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96" r:id="rId3"/>
    <p:sldMasterId id="2147483708" r:id="rId4"/>
    <p:sldMasterId id="2147483720" r:id="rId5"/>
    <p:sldMasterId id="2147483732" r:id="rId6"/>
  </p:sldMasterIdLst>
  <p:handoutMasterIdLst>
    <p:handoutMasterId r:id="rId39"/>
  </p:handoutMasterIdLst>
  <p:sldIdLst>
    <p:sldId id="256" r:id="rId7"/>
    <p:sldId id="274" r:id="rId8"/>
    <p:sldId id="294" r:id="rId9"/>
    <p:sldId id="276" r:id="rId10"/>
    <p:sldId id="303" r:id="rId11"/>
    <p:sldId id="285" r:id="rId12"/>
    <p:sldId id="284" r:id="rId13"/>
    <p:sldId id="275" r:id="rId14"/>
    <p:sldId id="295" r:id="rId15"/>
    <p:sldId id="309" r:id="rId16"/>
    <p:sldId id="310" r:id="rId17"/>
    <p:sldId id="302" r:id="rId18"/>
    <p:sldId id="288" r:id="rId19"/>
    <p:sldId id="296" r:id="rId20"/>
    <p:sldId id="297" r:id="rId21"/>
    <p:sldId id="265" r:id="rId22"/>
    <p:sldId id="300" r:id="rId23"/>
    <p:sldId id="299" r:id="rId24"/>
    <p:sldId id="305" r:id="rId25"/>
    <p:sldId id="289" r:id="rId26"/>
    <p:sldId id="304" r:id="rId27"/>
    <p:sldId id="278" r:id="rId28"/>
    <p:sldId id="270" r:id="rId29"/>
    <p:sldId id="279" r:id="rId30"/>
    <p:sldId id="280" r:id="rId31"/>
    <p:sldId id="281" r:id="rId32"/>
    <p:sldId id="282" r:id="rId33"/>
    <p:sldId id="306" r:id="rId34"/>
    <p:sldId id="269" r:id="rId35"/>
    <p:sldId id="307" r:id="rId36"/>
    <p:sldId id="283" r:id="rId37"/>
    <p:sldId id="273" r:id="rId38"/>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99"/>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handoutMaster" Target="handoutMasters/handoutMaster1.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A7C93FDB-D370-42E9-A23D-8A15F5F27C71}" type="datetimeFigureOut">
              <a:rPr lang="en-GB" smtClean="0"/>
              <a:t>19/10/2022</a:t>
            </a:fld>
            <a:endParaRPr lang="en-GB"/>
          </a:p>
        </p:txBody>
      </p:sp>
      <p:sp>
        <p:nvSpPr>
          <p:cNvPr id="4" name="Footer Placeholder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A9DC374F-D348-4CC8-8EF2-0DAAB03168C3}" type="slidenum">
              <a:rPr lang="en-GB" smtClean="0"/>
              <a:t>‹#›</a:t>
            </a:fld>
            <a:endParaRPr lang="en-GB"/>
          </a:p>
        </p:txBody>
      </p:sp>
    </p:spTree>
    <p:extLst>
      <p:ext uri="{BB962C8B-B14F-4D97-AF65-F5344CB8AC3E}">
        <p14:creationId xmlns:p14="http://schemas.microsoft.com/office/powerpoint/2010/main" val="242341483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922BDD1-8D0E-4679-9099-523FB669D989}" type="datetimeFigureOut">
              <a:rPr lang="en-GB" smtClean="0"/>
              <a:pPr/>
              <a:t>19/10/2022</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2101BD55-2EC2-4109-8B47-DBB016CDC67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19/10/2022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922BDD1-8D0E-4679-9099-523FB669D989}" type="datetimeFigureOut">
              <a:rPr lang="en-GB" smtClean="0"/>
              <a:pPr/>
              <a:t>19/10/2022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922BDD1-8D0E-4679-9099-523FB669D989}" type="datetimeFigureOut">
              <a:rPr lang="en-GB" smtClean="0"/>
              <a:pPr/>
              <a:t>19/10/2022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922BDD1-8D0E-4679-9099-523FB669D989}" type="datetimeFigureOut">
              <a:rPr lang="en-GB" smtClean="0"/>
              <a:pPr/>
              <a:t>19/10/2022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922BDD1-8D0E-4679-9099-523FB669D989}" type="datetimeFigureOut">
              <a:rPr lang="en-GB" smtClean="0"/>
              <a:pPr/>
              <a:t>19/10/2022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01BD55-2EC2-4109-8B47-DBB016CDC672}"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22BDD1-8D0E-4679-9099-523FB669D989}" type="datetimeFigureOut">
              <a:rPr lang="en-GB" smtClean="0"/>
              <a:pPr/>
              <a:t>19/10/2022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8922BDD1-8D0E-4679-9099-523FB669D989}" type="datetimeFigureOut">
              <a:rPr lang="en-GB" smtClean="0"/>
              <a:pPr/>
              <a:t>19/10/2022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922BDD1-8D0E-4679-9099-523FB669D989}" type="datetimeFigureOut">
              <a:rPr lang="en-GB" smtClean="0"/>
              <a:pPr/>
              <a:t>19/10/2022</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2101BD55-2EC2-4109-8B47-DBB016CDC672}"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19/10/2022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19/10/2022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913967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685046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524003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9210307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9087394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3315845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7572559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3372567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717566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125170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169101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401079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316862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237996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722094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8299058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1835189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88806411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8314973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3434497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724597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45394378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4770493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555404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4080129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872294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95409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0059917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331746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3419981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527540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07127616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88383829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2316095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27917601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7599482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1857811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3051078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00108377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6460033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1033613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277726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5232829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766308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5724847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286118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795610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94224874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5815194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37243285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93895660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4339756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7109354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6073103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269334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922BDD1-8D0E-4679-9099-523FB669D989}" type="datetimeFigureOut">
              <a:rPr lang="en-GB" smtClean="0"/>
              <a:pPr/>
              <a:t>19/10/2022</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2101BD55-2EC2-4109-8B47-DBB016CDC67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16152997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177116803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281358933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230789461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233426005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cid:image001.jpg@01D306D6.88BB2350"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cid:image001.jpg@01D306D6.88BB2350"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hyperlink" Target="http://www.yourschooluniform.com/" TargetMode="Externa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yourschooluniform.com/uploaded_files/product_images/zoom/plv_blk.jpg" TargetMode="External"/><Relationship Id="rId1" Type="http://schemas.openxmlformats.org/officeDocument/2006/relationships/slideLayout" Target="../slideLayouts/slideLayout35.xml"/><Relationship Id="rId5" Type="http://schemas.openxmlformats.org/officeDocument/2006/relationships/image" Target="../media/image28.jpeg"/><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yourschooluniform.com/uploaded_files/product_images/zoom/plv_blk.jpg" TargetMode="External"/><Relationship Id="rId1" Type="http://schemas.openxmlformats.org/officeDocument/2006/relationships/slideLayout" Target="../slideLayouts/slideLayout35.xml"/><Relationship Id="rId5" Type="http://schemas.openxmlformats.org/officeDocument/2006/relationships/image" Target="../media/image28.jpeg"/><Relationship Id="rId4" Type="http://schemas.openxmlformats.org/officeDocument/2006/relationships/image" Target="../media/image27.jpeg"/></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752601"/>
            <a:ext cx="7772400" cy="1820415"/>
          </a:xfrm>
        </p:spPr>
        <p:txBody>
          <a:bodyPr>
            <a:normAutofit/>
          </a:bodyPr>
          <a:lstStyle/>
          <a:p>
            <a:pPr algn="ctr"/>
            <a:r>
              <a:rPr lang="en-GB" dirty="0">
                <a:solidFill>
                  <a:schemeClr val="bg1"/>
                </a:solidFill>
                <a:latin typeface="Comic Sans MS" pitchFamily="66" charset="0"/>
              </a:rPr>
              <a:t>Upper Key Stage 2 Curriculum Meeting</a:t>
            </a:r>
          </a:p>
        </p:txBody>
      </p:sp>
      <p:sp>
        <p:nvSpPr>
          <p:cNvPr id="3" name="Subtitle 2"/>
          <p:cNvSpPr>
            <a:spLocks noGrp="1"/>
          </p:cNvSpPr>
          <p:nvPr>
            <p:ph type="subTitle" idx="1"/>
          </p:nvPr>
        </p:nvSpPr>
        <p:spPr/>
        <p:txBody>
          <a:bodyPr/>
          <a:lstStyle/>
          <a:p>
            <a:pPr algn="ctr"/>
            <a:r>
              <a:rPr lang="en-GB" dirty="0">
                <a:solidFill>
                  <a:schemeClr val="bg1"/>
                </a:solidFill>
              </a:rPr>
              <a:t>20.09.2022</a:t>
            </a:r>
          </a:p>
        </p:txBody>
      </p:sp>
      <p:pic>
        <p:nvPicPr>
          <p:cNvPr id="1026" name="Picture 2" descr="C:\Documents and Settings\Rchahal\Local Settings\Temporary Internet Files\Content.IE5\3JY1KMXN\MC900088956[1].wmf"/>
          <p:cNvPicPr>
            <a:picLocks noChangeAspect="1" noChangeArrowheads="1"/>
          </p:cNvPicPr>
          <p:nvPr/>
        </p:nvPicPr>
        <p:blipFill>
          <a:blip r:embed="rId2"/>
          <a:srcRect/>
          <a:stretch>
            <a:fillRect/>
          </a:stretch>
        </p:blipFill>
        <p:spPr bwMode="auto">
          <a:xfrm>
            <a:off x="3995936" y="5013176"/>
            <a:ext cx="2088232" cy="1684815"/>
          </a:xfrm>
          <a:prstGeom prst="rect">
            <a:avLst/>
          </a:prstGeom>
          <a:noFill/>
        </p:spPr>
      </p:pic>
      <p:pic>
        <p:nvPicPr>
          <p:cNvPr id="1027" name="Picture 3" descr="C:\Documents and Settings\Rchahal\Local Settings\Temporary Internet Files\Content.IE5\ZJ0MJRY3\MC900071187[1].wmf"/>
          <p:cNvPicPr>
            <a:picLocks noChangeAspect="1" noChangeArrowheads="1"/>
          </p:cNvPicPr>
          <p:nvPr/>
        </p:nvPicPr>
        <p:blipFill>
          <a:blip r:embed="rId3"/>
          <a:srcRect/>
          <a:stretch>
            <a:fillRect/>
          </a:stretch>
        </p:blipFill>
        <p:spPr bwMode="auto">
          <a:xfrm>
            <a:off x="7020272" y="4257772"/>
            <a:ext cx="1990253" cy="1890665"/>
          </a:xfrm>
          <a:prstGeom prst="rect">
            <a:avLst/>
          </a:prstGeom>
          <a:noFill/>
        </p:spPr>
      </p:pic>
      <p:pic>
        <p:nvPicPr>
          <p:cNvPr id="1028" name="Picture 4" descr="C:\Documents and Settings\Rchahal\Local Settings\Temporary Internet Files\Content.IE5\3JY1KMXN\MC900090102[1].wmf"/>
          <p:cNvPicPr>
            <a:picLocks noChangeAspect="1" noChangeArrowheads="1"/>
          </p:cNvPicPr>
          <p:nvPr/>
        </p:nvPicPr>
        <p:blipFill>
          <a:blip r:embed="rId4"/>
          <a:srcRect/>
          <a:stretch>
            <a:fillRect/>
          </a:stretch>
        </p:blipFill>
        <p:spPr bwMode="auto">
          <a:xfrm>
            <a:off x="107504" y="3573016"/>
            <a:ext cx="3192855" cy="2385588"/>
          </a:xfrm>
          <a:prstGeom prst="rect">
            <a:avLst/>
          </a:prstGeom>
          <a:noFill/>
        </p:spPr>
      </p:pic>
      <p:pic>
        <p:nvPicPr>
          <p:cNvPr id="7" name="Picture 7" descr="Westbrook primary logo"/>
          <p:cNvPicPr>
            <a:picLocks noChangeAspect="1" noChangeArrowheads="1"/>
          </p:cNvPicPr>
          <p:nvPr/>
        </p:nvPicPr>
        <p:blipFill>
          <a:blip r:embed="rId5" cstate="print">
            <a:extLst>
              <a:ext uri="{28A0092B-C50C-407E-A947-70E740481C1C}">
                <a14:useLocalDpi xmlns:a14="http://schemas.microsoft.com/office/drawing/2010/main" val="0"/>
              </a:ext>
            </a:extLst>
          </a:blip>
          <a:srcRect t="32076" b="30484"/>
          <a:stretch>
            <a:fillRect/>
          </a:stretch>
        </p:blipFill>
        <p:spPr bwMode="auto">
          <a:xfrm>
            <a:off x="1547664" y="260648"/>
            <a:ext cx="6264275" cy="164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1124744"/>
            <a:ext cx="8621855" cy="5616624"/>
          </a:xfrm>
        </p:spPr>
        <p:txBody>
          <a:bodyPr>
            <a:normAutofit/>
          </a:bodyPr>
          <a:lstStyle/>
          <a:p>
            <a:pPr marL="109728" indent="0">
              <a:buNone/>
            </a:pPr>
            <a:r>
              <a:rPr lang="en-GB" b="1" u="sng" dirty="0">
                <a:solidFill>
                  <a:schemeClr val="bg1"/>
                </a:solidFill>
                <a:latin typeface="Comic Sans MS" pitchFamily="66" charset="0"/>
              </a:rPr>
              <a:t>Year 5</a:t>
            </a:r>
          </a:p>
          <a:p>
            <a:r>
              <a:rPr lang="en-GB" b="1" dirty="0">
                <a:solidFill>
                  <a:schemeClr val="bg1"/>
                </a:solidFill>
                <a:latin typeface="Comic Sans MS" pitchFamily="66" charset="0"/>
              </a:rPr>
              <a:t>Eagle – Ms Mohammed / Mrs </a:t>
            </a:r>
            <a:r>
              <a:rPr lang="en-GB" b="1" dirty="0" err="1">
                <a:solidFill>
                  <a:schemeClr val="bg1"/>
                </a:solidFill>
                <a:latin typeface="Comic Sans MS" pitchFamily="66" charset="0"/>
              </a:rPr>
              <a:t>Honeghan</a:t>
            </a:r>
            <a:r>
              <a:rPr lang="en-GB" b="1" dirty="0">
                <a:solidFill>
                  <a:schemeClr val="bg1"/>
                </a:solidFill>
                <a:latin typeface="Comic Sans MS" pitchFamily="66" charset="0"/>
              </a:rPr>
              <a:t>-Bates </a:t>
            </a:r>
          </a:p>
          <a:p>
            <a:r>
              <a:rPr lang="en-GB" b="1" dirty="0">
                <a:solidFill>
                  <a:schemeClr val="bg1"/>
                </a:solidFill>
                <a:latin typeface="Comic Sans MS" pitchFamily="66" charset="0"/>
              </a:rPr>
              <a:t>Hawk – Mrs Shaikh / Mrs </a:t>
            </a:r>
            <a:r>
              <a:rPr lang="en-GB" b="1" dirty="0" err="1">
                <a:solidFill>
                  <a:schemeClr val="bg1"/>
                </a:solidFill>
                <a:latin typeface="Comic Sans MS" pitchFamily="66" charset="0"/>
              </a:rPr>
              <a:t>Chohan</a:t>
            </a:r>
            <a:r>
              <a:rPr lang="en-GB" b="1" dirty="0">
                <a:solidFill>
                  <a:schemeClr val="bg1"/>
                </a:solidFill>
                <a:latin typeface="Comic Sans MS" pitchFamily="66" charset="0"/>
              </a:rPr>
              <a:t> </a:t>
            </a:r>
          </a:p>
          <a:p>
            <a:r>
              <a:rPr lang="en-GB" b="1" dirty="0">
                <a:solidFill>
                  <a:schemeClr val="bg1"/>
                </a:solidFill>
                <a:latin typeface="Comic Sans MS" pitchFamily="66" charset="0"/>
              </a:rPr>
              <a:t>Osprey – Mr Lillie                                                     </a:t>
            </a:r>
          </a:p>
          <a:p>
            <a:pPr marL="109728" indent="0">
              <a:buNone/>
            </a:pPr>
            <a:endParaRPr lang="en-GB" b="1" dirty="0">
              <a:solidFill>
                <a:schemeClr val="bg1"/>
              </a:solidFill>
              <a:latin typeface="Comic Sans MS" pitchFamily="66" charset="0"/>
            </a:endParaRPr>
          </a:p>
          <a:p>
            <a:pPr marL="109728" indent="0">
              <a:buNone/>
            </a:pPr>
            <a:r>
              <a:rPr lang="en-GB" b="1" u="sng" dirty="0">
                <a:solidFill>
                  <a:schemeClr val="bg1"/>
                </a:solidFill>
                <a:latin typeface="Comic Sans MS" pitchFamily="66" charset="0"/>
              </a:rPr>
              <a:t>Year 6                                         </a:t>
            </a:r>
          </a:p>
          <a:p>
            <a:r>
              <a:rPr lang="en-GB" b="1" dirty="0">
                <a:solidFill>
                  <a:schemeClr val="bg1"/>
                </a:solidFill>
                <a:latin typeface="Comic Sans MS" pitchFamily="66" charset="0"/>
              </a:rPr>
              <a:t>Falcon – Mrs Simpson</a:t>
            </a:r>
          </a:p>
          <a:p>
            <a:r>
              <a:rPr lang="en-GB" b="1" dirty="0">
                <a:solidFill>
                  <a:schemeClr val="bg1"/>
                </a:solidFill>
                <a:latin typeface="Comic Sans MS" pitchFamily="66" charset="0"/>
              </a:rPr>
              <a:t>Harrier – Mr Maynard</a:t>
            </a:r>
          </a:p>
          <a:p>
            <a:r>
              <a:rPr lang="en-GB" b="1" dirty="0">
                <a:solidFill>
                  <a:schemeClr val="bg1"/>
                </a:solidFill>
                <a:latin typeface="Comic Sans MS" pitchFamily="66" charset="0"/>
              </a:rPr>
              <a:t>Kestrel – Ms Duong</a:t>
            </a:r>
          </a:p>
          <a:p>
            <a:pPr marL="109728" indent="0" algn="ctr">
              <a:buNone/>
            </a:pPr>
            <a:endParaRPr lang="en-GB" b="1" dirty="0">
              <a:solidFill>
                <a:schemeClr val="bg1"/>
              </a:solidFill>
              <a:latin typeface="Comic Sans MS" pitchFamily="66" charset="0"/>
            </a:endParaRPr>
          </a:p>
          <a:p>
            <a:pPr marL="109728" indent="0" algn="ctr">
              <a:buNone/>
            </a:pPr>
            <a:r>
              <a:rPr lang="en-GB" b="1" dirty="0">
                <a:solidFill>
                  <a:schemeClr val="bg1"/>
                </a:solidFill>
                <a:latin typeface="Comic Sans MS" pitchFamily="66" charset="0"/>
              </a:rPr>
              <a:t>Deputy Headteacher / SENCO / Phase Leader - Mrs Benton</a:t>
            </a:r>
          </a:p>
        </p:txBody>
      </p:sp>
      <p:sp>
        <p:nvSpPr>
          <p:cNvPr id="3" name="Title 2"/>
          <p:cNvSpPr>
            <a:spLocks noGrp="1"/>
          </p:cNvSpPr>
          <p:nvPr>
            <p:ph type="title"/>
          </p:nvPr>
        </p:nvSpPr>
        <p:spPr>
          <a:xfrm>
            <a:off x="611560" y="188640"/>
            <a:ext cx="8229600" cy="936104"/>
          </a:xfrm>
          <a:solidFill>
            <a:srgbClr val="66FF99"/>
          </a:solidFill>
        </p:spPr>
        <p:txBody>
          <a:bodyPr/>
          <a:lstStyle/>
          <a:p>
            <a:pPr algn="ctr"/>
            <a:r>
              <a:rPr lang="en-GB" dirty="0">
                <a:solidFill>
                  <a:schemeClr val="tx1"/>
                </a:solidFill>
                <a:latin typeface="Comic Sans MS" pitchFamily="66" charset="0"/>
              </a:rPr>
              <a:t>Upper Key Stage 2 Teachers</a:t>
            </a:r>
            <a:endParaRPr lang="en-US" dirty="0">
              <a:solidFill>
                <a:schemeClr val="tx1"/>
              </a:solidFill>
              <a:latin typeface="Comic Sans MS" pitchFamily="66" charset="0"/>
            </a:endParaRPr>
          </a:p>
        </p:txBody>
      </p:sp>
    </p:spTree>
    <p:extLst>
      <p:ext uri="{BB962C8B-B14F-4D97-AF65-F5344CB8AC3E}">
        <p14:creationId xmlns:p14="http://schemas.microsoft.com/office/powerpoint/2010/main" val="2606391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9" y="1124744"/>
            <a:ext cx="8333822" cy="5616624"/>
          </a:xfrm>
        </p:spPr>
        <p:txBody>
          <a:bodyPr>
            <a:normAutofit/>
          </a:bodyPr>
          <a:lstStyle/>
          <a:p>
            <a:pPr marL="109728" indent="0">
              <a:buNone/>
            </a:pPr>
            <a:r>
              <a:rPr lang="en-GB" b="1" u="sng" dirty="0">
                <a:solidFill>
                  <a:schemeClr val="bg1"/>
                </a:solidFill>
                <a:latin typeface="Comic Sans MS" pitchFamily="66" charset="0"/>
              </a:rPr>
              <a:t>Year 5</a:t>
            </a:r>
          </a:p>
          <a:p>
            <a:r>
              <a:rPr lang="en-GB" b="1" dirty="0">
                <a:solidFill>
                  <a:schemeClr val="bg1"/>
                </a:solidFill>
                <a:latin typeface="Comic Sans MS" pitchFamily="66" charset="0"/>
              </a:rPr>
              <a:t>Mrs </a:t>
            </a:r>
            <a:r>
              <a:rPr lang="en-GB" b="1" dirty="0" err="1">
                <a:solidFill>
                  <a:schemeClr val="bg1"/>
                </a:solidFill>
                <a:latin typeface="Comic Sans MS" pitchFamily="66" charset="0"/>
              </a:rPr>
              <a:t>Harrish</a:t>
            </a:r>
            <a:endParaRPr lang="en-GB" b="1" dirty="0">
              <a:solidFill>
                <a:schemeClr val="bg1"/>
              </a:solidFill>
              <a:latin typeface="Comic Sans MS" pitchFamily="66" charset="0"/>
            </a:endParaRPr>
          </a:p>
          <a:p>
            <a:r>
              <a:rPr lang="en-GB" b="1" dirty="0">
                <a:solidFill>
                  <a:schemeClr val="bg1"/>
                </a:solidFill>
                <a:latin typeface="Comic Sans MS" pitchFamily="66" charset="0"/>
              </a:rPr>
              <a:t>Mrs  </a:t>
            </a:r>
          </a:p>
          <a:p>
            <a:pPr marL="109728" indent="0">
              <a:buNone/>
            </a:pPr>
            <a:r>
              <a:rPr lang="en-GB" b="1" dirty="0">
                <a:solidFill>
                  <a:schemeClr val="bg1"/>
                </a:solidFill>
                <a:latin typeface="Comic Sans MS" pitchFamily="66" charset="0"/>
              </a:rPr>
              <a:t>                                          </a:t>
            </a:r>
          </a:p>
          <a:p>
            <a:pPr marL="109728" indent="0">
              <a:buNone/>
            </a:pPr>
            <a:r>
              <a:rPr lang="en-GB" b="1" u="sng" dirty="0">
                <a:solidFill>
                  <a:schemeClr val="bg1"/>
                </a:solidFill>
                <a:latin typeface="Comic Sans MS" pitchFamily="66" charset="0"/>
              </a:rPr>
              <a:t>Year 6                                         </a:t>
            </a:r>
          </a:p>
          <a:p>
            <a:r>
              <a:rPr lang="en-GB" b="1" dirty="0">
                <a:solidFill>
                  <a:schemeClr val="bg1"/>
                </a:solidFill>
                <a:latin typeface="Comic Sans MS" pitchFamily="66" charset="0"/>
              </a:rPr>
              <a:t>Mrs </a:t>
            </a:r>
            <a:r>
              <a:rPr lang="en-GB" b="1" dirty="0" err="1">
                <a:solidFill>
                  <a:schemeClr val="bg1"/>
                </a:solidFill>
                <a:latin typeface="Comic Sans MS" pitchFamily="66" charset="0"/>
              </a:rPr>
              <a:t>Petruk</a:t>
            </a:r>
            <a:r>
              <a:rPr lang="en-GB" b="1" dirty="0">
                <a:solidFill>
                  <a:schemeClr val="bg1"/>
                </a:solidFill>
                <a:latin typeface="Comic Sans MS" pitchFamily="66" charset="0"/>
              </a:rPr>
              <a:t> (HLTA)</a:t>
            </a:r>
          </a:p>
          <a:p>
            <a:r>
              <a:rPr lang="en-GB" b="1" dirty="0">
                <a:solidFill>
                  <a:schemeClr val="bg1"/>
                </a:solidFill>
                <a:latin typeface="Comic Sans MS" pitchFamily="66" charset="0"/>
              </a:rPr>
              <a:t>Mrs Chana</a:t>
            </a:r>
          </a:p>
          <a:p>
            <a:r>
              <a:rPr lang="en-GB" b="1" dirty="0">
                <a:solidFill>
                  <a:schemeClr val="bg1"/>
                </a:solidFill>
                <a:latin typeface="Comic Sans MS" pitchFamily="66" charset="0"/>
              </a:rPr>
              <a:t>Mrs Jan</a:t>
            </a:r>
          </a:p>
          <a:p>
            <a:endParaRPr lang="en-GB" b="1" dirty="0">
              <a:solidFill>
                <a:schemeClr val="bg1"/>
              </a:solidFill>
              <a:latin typeface="Comic Sans MS" pitchFamily="66" charset="0"/>
            </a:endParaRPr>
          </a:p>
        </p:txBody>
      </p:sp>
      <p:sp>
        <p:nvSpPr>
          <p:cNvPr id="3" name="Title 2"/>
          <p:cNvSpPr>
            <a:spLocks noGrp="1"/>
          </p:cNvSpPr>
          <p:nvPr>
            <p:ph type="title"/>
          </p:nvPr>
        </p:nvSpPr>
        <p:spPr>
          <a:xfrm>
            <a:off x="611560" y="188640"/>
            <a:ext cx="8229600" cy="936104"/>
          </a:xfrm>
          <a:solidFill>
            <a:srgbClr val="66FF99"/>
          </a:solidFill>
        </p:spPr>
        <p:txBody>
          <a:bodyPr>
            <a:normAutofit fontScale="90000"/>
          </a:bodyPr>
          <a:lstStyle/>
          <a:p>
            <a:pPr algn="ctr"/>
            <a:r>
              <a:rPr lang="en-GB" dirty="0">
                <a:solidFill>
                  <a:schemeClr val="tx1"/>
                </a:solidFill>
                <a:latin typeface="Comic Sans MS" pitchFamily="66" charset="0"/>
              </a:rPr>
              <a:t>Upper Key Stage 2 Support Staff</a:t>
            </a:r>
            <a:endParaRPr lang="en-US" dirty="0">
              <a:solidFill>
                <a:schemeClr val="tx1"/>
              </a:solidFill>
              <a:latin typeface="Comic Sans MS" pitchFamily="66" charset="0"/>
            </a:endParaRPr>
          </a:p>
        </p:txBody>
      </p:sp>
    </p:spTree>
    <p:extLst>
      <p:ext uri="{BB962C8B-B14F-4D97-AF65-F5344CB8AC3E}">
        <p14:creationId xmlns:p14="http://schemas.microsoft.com/office/powerpoint/2010/main" val="4059045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8760"/>
            <a:ext cx="8229600" cy="5472608"/>
          </a:xfrm>
        </p:spPr>
        <p:txBody>
          <a:bodyPr>
            <a:normAutofit/>
          </a:bodyPr>
          <a:lstStyle/>
          <a:p>
            <a:pPr marL="0" lvl="0" indent="0">
              <a:spcBef>
                <a:spcPts val="0"/>
              </a:spcBef>
              <a:buClrTx/>
              <a:buSzTx/>
              <a:buNone/>
              <a:defRPr/>
            </a:pPr>
            <a:r>
              <a:rPr lang="en-GB" sz="2200" b="1" u="sng" dirty="0">
                <a:solidFill>
                  <a:schemeClr val="bg1"/>
                </a:solidFill>
                <a:latin typeface="Comic Sans MS" panose="030F0702030302020204" pitchFamily="66" charset="0"/>
              </a:rPr>
              <a:t>Aims – children to:</a:t>
            </a:r>
            <a:endParaRPr lang="en-GB" sz="2200" dirty="0">
              <a:solidFill>
                <a:schemeClr val="bg1"/>
              </a:solidFill>
              <a:latin typeface="Comic Sans MS" panose="030F0702030302020204" pitchFamily="66" charset="0"/>
            </a:endParaRPr>
          </a:p>
          <a:p>
            <a:pPr marL="342900" indent="-342900">
              <a:spcBef>
                <a:spcPts val="0"/>
              </a:spcBef>
              <a:buClrTx/>
              <a:buSzTx/>
              <a:defRPr/>
            </a:pPr>
            <a:r>
              <a:rPr lang="en-GB" sz="2200" dirty="0">
                <a:solidFill>
                  <a:schemeClr val="bg1"/>
                </a:solidFill>
                <a:latin typeface="Comic Sans MS" panose="030F0702030302020204" pitchFamily="66" charset="0"/>
              </a:rPr>
              <a:t>Be creative learners who are inspired </a:t>
            </a:r>
            <a:r>
              <a:rPr lang="en-GB" sz="2200" b="1" dirty="0">
                <a:solidFill>
                  <a:schemeClr val="bg1"/>
                </a:solidFill>
                <a:latin typeface="Comic Sans MS" panose="030F0702030302020204" pitchFamily="66" charset="0"/>
              </a:rPr>
              <a:t>to think </a:t>
            </a:r>
            <a:r>
              <a:rPr lang="en-GB" sz="2200" dirty="0">
                <a:solidFill>
                  <a:schemeClr val="bg1"/>
                </a:solidFill>
                <a:latin typeface="Comic Sans MS" panose="030F0702030302020204" pitchFamily="66" charset="0"/>
              </a:rPr>
              <a:t>and </a:t>
            </a:r>
            <a:r>
              <a:rPr lang="en-GB" sz="2200" b="1" dirty="0">
                <a:solidFill>
                  <a:schemeClr val="bg1"/>
                </a:solidFill>
                <a:latin typeface="Comic Sans MS" panose="030F0702030302020204" pitchFamily="66" charset="0"/>
              </a:rPr>
              <a:t>investigate</a:t>
            </a:r>
            <a:r>
              <a:rPr lang="en-GB" sz="2200" dirty="0">
                <a:solidFill>
                  <a:schemeClr val="bg1"/>
                </a:solidFill>
                <a:latin typeface="Comic Sans MS" panose="030F0702030302020204" pitchFamily="66" charset="0"/>
              </a:rPr>
              <a:t> </a:t>
            </a:r>
          </a:p>
          <a:p>
            <a:pPr marL="342900" indent="-342900">
              <a:spcBef>
                <a:spcPts val="0"/>
              </a:spcBef>
              <a:buClrTx/>
              <a:buSzTx/>
              <a:defRPr/>
            </a:pPr>
            <a:r>
              <a:rPr lang="en-GB" sz="2200" dirty="0">
                <a:solidFill>
                  <a:schemeClr val="bg1"/>
                </a:solidFill>
                <a:latin typeface="Comic Sans MS" panose="030F0702030302020204" pitchFamily="66" charset="0"/>
              </a:rPr>
              <a:t>develop and apply skills and knowledge which equips them for life-long learning</a:t>
            </a:r>
          </a:p>
          <a:p>
            <a:pPr marL="342900" indent="-342900">
              <a:spcBef>
                <a:spcPts val="0"/>
              </a:spcBef>
              <a:buClrTx/>
              <a:buSzTx/>
              <a:defRPr/>
            </a:pPr>
            <a:r>
              <a:rPr lang="en-GB" sz="2200" dirty="0">
                <a:solidFill>
                  <a:schemeClr val="bg1"/>
                </a:solidFill>
                <a:latin typeface="Comic Sans MS" panose="030F0702030302020204" pitchFamily="66" charset="0"/>
              </a:rPr>
              <a:t>learn and apply skills/knowledge through first-hand experiences</a:t>
            </a:r>
          </a:p>
          <a:p>
            <a:pPr marL="342900" indent="-342900">
              <a:spcBef>
                <a:spcPts val="0"/>
              </a:spcBef>
              <a:buClrTx/>
              <a:buSzTx/>
              <a:defRPr/>
            </a:pPr>
            <a:r>
              <a:rPr lang="en-GB" sz="2200" dirty="0">
                <a:solidFill>
                  <a:schemeClr val="bg1"/>
                </a:solidFill>
                <a:latin typeface="Comic Sans MS" panose="030F0702030302020204" pitchFamily="66" charset="0"/>
              </a:rPr>
              <a:t>Be proud of their learning and aim to achieve their best</a:t>
            </a:r>
          </a:p>
          <a:p>
            <a:pPr marL="342900" indent="-342900">
              <a:spcBef>
                <a:spcPts val="0"/>
              </a:spcBef>
              <a:buClrTx/>
              <a:buSzTx/>
              <a:defRPr/>
            </a:pPr>
            <a:r>
              <a:rPr lang="en-GB" sz="2200" dirty="0">
                <a:solidFill>
                  <a:schemeClr val="bg1"/>
                </a:solidFill>
                <a:latin typeface="Comic Sans MS" panose="030F0702030302020204" pitchFamily="66" charset="0"/>
              </a:rPr>
              <a:t>believe in the value of team work, helping and caring for one another</a:t>
            </a:r>
          </a:p>
          <a:p>
            <a:pPr marL="342900" indent="-342900">
              <a:spcBef>
                <a:spcPts val="0"/>
              </a:spcBef>
              <a:buClrTx/>
              <a:buSzTx/>
              <a:defRPr/>
            </a:pPr>
            <a:endParaRPr lang="en-GB" sz="2200" dirty="0">
              <a:solidFill>
                <a:schemeClr val="bg1"/>
              </a:solidFill>
              <a:latin typeface="Comic Sans MS" panose="030F0702030302020204" pitchFamily="66" charset="0"/>
            </a:endParaRPr>
          </a:p>
          <a:p>
            <a:pPr marL="342900" indent="-342900">
              <a:spcBef>
                <a:spcPts val="0"/>
              </a:spcBef>
              <a:buClrTx/>
              <a:buSzTx/>
              <a:defRPr/>
            </a:pPr>
            <a:endParaRPr lang="en-GB" sz="2200" dirty="0">
              <a:solidFill>
                <a:schemeClr val="bg1"/>
              </a:solidFill>
              <a:latin typeface="Comic Sans MS" panose="030F0702030302020204" pitchFamily="66" charset="0"/>
            </a:endParaRPr>
          </a:p>
          <a:p>
            <a:pPr marL="342900" indent="-342900">
              <a:spcBef>
                <a:spcPts val="0"/>
              </a:spcBef>
              <a:buClrTx/>
              <a:buSzTx/>
              <a:defRPr/>
            </a:pPr>
            <a:r>
              <a:rPr lang="en-GB" sz="2200" dirty="0">
                <a:solidFill>
                  <a:schemeClr val="bg1"/>
                </a:solidFill>
                <a:latin typeface="Comic Sans MS" panose="030F0702030302020204" pitchFamily="66" charset="0"/>
              </a:rPr>
              <a:t>Staff, Governors and the whole community are ambitious and seek to provide only the very best education for our children</a:t>
            </a:r>
            <a:br>
              <a:rPr lang="en-GB" sz="2200" dirty="0">
                <a:solidFill>
                  <a:schemeClr val="bg1"/>
                </a:solidFill>
                <a:latin typeface="Comic Sans MS" panose="030F0702030302020204" pitchFamily="66" charset="0"/>
              </a:rPr>
            </a:br>
            <a:endParaRPr lang="en-US" sz="2200" b="1" dirty="0">
              <a:solidFill>
                <a:schemeClr val="bg1"/>
              </a:solidFill>
              <a:latin typeface="Comic Sans MS" pitchFamily="66" charset="0"/>
            </a:endParaRPr>
          </a:p>
        </p:txBody>
      </p:sp>
      <p:sp>
        <p:nvSpPr>
          <p:cNvPr id="3" name="Title 2"/>
          <p:cNvSpPr>
            <a:spLocks noGrp="1"/>
          </p:cNvSpPr>
          <p:nvPr>
            <p:ph type="title"/>
          </p:nvPr>
        </p:nvSpPr>
        <p:spPr>
          <a:xfrm>
            <a:off x="457200" y="265402"/>
            <a:ext cx="8229600" cy="850106"/>
          </a:xfrm>
          <a:solidFill>
            <a:srgbClr val="66FF99"/>
          </a:solidFill>
        </p:spPr>
        <p:txBody>
          <a:bodyPr/>
          <a:lstStyle/>
          <a:p>
            <a:pPr algn="ctr"/>
            <a:r>
              <a:rPr lang="en-GB" dirty="0">
                <a:solidFill>
                  <a:schemeClr val="tx1"/>
                </a:solidFill>
                <a:latin typeface="Comic Sans MS" pitchFamily="66" charset="0"/>
              </a:rPr>
              <a:t>Westbrook Vision…</a:t>
            </a:r>
            <a:endParaRPr lang="en-US" dirty="0">
              <a:solidFill>
                <a:schemeClr val="tx1"/>
              </a:solidFill>
              <a:latin typeface="Comic Sans MS" pitchFamily="66" charset="0"/>
            </a:endParaRPr>
          </a:p>
        </p:txBody>
      </p:sp>
      <p:pic>
        <p:nvPicPr>
          <p:cNvPr id="4" name="Picture 3" descr="Westbrook_primary_shield_logo"/>
          <p:cNvPicPr/>
          <p:nvPr/>
        </p:nvPicPr>
        <p:blipFill rotWithShape="1">
          <a:blip r:embed="rId2" r:link="rId3">
            <a:extLst>
              <a:ext uri="{28A0092B-C50C-407E-A947-70E740481C1C}">
                <a14:useLocalDpi xmlns:a14="http://schemas.microsoft.com/office/drawing/2010/main" val="0"/>
              </a:ext>
            </a:extLst>
          </a:blip>
          <a:srcRect l="19472" t="7830" r="21122" b="7604"/>
          <a:stretch/>
        </p:blipFill>
        <p:spPr bwMode="auto">
          <a:xfrm>
            <a:off x="7524328" y="116632"/>
            <a:ext cx="1371600" cy="1234440"/>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65574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8760"/>
            <a:ext cx="8229600" cy="5112568"/>
          </a:xfrm>
        </p:spPr>
        <p:txBody>
          <a:bodyPr>
            <a:normAutofit/>
          </a:bodyPr>
          <a:lstStyle/>
          <a:p>
            <a:pPr marL="0" lvl="0" indent="0">
              <a:spcBef>
                <a:spcPts val="0"/>
              </a:spcBef>
              <a:buClrTx/>
              <a:buSzTx/>
              <a:buNone/>
              <a:defRPr/>
            </a:pPr>
            <a:r>
              <a:rPr lang="en-GB" sz="2400" b="1" u="sng" dirty="0">
                <a:solidFill>
                  <a:schemeClr val="bg1"/>
                </a:solidFill>
                <a:latin typeface="Comic Sans MS" panose="030F0702030302020204" pitchFamily="66" charset="0"/>
              </a:rPr>
              <a:t>Aims</a:t>
            </a:r>
            <a:endParaRPr lang="en-GB" sz="2400" dirty="0">
              <a:solidFill>
                <a:schemeClr val="bg1"/>
              </a:solidFill>
              <a:latin typeface="Comic Sans MS" panose="030F0702030302020204" pitchFamily="66" charset="0"/>
            </a:endParaRPr>
          </a:p>
          <a:p>
            <a:pPr marL="0" lvl="0" indent="0">
              <a:spcBef>
                <a:spcPts val="0"/>
              </a:spcBef>
              <a:buClrTx/>
              <a:buSzTx/>
              <a:buNone/>
              <a:defRPr/>
            </a:pPr>
            <a:r>
              <a:rPr lang="en-GB" sz="2200" dirty="0">
                <a:solidFill>
                  <a:schemeClr val="bg1"/>
                </a:solidFill>
                <a:latin typeface="Comic Sans MS" panose="030F0702030302020204" pitchFamily="66" charset="0"/>
              </a:rPr>
              <a:t>We will achieve our aims by:</a:t>
            </a:r>
          </a:p>
          <a:p>
            <a:pPr marL="342900" indent="-342900">
              <a:spcBef>
                <a:spcPts val="0"/>
              </a:spcBef>
              <a:buClrTx/>
              <a:buSzTx/>
              <a:buFont typeface="Arial" panose="020B0604020202020204" pitchFamily="34" charset="0"/>
              <a:buChar char="•"/>
              <a:defRPr/>
            </a:pPr>
            <a:r>
              <a:rPr lang="en-GB" sz="2200" dirty="0">
                <a:solidFill>
                  <a:schemeClr val="bg1"/>
                </a:solidFill>
                <a:latin typeface="Comic Sans MS" panose="030F0702030302020204" pitchFamily="66" charset="0"/>
              </a:rPr>
              <a:t>Teaching life skills to the children and involving parents</a:t>
            </a:r>
          </a:p>
          <a:p>
            <a:pPr marL="342900" indent="-342900">
              <a:spcBef>
                <a:spcPts val="0"/>
              </a:spcBef>
              <a:buClrTx/>
              <a:buSzTx/>
              <a:buFont typeface="Arial" panose="020B0604020202020204" pitchFamily="34" charset="0"/>
              <a:buChar char="•"/>
              <a:defRPr/>
            </a:pPr>
            <a:r>
              <a:rPr lang="en-GB" sz="2200" dirty="0">
                <a:solidFill>
                  <a:schemeClr val="bg1"/>
                </a:solidFill>
                <a:latin typeface="Comic Sans MS" panose="030F0702030302020204" pitchFamily="66" charset="0"/>
              </a:rPr>
              <a:t>Providing opportunities for parents and the community to participate in the life of the school</a:t>
            </a:r>
          </a:p>
          <a:p>
            <a:pPr marL="342900" indent="-342900">
              <a:spcBef>
                <a:spcPts val="0"/>
              </a:spcBef>
              <a:buClrTx/>
              <a:buSzTx/>
              <a:buFont typeface="Arial" panose="020B0604020202020204" pitchFamily="34" charset="0"/>
              <a:buChar char="•"/>
              <a:defRPr/>
            </a:pPr>
            <a:r>
              <a:rPr lang="en-GB" sz="2200" dirty="0">
                <a:solidFill>
                  <a:schemeClr val="bg1"/>
                </a:solidFill>
                <a:latin typeface="Comic Sans MS" panose="030F0702030302020204" pitchFamily="66" charset="0"/>
              </a:rPr>
              <a:t>Celebrating achievement and success (rewards, assemblies etc.)</a:t>
            </a:r>
          </a:p>
          <a:p>
            <a:pPr marL="342900" indent="-342900">
              <a:spcBef>
                <a:spcPts val="0"/>
              </a:spcBef>
              <a:buClrTx/>
              <a:buSzTx/>
              <a:buFont typeface="Arial" panose="020B0604020202020204" pitchFamily="34" charset="0"/>
              <a:buChar char="•"/>
              <a:defRPr/>
            </a:pPr>
            <a:r>
              <a:rPr lang="en-GB" sz="2200" dirty="0">
                <a:solidFill>
                  <a:schemeClr val="bg1"/>
                </a:solidFill>
                <a:latin typeface="Comic Sans MS" panose="030F0702030302020204" pitchFamily="66" charset="0"/>
              </a:rPr>
              <a:t>Participating in community events (sporting, learning etc.)</a:t>
            </a:r>
          </a:p>
          <a:p>
            <a:pPr marL="342900" indent="-342900">
              <a:spcBef>
                <a:spcPts val="0"/>
              </a:spcBef>
              <a:buClrTx/>
              <a:buSzTx/>
              <a:buFont typeface="Arial" panose="020B0604020202020204" pitchFamily="34" charset="0"/>
              <a:buChar char="•"/>
              <a:defRPr/>
            </a:pPr>
            <a:r>
              <a:rPr lang="en-GB" sz="2200" dirty="0">
                <a:solidFill>
                  <a:schemeClr val="bg1"/>
                </a:solidFill>
                <a:latin typeface="Comic Sans MS" panose="030F0702030302020204" pitchFamily="66" charset="0"/>
              </a:rPr>
              <a:t>Embedding and apply thinking skills throughout the curriculum</a:t>
            </a:r>
          </a:p>
          <a:p>
            <a:pPr marL="342900" indent="-342900">
              <a:spcBef>
                <a:spcPts val="0"/>
              </a:spcBef>
              <a:buClrTx/>
              <a:buSzTx/>
              <a:buFont typeface="Arial" panose="020B0604020202020204" pitchFamily="34" charset="0"/>
              <a:buChar char="•"/>
              <a:defRPr/>
            </a:pPr>
            <a:r>
              <a:rPr lang="en-GB" sz="2200" dirty="0">
                <a:solidFill>
                  <a:schemeClr val="bg1"/>
                </a:solidFill>
                <a:latin typeface="Comic Sans MS" panose="030F0702030302020204" pitchFamily="66" charset="0"/>
              </a:rPr>
              <a:t>Providing a curriculum which is broad and balanced which also encourages: resilience, confidence, independence, inclusivity, creative thinking and enquiry</a:t>
            </a:r>
            <a:endParaRPr lang="en-US" sz="2200" b="1" dirty="0">
              <a:solidFill>
                <a:schemeClr val="bg1"/>
              </a:solidFill>
              <a:latin typeface="Comic Sans MS" pitchFamily="66" charset="0"/>
            </a:endParaRPr>
          </a:p>
        </p:txBody>
      </p:sp>
      <p:sp>
        <p:nvSpPr>
          <p:cNvPr id="3" name="Title 2"/>
          <p:cNvSpPr>
            <a:spLocks noGrp="1"/>
          </p:cNvSpPr>
          <p:nvPr>
            <p:ph type="title"/>
          </p:nvPr>
        </p:nvSpPr>
        <p:spPr>
          <a:xfrm>
            <a:off x="457200" y="265402"/>
            <a:ext cx="8229600" cy="850106"/>
          </a:xfrm>
          <a:solidFill>
            <a:srgbClr val="66FF99"/>
          </a:solidFill>
        </p:spPr>
        <p:txBody>
          <a:bodyPr/>
          <a:lstStyle/>
          <a:p>
            <a:pPr algn="ctr"/>
            <a:r>
              <a:rPr lang="en-GB" dirty="0">
                <a:solidFill>
                  <a:schemeClr val="tx1"/>
                </a:solidFill>
                <a:latin typeface="Comic Sans MS" pitchFamily="66" charset="0"/>
              </a:rPr>
              <a:t>Westbrook Vision…</a:t>
            </a:r>
            <a:endParaRPr lang="en-US" dirty="0">
              <a:solidFill>
                <a:schemeClr val="tx1"/>
              </a:solidFill>
              <a:latin typeface="Comic Sans MS" pitchFamily="66" charset="0"/>
            </a:endParaRPr>
          </a:p>
        </p:txBody>
      </p:sp>
      <p:pic>
        <p:nvPicPr>
          <p:cNvPr id="4" name="Picture 3" descr="Westbrook_primary_shield_logo"/>
          <p:cNvPicPr/>
          <p:nvPr/>
        </p:nvPicPr>
        <p:blipFill rotWithShape="1">
          <a:blip r:embed="rId2" r:link="rId3">
            <a:extLst>
              <a:ext uri="{28A0092B-C50C-407E-A947-70E740481C1C}">
                <a14:useLocalDpi xmlns:a14="http://schemas.microsoft.com/office/drawing/2010/main" val="0"/>
              </a:ext>
            </a:extLst>
          </a:blip>
          <a:srcRect l="19472" t="7830" r="21122" b="7604"/>
          <a:stretch>
            <a:fillRect/>
          </a:stretch>
        </p:blipFill>
        <p:spPr bwMode="auto">
          <a:xfrm>
            <a:off x="7524328" y="73235"/>
            <a:ext cx="1371600" cy="1234440"/>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462741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24744"/>
            <a:ext cx="8280920" cy="5472608"/>
          </a:xfrm>
        </p:spPr>
        <p:txBody>
          <a:bodyPr>
            <a:normAutofit lnSpcReduction="10000"/>
          </a:bodyPr>
          <a:lstStyle/>
          <a:p>
            <a:pPr marL="109728" indent="0">
              <a:buNone/>
            </a:pPr>
            <a:r>
              <a:rPr lang="en-US" sz="3200" b="1" dirty="0">
                <a:solidFill>
                  <a:schemeClr val="bg1"/>
                </a:solidFill>
                <a:latin typeface="Comic Sans MS" pitchFamily="66" charset="0"/>
              </a:rPr>
              <a:t>Assessing:</a:t>
            </a:r>
          </a:p>
          <a:p>
            <a:pPr marL="109728" indent="0">
              <a:buNone/>
            </a:pPr>
            <a:r>
              <a:rPr lang="en-US" sz="3200" dirty="0">
                <a:solidFill>
                  <a:schemeClr val="bg1"/>
                </a:solidFill>
                <a:latin typeface="Comic Sans MS" pitchFamily="66" charset="0"/>
              </a:rPr>
              <a:t>Children are assessed every term in core subjects, including </a:t>
            </a:r>
            <a:r>
              <a:rPr lang="en-US" sz="3200" dirty="0" err="1">
                <a:solidFill>
                  <a:schemeClr val="bg1"/>
                </a:solidFill>
                <a:latin typeface="Comic Sans MS" pitchFamily="66" charset="0"/>
              </a:rPr>
              <a:t>SPaG</a:t>
            </a:r>
            <a:endParaRPr lang="en-US" sz="3200" dirty="0">
              <a:solidFill>
                <a:schemeClr val="bg1"/>
              </a:solidFill>
              <a:latin typeface="Comic Sans MS" pitchFamily="66" charset="0"/>
            </a:endParaRPr>
          </a:p>
          <a:p>
            <a:pPr marL="109728" indent="0">
              <a:buNone/>
            </a:pPr>
            <a:endParaRPr lang="en-US" sz="3200" b="1" dirty="0">
              <a:solidFill>
                <a:schemeClr val="bg1"/>
              </a:solidFill>
              <a:latin typeface="Comic Sans MS" pitchFamily="66" charset="0"/>
            </a:endParaRPr>
          </a:p>
          <a:p>
            <a:pPr marL="109728" indent="0">
              <a:buNone/>
            </a:pPr>
            <a:r>
              <a:rPr lang="en-US" sz="3200" b="1" dirty="0">
                <a:solidFill>
                  <a:schemeClr val="bg1"/>
                </a:solidFill>
                <a:latin typeface="Comic Sans MS" pitchFamily="66" charset="0"/>
              </a:rPr>
              <a:t>We use the following terms:</a:t>
            </a:r>
          </a:p>
          <a:p>
            <a:pPr marL="109728" indent="0">
              <a:buNone/>
            </a:pPr>
            <a:r>
              <a:rPr lang="en-US" sz="3200" dirty="0">
                <a:solidFill>
                  <a:schemeClr val="bg1"/>
                </a:solidFill>
                <a:latin typeface="Comic Sans MS" pitchFamily="66" charset="0"/>
              </a:rPr>
              <a:t>Commencing, Developing, Expected, Mastery (Greater Depth)</a:t>
            </a:r>
          </a:p>
          <a:p>
            <a:pPr marL="109728" indent="0">
              <a:buNone/>
            </a:pPr>
            <a:r>
              <a:rPr lang="en-US" sz="3200" dirty="0">
                <a:solidFill>
                  <a:schemeClr val="bg1"/>
                </a:solidFill>
                <a:latin typeface="Comic Sans MS" pitchFamily="66" charset="0"/>
              </a:rPr>
              <a:t>Children are targeted to move from Commencing for the year group to Expected by the end of the academic year.  </a:t>
            </a:r>
          </a:p>
          <a:p>
            <a:pPr marL="109728" indent="0">
              <a:buNone/>
            </a:pPr>
            <a:endParaRPr lang="en-US" sz="3200" b="1" dirty="0">
              <a:solidFill>
                <a:schemeClr val="bg1"/>
              </a:solidFill>
              <a:latin typeface="Comic Sans MS" pitchFamily="66" charset="0"/>
            </a:endParaRPr>
          </a:p>
        </p:txBody>
      </p:sp>
      <p:sp>
        <p:nvSpPr>
          <p:cNvPr id="3" name="Title 2"/>
          <p:cNvSpPr>
            <a:spLocks noGrp="1"/>
          </p:cNvSpPr>
          <p:nvPr>
            <p:ph type="title"/>
          </p:nvPr>
        </p:nvSpPr>
        <p:spPr>
          <a:xfrm>
            <a:off x="611560" y="188640"/>
            <a:ext cx="8229600" cy="936104"/>
          </a:xfrm>
          <a:solidFill>
            <a:srgbClr val="66FF99"/>
          </a:solidFill>
        </p:spPr>
        <p:txBody>
          <a:bodyPr/>
          <a:lstStyle/>
          <a:p>
            <a:pPr algn="ctr"/>
            <a:r>
              <a:rPr lang="en-GB" dirty="0">
                <a:solidFill>
                  <a:schemeClr val="tx1"/>
                </a:solidFill>
                <a:latin typeface="Comic Sans MS" pitchFamily="66" charset="0"/>
              </a:rPr>
              <a:t>The curriculum…</a:t>
            </a:r>
            <a:endParaRPr lang="en-US" dirty="0">
              <a:solidFill>
                <a:schemeClr val="tx1"/>
              </a:solidFill>
              <a:latin typeface="Comic Sans MS" pitchFamily="66" charset="0"/>
            </a:endParaRPr>
          </a:p>
        </p:txBody>
      </p:sp>
    </p:spTree>
    <p:extLst>
      <p:ext uri="{BB962C8B-B14F-4D97-AF65-F5344CB8AC3E}">
        <p14:creationId xmlns:p14="http://schemas.microsoft.com/office/powerpoint/2010/main" val="1966010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5112568"/>
          </a:xfrm>
        </p:spPr>
        <p:txBody>
          <a:bodyPr>
            <a:normAutofit fontScale="92500" lnSpcReduction="20000"/>
          </a:bodyPr>
          <a:lstStyle/>
          <a:p>
            <a:pPr marL="109728" indent="0">
              <a:buNone/>
            </a:pPr>
            <a:r>
              <a:rPr lang="en-GB" sz="2800" dirty="0">
                <a:solidFill>
                  <a:schemeClr val="bg1"/>
                </a:solidFill>
                <a:latin typeface="Comic Sans MS" pitchFamily="66" charset="0"/>
              </a:rPr>
              <a:t>Written tests in:</a:t>
            </a:r>
          </a:p>
          <a:p>
            <a:r>
              <a:rPr lang="en-GB" sz="2800" dirty="0">
                <a:solidFill>
                  <a:schemeClr val="bg1"/>
                </a:solidFill>
                <a:latin typeface="Comic Sans MS" pitchFamily="66" charset="0"/>
              </a:rPr>
              <a:t>Reading</a:t>
            </a:r>
          </a:p>
          <a:p>
            <a:r>
              <a:rPr lang="en-GB" sz="2800" dirty="0">
                <a:solidFill>
                  <a:schemeClr val="bg1"/>
                </a:solidFill>
                <a:latin typeface="Comic Sans MS" pitchFamily="66" charset="0"/>
              </a:rPr>
              <a:t>Maths </a:t>
            </a:r>
          </a:p>
          <a:p>
            <a:r>
              <a:rPr lang="en-GB" sz="2800" dirty="0">
                <a:solidFill>
                  <a:schemeClr val="bg1"/>
                </a:solidFill>
                <a:latin typeface="Comic Sans MS" pitchFamily="66" charset="0"/>
              </a:rPr>
              <a:t>Spelling, Grammar &amp; Punctuation</a:t>
            </a:r>
          </a:p>
          <a:p>
            <a:pPr marL="109728" indent="0">
              <a:buNone/>
            </a:pPr>
            <a:endParaRPr lang="en-GB" sz="2800" dirty="0">
              <a:solidFill>
                <a:schemeClr val="bg1"/>
              </a:solidFill>
              <a:latin typeface="Comic Sans MS" pitchFamily="66" charset="0"/>
            </a:endParaRPr>
          </a:p>
          <a:p>
            <a:pPr marL="109728" indent="0">
              <a:buNone/>
            </a:pPr>
            <a:r>
              <a:rPr lang="en-GB" sz="2800" dirty="0">
                <a:solidFill>
                  <a:schemeClr val="bg1"/>
                </a:solidFill>
                <a:latin typeface="Comic Sans MS" pitchFamily="66" charset="0"/>
              </a:rPr>
              <a:t>Teacher Assessment:</a:t>
            </a:r>
          </a:p>
          <a:p>
            <a:r>
              <a:rPr lang="en-GB" sz="2800" dirty="0">
                <a:solidFill>
                  <a:schemeClr val="bg1"/>
                </a:solidFill>
                <a:latin typeface="Comic Sans MS" pitchFamily="66" charset="0"/>
              </a:rPr>
              <a:t>Writing assessed over time </a:t>
            </a:r>
          </a:p>
          <a:p>
            <a:endParaRPr lang="en-GB" sz="2800" dirty="0">
              <a:solidFill>
                <a:schemeClr val="bg1"/>
              </a:solidFill>
              <a:latin typeface="Comic Sans MS" panose="030F0702030302020204" pitchFamily="66" charset="0"/>
            </a:endParaRPr>
          </a:p>
          <a:p>
            <a:endParaRPr lang="en-GB" sz="2800" dirty="0">
              <a:solidFill>
                <a:schemeClr val="bg1"/>
              </a:solidFill>
              <a:latin typeface="Comic Sans MS" panose="030F0702030302020204" pitchFamily="66" charset="0"/>
            </a:endParaRPr>
          </a:p>
          <a:p>
            <a:r>
              <a:rPr lang="en-GB" sz="2800" dirty="0">
                <a:solidFill>
                  <a:schemeClr val="bg1"/>
                </a:solidFill>
                <a:latin typeface="Comic Sans MS" panose="030F0702030302020204" pitchFamily="66" charset="0"/>
              </a:rPr>
              <a:t>SATs – Week commencing 08/05/2023</a:t>
            </a:r>
          </a:p>
          <a:p>
            <a:r>
              <a:rPr lang="en-GB" sz="2800" dirty="0">
                <a:solidFill>
                  <a:schemeClr val="bg1"/>
                </a:solidFill>
                <a:latin typeface="Comic Sans MS" panose="030F0702030302020204" pitchFamily="66" charset="0"/>
              </a:rPr>
              <a:t>SATs Meeting will be held closer to the assessment period for parents of children in Year 6</a:t>
            </a: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a:solidFill>
                  <a:schemeClr val="tx1"/>
                </a:solidFill>
                <a:effectLst/>
                <a:latin typeface="Comic Sans MS" pitchFamily="66" charset="0"/>
              </a:rPr>
              <a:t>End of KS2 Assessments</a:t>
            </a:r>
          </a:p>
        </p:txBody>
      </p:sp>
    </p:spTree>
    <p:extLst>
      <p:ext uri="{BB962C8B-B14F-4D97-AF65-F5344CB8AC3E}">
        <p14:creationId xmlns:p14="http://schemas.microsoft.com/office/powerpoint/2010/main" val="30338932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259632" y="192087"/>
            <a:ext cx="7313612" cy="682625"/>
          </a:xfrm>
          <a:solidFill>
            <a:srgbClr val="CCFFCC"/>
          </a:solidFill>
        </p:spPr>
        <p:txBody>
          <a:bodyPr/>
          <a:lstStyle/>
          <a:p>
            <a:pPr algn="ctr" eaLnBrk="1" hangingPunct="1"/>
            <a:r>
              <a:rPr lang="en-GB" b="1" dirty="0">
                <a:solidFill>
                  <a:schemeClr val="tx1"/>
                </a:solidFill>
                <a:latin typeface="Comic Sans MS" pitchFamily="66" charset="0"/>
              </a:rPr>
              <a:t>English - reading</a:t>
            </a:r>
          </a:p>
        </p:txBody>
      </p:sp>
      <p:sp>
        <p:nvSpPr>
          <p:cNvPr id="5123" name="Rectangle 3"/>
          <p:cNvSpPr>
            <a:spLocks noGrp="1" noChangeArrowheads="1"/>
          </p:cNvSpPr>
          <p:nvPr>
            <p:ph type="body" idx="1"/>
          </p:nvPr>
        </p:nvSpPr>
        <p:spPr>
          <a:xfrm>
            <a:off x="1187625" y="991394"/>
            <a:ext cx="7165480" cy="5677966"/>
          </a:xfrm>
          <a:solidFill>
            <a:srgbClr val="FFFF99"/>
          </a:solidFill>
        </p:spPr>
        <p:txBody>
          <a:bodyPr/>
          <a:lstStyle/>
          <a:p>
            <a:pPr eaLnBrk="1" hangingPunct="1"/>
            <a:r>
              <a:rPr lang="en-GB" sz="2400" dirty="0">
                <a:latin typeface="Comic Sans MS" pitchFamily="66" charset="0"/>
              </a:rPr>
              <a:t>All children should be reading everyday</a:t>
            </a:r>
          </a:p>
          <a:p>
            <a:pPr eaLnBrk="1" hangingPunct="1"/>
            <a:r>
              <a:rPr lang="en-GB" sz="2400" dirty="0">
                <a:latin typeface="Comic Sans MS" pitchFamily="66" charset="0"/>
              </a:rPr>
              <a:t>Their reading books should brought to school and taken home everyday (levelled book, book of their choice and from Wonder World)</a:t>
            </a:r>
          </a:p>
          <a:p>
            <a:pPr eaLnBrk="1" hangingPunct="1"/>
            <a:r>
              <a:rPr lang="en-GB" sz="2400" dirty="0">
                <a:latin typeface="Comic Sans MS" pitchFamily="66" charset="0"/>
              </a:rPr>
              <a:t>Record comments about your child’s reading electronically on Boom Reader (see next few slides) </a:t>
            </a:r>
          </a:p>
          <a:p>
            <a:pPr eaLnBrk="1" hangingPunct="1"/>
            <a:r>
              <a:rPr lang="en-GB" sz="2400" dirty="0">
                <a:latin typeface="Comic Sans MS" pitchFamily="66" charset="0"/>
              </a:rPr>
              <a:t>Children should also be recording comments about the books that they read</a:t>
            </a:r>
          </a:p>
          <a:p>
            <a:pPr eaLnBrk="1" hangingPunct="1">
              <a:spcBef>
                <a:spcPct val="0"/>
              </a:spcBef>
            </a:pPr>
            <a:r>
              <a:rPr lang="en-GB" sz="2400" dirty="0">
                <a:latin typeface="Comic Sans MS" pitchFamily="66" charset="0"/>
              </a:rPr>
              <a:t>Encourage children to read for enjoyment and e.g. fiction and non-fiction texts</a:t>
            </a:r>
          </a:p>
          <a:p>
            <a:pPr eaLnBrk="1" hangingPunct="1">
              <a:spcBef>
                <a:spcPct val="0"/>
              </a:spcBef>
            </a:pPr>
            <a:r>
              <a:rPr lang="en-GB" sz="2400" dirty="0">
                <a:latin typeface="Comic Sans MS" pitchFamily="66" charset="0"/>
              </a:rPr>
              <a:t>Encourage your child to read when out and about e.g. road signs, menus, food packaging</a:t>
            </a:r>
          </a:p>
          <a:p>
            <a:pPr eaLnBrk="1" hangingPunct="1">
              <a:spcBef>
                <a:spcPct val="0"/>
              </a:spcBef>
            </a:pPr>
            <a:r>
              <a:rPr lang="en-GB" sz="2400" dirty="0">
                <a:latin typeface="Comic Sans MS" pitchFamily="66" charset="0"/>
              </a:rPr>
              <a:t>Visit the local library in Heston</a:t>
            </a:r>
          </a:p>
        </p:txBody>
      </p:sp>
      <p:pic>
        <p:nvPicPr>
          <p:cNvPr id="5124" name="Picture 4" descr="InHome_K_dad_boy_funinsu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7969" y="3933056"/>
            <a:ext cx="1496030" cy="134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AutoShape 5" descr="publish-a-childrenâs-book"/>
          <p:cNvSpPr>
            <a:spLocks noChangeAspect="1" noChangeArrowheads="1"/>
          </p:cNvSpPr>
          <p:nvPr/>
        </p:nvSpPr>
        <p:spPr bwMode="auto">
          <a:xfrm>
            <a:off x="2857500" y="1749425"/>
            <a:ext cx="3429000" cy="336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endParaRPr lang="en-US">
              <a:solidFill>
                <a:srgbClr val="000000"/>
              </a:solidFill>
            </a:endParaRPr>
          </a:p>
        </p:txBody>
      </p:sp>
      <p:sp>
        <p:nvSpPr>
          <p:cNvPr id="5126" name="AutoShape 6" descr="publish-a-childrenâs-book"/>
          <p:cNvSpPr>
            <a:spLocks noChangeAspect="1" noChangeArrowheads="1"/>
          </p:cNvSpPr>
          <p:nvPr/>
        </p:nvSpPr>
        <p:spPr bwMode="auto">
          <a:xfrm>
            <a:off x="2857500" y="1749425"/>
            <a:ext cx="3429000" cy="336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endParaRPr lang="en-US">
              <a:solidFill>
                <a:srgbClr val="000000"/>
              </a:solidFill>
            </a:endParaRPr>
          </a:p>
        </p:txBody>
      </p:sp>
      <p:sp>
        <p:nvSpPr>
          <p:cNvPr id="5127" name="Rectangle 7"/>
          <p:cNvSpPr>
            <a:spLocks noChangeArrowheads="1"/>
          </p:cNvSpPr>
          <p:nvPr/>
        </p:nvSpPr>
        <p:spPr bwMode="auto">
          <a:xfrm>
            <a:off x="3268663" y="2154238"/>
            <a:ext cx="9144000"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bIns="33327">
            <a:spAutoFit/>
          </a:bodyPr>
          <a:lstStyle/>
          <a:p>
            <a:pPr fontAlgn="base">
              <a:spcBef>
                <a:spcPct val="0"/>
              </a:spcBef>
              <a:spcAft>
                <a:spcPct val="0"/>
              </a:spcAft>
            </a:pPr>
            <a:endParaRPr lang="en-US">
              <a:solidFill>
                <a:srgbClr val="000000"/>
              </a:solidFill>
            </a:endParaRPr>
          </a:p>
        </p:txBody>
      </p:sp>
      <p:pic>
        <p:nvPicPr>
          <p:cNvPr id="5128" name="Picture 8" descr="publish a children’s 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352" y="1"/>
            <a:ext cx="1403647" cy="1552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9" descr="2048346_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69" y="3068960"/>
            <a:ext cx="119909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438790" y="3244334"/>
            <a:ext cx="266420" cy="369332"/>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1734259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666523"/>
          </a:xfrm>
        </p:spPr>
        <p:txBody>
          <a:bodyPr>
            <a:normAutofit/>
          </a:bodyPr>
          <a:lstStyle/>
          <a:p>
            <a:pPr>
              <a:buNone/>
            </a:pPr>
            <a:r>
              <a:rPr lang="en-GB" dirty="0">
                <a:solidFill>
                  <a:schemeClr val="bg1"/>
                </a:solidFill>
              </a:rPr>
              <a:t>	</a:t>
            </a:r>
          </a:p>
          <a:p>
            <a:pPr marL="82296" lvl="0" indent="0" defTabSz="685800">
              <a:lnSpc>
                <a:spcPct val="90000"/>
              </a:lnSpc>
              <a:spcBef>
                <a:spcPts val="750"/>
              </a:spcBef>
              <a:buClrTx/>
              <a:buSzTx/>
              <a:buNone/>
            </a:pPr>
            <a:r>
              <a:rPr lang="en-GB" sz="2400" dirty="0">
                <a:solidFill>
                  <a:schemeClr val="bg1"/>
                </a:solidFill>
                <a:latin typeface="Comic Sans MS" panose="030F0702030302020204" pitchFamily="66" charset="0"/>
                <a:ea typeface="Times" panose="02020603050405020304" pitchFamily="18" charset="0"/>
                <a:cs typeface="Times New Roman" panose="02020603050405020304" pitchFamily="18" charset="0"/>
              </a:rPr>
              <a:t>Westbrook Primary School we will be using online Reading Records through the website &amp; app called ‘Boom Reader.’ This will form your child’s digital reading record; no more paper reading records! </a:t>
            </a:r>
          </a:p>
          <a:p>
            <a:pPr marL="82296" lvl="0" indent="0" defTabSz="685800">
              <a:lnSpc>
                <a:spcPct val="90000"/>
              </a:lnSpc>
              <a:spcBef>
                <a:spcPts val="750"/>
              </a:spcBef>
              <a:buClrTx/>
              <a:buSzTx/>
              <a:buNone/>
            </a:pPr>
            <a:r>
              <a:rPr lang="en-GB" sz="2400" dirty="0">
                <a:solidFill>
                  <a:schemeClr val="bg1"/>
                </a:solidFill>
                <a:latin typeface="Comic Sans MS" panose="030F0702030302020204" pitchFamily="66" charset="0"/>
                <a:ea typeface="Times" panose="02020603050405020304" pitchFamily="18" charset="0"/>
                <a:cs typeface="Times New Roman" panose="02020603050405020304" pitchFamily="18" charset="0"/>
              </a:rPr>
              <a:t>-Comments by yourself and from your child can be written via the website / app about their reading and the teacher is able to respond, comment and create questions too.</a:t>
            </a:r>
          </a:p>
          <a:p>
            <a:pPr marL="82296" lvl="0" indent="0" defTabSz="685800">
              <a:lnSpc>
                <a:spcPct val="90000"/>
              </a:lnSpc>
              <a:spcBef>
                <a:spcPts val="750"/>
              </a:spcBef>
              <a:buClrTx/>
              <a:buSzTx/>
              <a:buNone/>
            </a:pPr>
            <a:r>
              <a:rPr lang="en-GB" sz="2400" dirty="0">
                <a:solidFill>
                  <a:schemeClr val="bg1"/>
                </a:solidFill>
                <a:latin typeface="Comic Sans MS" panose="030F0702030302020204" pitchFamily="66" charset="0"/>
                <a:ea typeface="Times" panose="02020603050405020304" pitchFamily="18" charset="0"/>
                <a:cs typeface="Times New Roman" panose="02020603050405020304" pitchFamily="18" charset="0"/>
              </a:rPr>
              <a:t>- The children will be able to create their own reading character and they can earn lots of reading gems too from their teacher depending on how much they read. </a:t>
            </a:r>
            <a:endParaRPr lang="en-GB" altLang="en-US" sz="2400" dirty="0">
              <a:solidFill>
                <a:schemeClr val="bg1"/>
              </a:solidFill>
              <a:latin typeface="Comic Sans MS" panose="030F0702030302020204" pitchFamily="66" charset="0"/>
            </a:endParaRPr>
          </a:p>
          <a:p>
            <a:pPr>
              <a:buNone/>
            </a:pPr>
            <a:endParaRPr lang="en-GB" sz="3200" b="1" dirty="0">
              <a:solidFill>
                <a:schemeClr val="bg1"/>
              </a:solidFill>
              <a:latin typeface="Comic Sans MS" pitchFamily="66" charset="0"/>
            </a:endParaRPr>
          </a:p>
        </p:txBody>
      </p:sp>
      <p:sp>
        <p:nvSpPr>
          <p:cNvPr id="2" name="Title 1"/>
          <p:cNvSpPr>
            <a:spLocks noGrp="1"/>
          </p:cNvSpPr>
          <p:nvPr>
            <p:ph type="title"/>
          </p:nvPr>
        </p:nvSpPr>
        <p:spPr>
          <a:xfrm>
            <a:off x="539552" y="245564"/>
            <a:ext cx="7250079" cy="1008112"/>
          </a:xfrm>
          <a:solidFill>
            <a:srgbClr val="66FF99"/>
          </a:solidFill>
        </p:spPr>
        <p:txBody>
          <a:bodyPr>
            <a:normAutofit/>
          </a:bodyPr>
          <a:lstStyle/>
          <a:p>
            <a:pPr algn="ctr"/>
            <a:r>
              <a:rPr lang="en-GB" sz="4400" dirty="0">
                <a:solidFill>
                  <a:schemeClr val="tx1"/>
                </a:solidFill>
                <a:effectLst/>
                <a:latin typeface="Comic Sans MS" pitchFamily="66" charset="0"/>
              </a:rPr>
              <a:t>Boom Reader!</a:t>
            </a:r>
          </a:p>
        </p:txBody>
      </p:sp>
      <p:pic>
        <p:nvPicPr>
          <p:cNvPr id="7" name="Picture 1">
            <a:extLst>
              <a:ext uri="{FF2B5EF4-FFF2-40B4-BE49-F238E27FC236}">
                <a16:creationId xmlns:a16="http://schemas.microsoft.com/office/drawing/2014/main" id="{7F5DD6DD-F577-4877-F6E2-80EA0C28E1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89475"/>
            <a:ext cx="1670354" cy="14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0575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5184576"/>
          </a:xfrm>
        </p:spPr>
        <p:txBody>
          <a:bodyPr>
            <a:normAutofit/>
          </a:bodyPr>
          <a:lstStyle/>
          <a:p>
            <a:pPr>
              <a:buNone/>
            </a:pPr>
            <a:r>
              <a:rPr lang="en-GB" dirty="0">
                <a:solidFill>
                  <a:schemeClr val="bg1"/>
                </a:solidFill>
              </a:rPr>
              <a:t>	</a:t>
            </a:r>
          </a:p>
          <a:p>
            <a:pPr marL="228600" lvl="0" indent="-228600">
              <a:lnSpc>
                <a:spcPct val="90000"/>
              </a:lnSpc>
              <a:spcBef>
                <a:spcPts val="1000"/>
              </a:spcBef>
              <a:buClrTx/>
              <a:buSzTx/>
              <a:buFont typeface="Arial" panose="020B0604020202020204" pitchFamily="34" charset="0"/>
              <a:buChar char="•"/>
            </a:pPr>
            <a:r>
              <a:rPr lang="en-GB" altLang="en-US" sz="2200" dirty="0">
                <a:solidFill>
                  <a:schemeClr val="bg1"/>
                </a:solidFill>
                <a:latin typeface="Comic Sans MS" panose="030F0702030302020204" pitchFamily="66" charset="0"/>
              </a:rPr>
              <a:t>Children should be reading to an adult, for at </a:t>
            </a:r>
            <a:r>
              <a:rPr lang="en-GB" altLang="en-US" sz="2200" u="sng" dirty="0">
                <a:solidFill>
                  <a:schemeClr val="bg1"/>
                </a:solidFill>
                <a:latin typeface="Comic Sans MS" panose="030F0702030302020204" pitchFamily="66" charset="0"/>
              </a:rPr>
              <a:t>least 20 minutes every evening.  </a:t>
            </a:r>
          </a:p>
          <a:p>
            <a:pPr marL="228600" lvl="0" indent="-228600">
              <a:lnSpc>
                <a:spcPct val="90000"/>
              </a:lnSpc>
              <a:spcBef>
                <a:spcPts val="1000"/>
              </a:spcBef>
              <a:buClrTx/>
              <a:buSzTx/>
              <a:buFont typeface="Arial" panose="020B0604020202020204" pitchFamily="34" charset="0"/>
              <a:buChar char="•"/>
            </a:pPr>
            <a:r>
              <a:rPr lang="en-GB" altLang="en-US" sz="2200" dirty="0">
                <a:solidFill>
                  <a:schemeClr val="bg1"/>
                </a:solidFill>
                <a:latin typeface="Comic Sans MS" panose="030F0702030302020204" pitchFamily="66" charset="0"/>
              </a:rPr>
              <a:t>Log all reading on the app, even if you do not complete the book.</a:t>
            </a:r>
          </a:p>
          <a:p>
            <a:pPr marL="228600" lvl="0" indent="-228600">
              <a:lnSpc>
                <a:spcPct val="90000"/>
              </a:lnSpc>
              <a:spcBef>
                <a:spcPts val="1000"/>
              </a:spcBef>
              <a:buClrTx/>
              <a:buSzTx/>
              <a:buFont typeface="Arial" panose="020B0604020202020204" pitchFamily="34" charset="0"/>
              <a:buChar char="•"/>
            </a:pPr>
            <a:r>
              <a:rPr lang="en-GB" altLang="en-US" sz="2200" dirty="0">
                <a:solidFill>
                  <a:schemeClr val="bg1"/>
                </a:solidFill>
                <a:latin typeface="Comic Sans MS" panose="030F0702030302020204" pitchFamily="66" charset="0"/>
              </a:rPr>
              <a:t>Encourage asking and responding to questions using thinking skills.  </a:t>
            </a:r>
          </a:p>
          <a:p>
            <a:pPr marL="228600" lvl="0" indent="-228600">
              <a:lnSpc>
                <a:spcPct val="90000"/>
              </a:lnSpc>
              <a:spcBef>
                <a:spcPts val="1000"/>
              </a:spcBef>
              <a:buClrTx/>
              <a:buSzTx/>
              <a:buFont typeface="Arial" panose="020B0604020202020204" pitchFamily="34" charset="0"/>
              <a:buChar char="•"/>
            </a:pPr>
            <a:r>
              <a:rPr lang="en-GB" altLang="en-US" sz="2200" dirty="0">
                <a:solidFill>
                  <a:schemeClr val="bg1"/>
                </a:solidFill>
                <a:latin typeface="Comic Sans MS" panose="030F0702030302020204" pitchFamily="66" charset="0"/>
              </a:rPr>
              <a:t>Books should be bought into school each day, regardless if read of not in the plastic reading wallet. </a:t>
            </a:r>
          </a:p>
          <a:p>
            <a:pPr marL="228600" lvl="0" indent="-228600">
              <a:lnSpc>
                <a:spcPct val="90000"/>
              </a:lnSpc>
              <a:spcBef>
                <a:spcPts val="1000"/>
              </a:spcBef>
              <a:buClrTx/>
              <a:buSzTx/>
              <a:buFont typeface="Arial" panose="020B0604020202020204" pitchFamily="34" charset="0"/>
              <a:buChar char="•"/>
            </a:pPr>
            <a:r>
              <a:rPr lang="en-GB" altLang="en-US" sz="2200" dirty="0">
                <a:solidFill>
                  <a:schemeClr val="bg1"/>
                </a:solidFill>
                <a:latin typeface="Comic Sans MS" panose="030F0702030302020204" pitchFamily="66" charset="0"/>
              </a:rPr>
              <a:t>Books will not be changed until the ‘Book Complete’ tab has been tapped on the parent app. </a:t>
            </a:r>
          </a:p>
          <a:p>
            <a:pPr marL="228600" lvl="0" indent="-228600">
              <a:lnSpc>
                <a:spcPct val="90000"/>
              </a:lnSpc>
              <a:spcBef>
                <a:spcPts val="1000"/>
              </a:spcBef>
              <a:buClrTx/>
              <a:buSzTx/>
              <a:buFont typeface="Arial" panose="020B0604020202020204" pitchFamily="34" charset="0"/>
              <a:buChar char="•"/>
            </a:pPr>
            <a:r>
              <a:rPr lang="en-GB" altLang="en-US" sz="2200" dirty="0">
                <a:solidFill>
                  <a:schemeClr val="bg1"/>
                </a:solidFill>
                <a:latin typeface="Comic Sans MS" panose="030F0702030302020204" pitchFamily="66" charset="0"/>
              </a:rPr>
              <a:t>As you become more confident in using the app, please begin to write pupil and parent comments. </a:t>
            </a:r>
          </a:p>
          <a:p>
            <a:pPr>
              <a:buNone/>
            </a:pPr>
            <a:endParaRPr lang="en-GB" sz="3200" b="1" dirty="0">
              <a:solidFill>
                <a:schemeClr val="bg1"/>
              </a:solidFill>
              <a:latin typeface="Comic Sans MS" pitchFamily="66" charset="0"/>
            </a:endParaRPr>
          </a:p>
        </p:txBody>
      </p:sp>
      <p:sp>
        <p:nvSpPr>
          <p:cNvPr id="2" name="Title 1"/>
          <p:cNvSpPr>
            <a:spLocks noGrp="1"/>
          </p:cNvSpPr>
          <p:nvPr>
            <p:ph type="title"/>
          </p:nvPr>
        </p:nvSpPr>
        <p:spPr>
          <a:xfrm>
            <a:off x="539552" y="245564"/>
            <a:ext cx="7250079" cy="1008112"/>
          </a:xfrm>
          <a:solidFill>
            <a:srgbClr val="66FF99"/>
          </a:solidFill>
        </p:spPr>
        <p:txBody>
          <a:bodyPr>
            <a:normAutofit/>
          </a:bodyPr>
          <a:lstStyle/>
          <a:p>
            <a:pPr algn="ctr"/>
            <a:r>
              <a:rPr lang="en-GB" sz="4400" dirty="0">
                <a:solidFill>
                  <a:schemeClr val="tx1"/>
                </a:solidFill>
                <a:effectLst/>
                <a:latin typeface="Comic Sans MS" pitchFamily="66" charset="0"/>
              </a:rPr>
              <a:t>Boom Reader!</a:t>
            </a:r>
          </a:p>
        </p:txBody>
      </p:sp>
      <p:pic>
        <p:nvPicPr>
          <p:cNvPr id="7" name="Picture 1">
            <a:extLst>
              <a:ext uri="{FF2B5EF4-FFF2-40B4-BE49-F238E27FC236}">
                <a16:creationId xmlns:a16="http://schemas.microsoft.com/office/drawing/2014/main" id="{7F5DD6DD-F577-4877-F6E2-80EA0C28E1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89475"/>
            <a:ext cx="1670354" cy="14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1280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5184576"/>
          </a:xfrm>
        </p:spPr>
        <p:txBody>
          <a:bodyPr>
            <a:normAutofit/>
          </a:bodyPr>
          <a:lstStyle/>
          <a:p>
            <a:pPr>
              <a:buNone/>
            </a:pPr>
            <a:r>
              <a:rPr lang="en-GB" dirty="0">
                <a:solidFill>
                  <a:schemeClr val="bg1"/>
                </a:solidFill>
              </a:rPr>
              <a:t>	</a:t>
            </a:r>
          </a:p>
          <a:p>
            <a:pPr marL="109728">
              <a:spcBef>
                <a:spcPts val="1000"/>
              </a:spcBef>
            </a:pPr>
            <a:br>
              <a:rPr lang="en-GB" sz="2400" dirty="0">
                <a:solidFill>
                  <a:schemeClr val="bg1"/>
                </a:solidFill>
              </a:rPr>
            </a:br>
            <a:br>
              <a:rPr lang="en-GB" sz="2400" dirty="0">
                <a:solidFill>
                  <a:schemeClr val="bg1"/>
                </a:solidFill>
              </a:rPr>
            </a:br>
            <a:r>
              <a:rPr lang="en-GB" sz="2400" dirty="0">
                <a:solidFill>
                  <a:schemeClr val="bg1"/>
                </a:solidFill>
                <a:latin typeface="Comic Sans MS" panose="030F0702030302020204" pitchFamily="66" charset="0"/>
              </a:rPr>
              <a:t> </a:t>
            </a:r>
            <a:endParaRPr lang="en-GB" sz="2400" dirty="0">
              <a:solidFill>
                <a:schemeClr val="bg1"/>
              </a:solidFill>
            </a:endParaRPr>
          </a:p>
          <a:p>
            <a:pPr marL="109728" algn="ctr">
              <a:spcBef>
                <a:spcPts val="1000"/>
              </a:spcBef>
            </a:pPr>
            <a:r>
              <a:rPr lang="en-GB" sz="2000" b="1" u="sng" dirty="0">
                <a:solidFill>
                  <a:schemeClr val="bg1"/>
                </a:solidFill>
                <a:latin typeface="Comic Sans MS" panose="030F0702030302020204" pitchFamily="66" charset="0"/>
              </a:rPr>
              <a:t>Boom Reader Workshops </a:t>
            </a:r>
            <a:r>
              <a:rPr lang="en-GB" sz="2000" dirty="0">
                <a:solidFill>
                  <a:schemeClr val="bg1"/>
                </a:solidFill>
                <a:latin typeface="Comic Sans MS" panose="030F0702030302020204" pitchFamily="66" charset="0"/>
              </a:rPr>
              <a:t>– school hall</a:t>
            </a:r>
            <a:endParaRPr lang="en-GB" sz="2400" dirty="0">
              <a:solidFill>
                <a:schemeClr val="bg1"/>
              </a:solidFill>
            </a:endParaRPr>
          </a:p>
          <a:p>
            <a:pPr marL="109728" algn="ctr">
              <a:spcBef>
                <a:spcPts val="1000"/>
              </a:spcBef>
            </a:pPr>
            <a:br>
              <a:rPr lang="en-GB" sz="2400" dirty="0">
                <a:solidFill>
                  <a:schemeClr val="bg1"/>
                </a:solidFill>
              </a:rPr>
            </a:br>
            <a:r>
              <a:rPr lang="en-GB" sz="2000" dirty="0">
                <a:solidFill>
                  <a:schemeClr val="bg1"/>
                </a:solidFill>
                <a:latin typeface="Comic Sans MS" panose="030F0702030302020204" pitchFamily="66" charset="0"/>
              </a:rPr>
              <a:t>EYFS &amp; KS1= Wednesday 12</a:t>
            </a:r>
            <a:r>
              <a:rPr lang="en-GB" sz="2000" baseline="30000" dirty="0">
                <a:solidFill>
                  <a:schemeClr val="bg1"/>
                </a:solidFill>
                <a:latin typeface="Comic Sans MS" panose="030F0702030302020204" pitchFamily="66" charset="0"/>
              </a:rPr>
              <a:t>th</a:t>
            </a:r>
            <a:r>
              <a:rPr lang="en-GB" sz="2000" dirty="0">
                <a:solidFill>
                  <a:schemeClr val="bg1"/>
                </a:solidFill>
                <a:latin typeface="Comic Sans MS" panose="030F0702030302020204" pitchFamily="66" charset="0"/>
              </a:rPr>
              <a:t> October 2022 - 9.15am  </a:t>
            </a:r>
            <a:endParaRPr lang="en-GB" sz="2400" dirty="0">
              <a:solidFill>
                <a:schemeClr val="bg1"/>
              </a:solidFill>
            </a:endParaRPr>
          </a:p>
          <a:p>
            <a:pPr algn="ctr"/>
            <a:r>
              <a:rPr lang="en-GB" sz="2000" dirty="0">
                <a:solidFill>
                  <a:schemeClr val="bg1"/>
                </a:solidFill>
                <a:latin typeface="Comic Sans MS" panose="030F0702030302020204" pitchFamily="66" charset="0"/>
              </a:rPr>
              <a:t>KS2 = Thursday 13</a:t>
            </a:r>
            <a:r>
              <a:rPr lang="en-GB" sz="2000" baseline="30000" dirty="0">
                <a:solidFill>
                  <a:schemeClr val="bg1"/>
                </a:solidFill>
                <a:latin typeface="Comic Sans MS" panose="030F0702030302020204" pitchFamily="66" charset="0"/>
              </a:rPr>
              <a:t>th</a:t>
            </a:r>
            <a:r>
              <a:rPr lang="en-GB" sz="2000" dirty="0">
                <a:solidFill>
                  <a:schemeClr val="bg1"/>
                </a:solidFill>
                <a:latin typeface="Comic Sans MS" panose="030F0702030302020204" pitchFamily="66" charset="0"/>
              </a:rPr>
              <a:t> October 2022 – 9.15am </a:t>
            </a:r>
            <a:endParaRPr lang="en-GB" sz="3200" b="1" dirty="0">
              <a:solidFill>
                <a:schemeClr val="bg1"/>
              </a:solidFill>
              <a:latin typeface="Comic Sans MS" pitchFamily="66" charset="0"/>
            </a:endParaRPr>
          </a:p>
        </p:txBody>
      </p:sp>
      <p:sp>
        <p:nvSpPr>
          <p:cNvPr id="2" name="Title 1"/>
          <p:cNvSpPr>
            <a:spLocks noGrp="1"/>
          </p:cNvSpPr>
          <p:nvPr>
            <p:ph type="title"/>
          </p:nvPr>
        </p:nvSpPr>
        <p:spPr>
          <a:xfrm>
            <a:off x="539552" y="245564"/>
            <a:ext cx="7250079" cy="1008112"/>
          </a:xfrm>
          <a:solidFill>
            <a:srgbClr val="66FF99"/>
          </a:solidFill>
        </p:spPr>
        <p:txBody>
          <a:bodyPr>
            <a:normAutofit/>
          </a:bodyPr>
          <a:lstStyle/>
          <a:p>
            <a:pPr algn="ctr"/>
            <a:r>
              <a:rPr lang="en-GB" sz="4400" dirty="0">
                <a:solidFill>
                  <a:schemeClr val="tx1"/>
                </a:solidFill>
                <a:effectLst/>
                <a:latin typeface="Comic Sans MS" pitchFamily="66" charset="0"/>
              </a:rPr>
              <a:t>Boom Reader!</a:t>
            </a:r>
          </a:p>
        </p:txBody>
      </p:sp>
      <p:pic>
        <p:nvPicPr>
          <p:cNvPr id="7" name="Picture 1">
            <a:extLst>
              <a:ext uri="{FF2B5EF4-FFF2-40B4-BE49-F238E27FC236}">
                <a16:creationId xmlns:a16="http://schemas.microsoft.com/office/drawing/2014/main" id="{7F5DD6DD-F577-4877-F6E2-80EA0C28E1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6823" y="1484784"/>
            <a:ext cx="1670354" cy="14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4147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666523"/>
          </a:xfrm>
        </p:spPr>
        <p:txBody>
          <a:bodyPr>
            <a:normAutofit/>
          </a:bodyPr>
          <a:lstStyle/>
          <a:p>
            <a:pPr>
              <a:buNone/>
            </a:pPr>
            <a:r>
              <a:rPr lang="en-GB" dirty="0">
                <a:solidFill>
                  <a:schemeClr val="bg1"/>
                </a:solidFill>
              </a:rPr>
              <a:t>	</a:t>
            </a:r>
            <a:r>
              <a:rPr lang="en-GB" dirty="0">
                <a:solidFill>
                  <a:schemeClr val="bg1"/>
                </a:solidFill>
                <a:latin typeface="Comic Sans MS" panose="030F0702030302020204" pitchFamily="66" charset="0"/>
              </a:rPr>
              <a:t>Destination Reader is an approach to teaching reading in KS2. It involves daily sessions incorporating whole class modelling prior to the children applying these skills through partner work and independent reading.</a:t>
            </a:r>
          </a:p>
          <a:p>
            <a:pPr>
              <a:buNone/>
            </a:pPr>
            <a:endParaRPr lang="en-GB" sz="2400" b="1" dirty="0">
              <a:solidFill>
                <a:schemeClr val="bg1"/>
              </a:solidFill>
              <a:latin typeface="Comic Sans MS" panose="030F0702030302020204" pitchFamily="66" charset="0"/>
            </a:endParaRPr>
          </a:p>
          <a:p>
            <a:pPr>
              <a:buNone/>
            </a:pPr>
            <a:r>
              <a:rPr lang="en-GB" sz="2400" b="1" dirty="0">
                <a:solidFill>
                  <a:schemeClr val="bg1"/>
                </a:solidFill>
                <a:latin typeface="Comic Sans MS" panose="030F0702030302020204" pitchFamily="66" charset="0"/>
              </a:rPr>
              <a:t>	</a:t>
            </a:r>
            <a:r>
              <a:rPr lang="en-GB" sz="2800" b="1" dirty="0">
                <a:solidFill>
                  <a:schemeClr val="bg1"/>
                </a:solidFill>
                <a:latin typeface="Comic Sans MS" panose="030F0702030302020204" pitchFamily="66" charset="0"/>
              </a:rPr>
              <a:t>Skills include: predicting, inferring, </a:t>
            </a:r>
          </a:p>
          <a:p>
            <a:pPr>
              <a:buNone/>
            </a:pPr>
            <a:r>
              <a:rPr lang="en-GB" sz="2800" b="1" dirty="0">
                <a:solidFill>
                  <a:schemeClr val="bg1"/>
                </a:solidFill>
                <a:latin typeface="Comic Sans MS" panose="030F0702030302020204" pitchFamily="66" charset="0"/>
              </a:rPr>
              <a:t>evaluating, clarifying and </a:t>
            </a:r>
          </a:p>
          <a:p>
            <a:pPr>
              <a:buNone/>
            </a:pPr>
            <a:r>
              <a:rPr lang="en-GB" sz="2800" b="1" dirty="0">
                <a:solidFill>
                  <a:schemeClr val="bg1"/>
                </a:solidFill>
                <a:latin typeface="Comic Sans MS" panose="030F0702030302020204" pitchFamily="66" charset="0"/>
              </a:rPr>
              <a:t>summarising</a:t>
            </a:r>
            <a:r>
              <a:rPr lang="en-GB" sz="3200" b="1" dirty="0">
                <a:solidFill>
                  <a:schemeClr val="bg1"/>
                </a:solidFill>
                <a:latin typeface="Comic Sans MS" pitchFamily="66" charset="0"/>
              </a:rPr>
              <a:t>	</a:t>
            </a:r>
          </a:p>
        </p:txBody>
      </p:sp>
      <p:sp>
        <p:nvSpPr>
          <p:cNvPr id="2" name="Title 1"/>
          <p:cNvSpPr>
            <a:spLocks noGrp="1"/>
          </p:cNvSpPr>
          <p:nvPr>
            <p:ph type="title"/>
          </p:nvPr>
        </p:nvSpPr>
        <p:spPr>
          <a:xfrm>
            <a:off x="1057391" y="116632"/>
            <a:ext cx="6529999" cy="1008112"/>
          </a:xfrm>
          <a:solidFill>
            <a:srgbClr val="66FF99"/>
          </a:solidFill>
        </p:spPr>
        <p:txBody>
          <a:bodyPr>
            <a:normAutofit/>
          </a:bodyPr>
          <a:lstStyle/>
          <a:p>
            <a:pPr algn="ctr"/>
            <a:r>
              <a:rPr lang="en-GB" sz="4400" dirty="0">
                <a:solidFill>
                  <a:schemeClr val="tx1"/>
                </a:solidFill>
                <a:effectLst/>
                <a:latin typeface="Comic Sans MS" pitchFamily="66" charset="0"/>
              </a:rPr>
              <a:t>Destination Reader</a:t>
            </a:r>
          </a:p>
        </p:txBody>
      </p:sp>
      <p:pic>
        <p:nvPicPr>
          <p:cNvPr id="5" name="Picture 4"/>
          <p:cNvPicPr>
            <a:picLocks noChangeAspect="1"/>
          </p:cNvPicPr>
          <p:nvPr/>
        </p:nvPicPr>
        <p:blipFill>
          <a:blip r:embed="rId2"/>
          <a:stretch>
            <a:fillRect/>
          </a:stretch>
        </p:blipFill>
        <p:spPr>
          <a:xfrm>
            <a:off x="7156768" y="3573016"/>
            <a:ext cx="1952625" cy="3171825"/>
          </a:xfrm>
          <a:prstGeom prst="rect">
            <a:avLst/>
          </a:prstGeom>
        </p:spPr>
      </p:pic>
    </p:spTree>
    <p:extLst>
      <p:ext uri="{BB962C8B-B14F-4D97-AF65-F5344CB8AC3E}">
        <p14:creationId xmlns:p14="http://schemas.microsoft.com/office/powerpoint/2010/main" val="413392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24744"/>
            <a:ext cx="8280920" cy="5472608"/>
          </a:xfrm>
        </p:spPr>
        <p:txBody>
          <a:bodyPr>
            <a:normAutofit/>
          </a:bodyPr>
          <a:lstStyle/>
          <a:p>
            <a:pPr marL="109728" indent="0">
              <a:buNone/>
            </a:pPr>
            <a:endParaRPr lang="en-US" sz="3200" b="1" dirty="0">
              <a:solidFill>
                <a:schemeClr val="bg1"/>
              </a:solidFill>
              <a:latin typeface="Comic Sans MS" pitchFamily="66" charset="0"/>
            </a:endParaRPr>
          </a:p>
        </p:txBody>
      </p:sp>
      <p:sp>
        <p:nvSpPr>
          <p:cNvPr id="3" name="Title 2"/>
          <p:cNvSpPr>
            <a:spLocks noGrp="1"/>
          </p:cNvSpPr>
          <p:nvPr>
            <p:ph type="title"/>
          </p:nvPr>
        </p:nvSpPr>
        <p:spPr>
          <a:xfrm>
            <a:off x="611560" y="188640"/>
            <a:ext cx="8229600" cy="936104"/>
          </a:xfrm>
          <a:solidFill>
            <a:srgbClr val="66FF99"/>
          </a:solidFill>
        </p:spPr>
        <p:txBody>
          <a:bodyPr>
            <a:normAutofit fontScale="90000"/>
          </a:bodyPr>
          <a:lstStyle/>
          <a:p>
            <a:pPr algn="ctr"/>
            <a:br>
              <a:rPr lang="en-US" sz="4400" dirty="0">
                <a:solidFill>
                  <a:schemeClr val="bg1"/>
                </a:solidFill>
                <a:latin typeface="Comic Sans MS" pitchFamily="66" charset="0"/>
              </a:rPr>
            </a:br>
            <a:r>
              <a:rPr lang="en-US" sz="4400" dirty="0">
                <a:solidFill>
                  <a:schemeClr val="bg1"/>
                </a:solidFill>
                <a:latin typeface="Comic Sans MS" pitchFamily="66" charset="0"/>
              </a:rPr>
              <a:t>KS2 (English - Writing)</a:t>
            </a:r>
            <a:br>
              <a:rPr lang="en-US" sz="4400" dirty="0">
                <a:solidFill>
                  <a:schemeClr val="bg1"/>
                </a:solidFill>
                <a:latin typeface="Comic Sans MS" pitchFamily="66" charset="0"/>
              </a:rPr>
            </a:br>
            <a:endParaRPr lang="en-US" dirty="0">
              <a:solidFill>
                <a:schemeClr val="tx1"/>
              </a:solidFill>
              <a:latin typeface="Comic Sans MS" pitchFamily="66" charset="0"/>
            </a:endParaRPr>
          </a:p>
        </p:txBody>
      </p:sp>
      <p:sp>
        <p:nvSpPr>
          <p:cNvPr id="4" name="Rectangle 3"/>
          <p:cNvSpPr/>
          <p:nvPr/>
        </p:nvSpPr>
        <p:spPr>
          <a:xfrm>
            <a:off x="342055" y="1772816"/>
            <a:ext cx="8568952" cy="4801314"/>
          </a:xfrm>
          <a:prstGeom prst="rect">
            <a:avLst/>
          </a:prstGeom>
        </p:spPr>
        <p:txBody>
          <a:bodyPr wrap="square">
            <a:spAutoFit/>
          </a:bodyPr>
          <a:lstStyle/>
          <a:p>
            <a:r>
              <a:rPr lang="en-GB" sz="2400" b="1" dirty="0">
                <a:solidFill>
                  <a:schemeClr val="bg1"/>
                </a:solidFill>
              </a:rPr>
              <a:t>Year 6: </a:t>
            </a:r>
            <a:r>
              <a:rPr lang="en-GB" sz="2400" dirty="0">
                <a:solidFill>
                  <a:schemeClr val="bg1"/>
                </a:solidFill>
              </a:rPr>
              <a:t>	</a:t>
            </a:r>
          </a:p>
          <a:p>
            <a:endParaRPr lang="en-GB" sz="2400" b="1" dirty="0">
              <a:solidFill>
                <a:schemeClr val="bg1"/>
              </a:solidFill>
            </a:endParaRPr>
          </a:p>
          <a:p>
            <a:r>
              <a:rPr lang="en-GB" sz="2400" b="1" dirty="0">
                <a:solidFill>
                  <a:schemeClr val="bg1"/>
                </a:solidFill>
              </a:rPr>
              <a:t>Word </a:t>
            </a:r>
            <a:r>
              <a:rPr lang="en-GB" sz="2400" dirty="0">
                <a:solidFill>
                  <a:schemeClr val="bg1"/>
                </a:solidFill>
              </a:rPr>
              <a:t>	</a:t>
            </a:r>
          </a:p>
          <a:p>
            <a:r>
              <a:rPr lang="en-GB" sz="2400" dirty="0">
                <a:solidFill>
                  <a:schemeClr val="bg1"/>
                </a:solidFill>
              </a:rPr>
              <a:t>Vocabulary typical of informal speech and vocabulary appropriate for formal speech and writing </a:t>
            </a:r>
          </a:p>
          <a:p>
            <a:r>
              <a:rPr lang="en-GB" sz="2400" dirty="0">
                <a:solidFill>
                  <a:schemeClr val="bg1"/>
                </a:solidFill>
              </a:rPr>
              <a:t>Recognition and application of synonyms and antonyms [for example, </a:t>
            </a:r>
            <a:r>
              <a:rPr lang="en-GB" sz="2400" i="1" dirty="0">
                <a:solidFill>
                  <a:schemeClr val="bg1"/>
                </a:solidFill>
              </a:rPr>
              <a:t>big, large, little</a:t>
            </a:r>
            <a:r>
              <a:rPr lang="en-GB" sz="2400" dirty="0">
                <a:solidFill>
                  <a:schemeClr val="bg1"/>
                </a:solidFill>
              </a:rPr>
              <a:t>]</a:t>
            </a:r>
          </a:p>
          <a:p>
            <a:r>
              <a:rPr lang="en-GB" sz="2400" dirty="0">
                <a:solidFill>
                  <a:schemeClr val="bg1"/>
                </a:solidFill>
              </a:rPr>
              <a:t>	</a:t>
            </a:r>
          </a:p>
          <a:p>
            <a:r>
              <a:rPr lang="en-GB" sz="2400" b="1" dirty="0">
                <a:solidFill>
                  <a:schemeClr val="bg1"/>
                </a:solidFill>
              </a:rPr>
              <a:t>Sentence </a:t>
            </a:r>
            <a:r>
              <a:rPr lang="en-GB" sz="2400" dirty="0">
                <a:solidFill>
                  <a:schemeClr val="bg1"/>
                </a:solidFill>
              </a:rPr>
              <a:t> </a:t>
            </a:r>
          </a:p>
          <a:p>
            <a:r>
              <a:rPr lang="en-GB" sz="2400" dirty="0">
                <a:solidFill>
                  <a:schemeClr val="bg1"/>
                </a:solidFill>
              </a:rPr>
              <a:t>Use of the </a:t>
            </a:r>
            <a:r>
              <a:rPr lang="en-GB" sz="2400" b="1" dirty="0">
                <a:solidFill>
                  <a:schemeClr val="bg1"/>
                </a:solidFill>
              </a:rPr>
              <a:t>passive voice</a:t>
            </a:r>
          </a:p>
          <a:p>
            <a:r>
              <a:rPr lang="en-GB" sz="2400" dirty="0">
                <a:solidFill>
                  <a:schemeClr val="bg1"/>
                </a:solidFill>
              </a:rPr>
              <a:t>The difference between structures typical of informal speech and formal speech in writing</a:t>
            </a:r>
          </a:p>
          <a:p>
            <a:r>
              <a:rPr lang="en-GB" dirty="0">
                <a:solidFill>
                  <a:schemeClr val="bg1"/>
                </a:solidFill>
              </a:rPr>
              <a:t>	</a:t>
            </a:r>
          </a:p>
        </p:txBody>
      </p:sp>
    </p:spTree>
    <p:extLst>
      <p:ext uri="{BB962C8B-B14F-4D97-AF65-F5344CB8AC3E}">
        <p14:creationId xmlns:p14="http://schemas.microsoft.com/office/powerpoint/2010/main" val="4179427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24744"/>
            <a:ext cx="8579296" cy="5931185"/>
          </a:xfrm>
        </p:spPr>
        <p:txBody>
          <a:bodyPr>
            <a:normAutofit fontScale="32500" lnSpcReduction="20000"/>
          </a:bodyPr>
          <a:lstStyle/>
          <a:p>
            <a:pPr>
              <a:buNone/>
            </a:pPr>
            <a:r>
              <a:rPr lang="en-GB" sz="5500" dirty="0">
                <a:solidFill>
                  <a:schemeClr val="bg1"/>
                </a:solidFill>
                <a:latin typeface="Arial"/>
              </a:rPr>
              <a:t>	</a:t>
            </a:r>
          </a:p>
          <a:p>
            <a:r>
              <a:rPr lang="en-GB" sz="6200" b="1" dirty="0">
                <a:solidFill>
                  <a:schemeClr val="bg1"/>
                </a:solidFill>
                <a:latin typeface="Arial"/>
              </a:rPr>
              <a:t>Text </a:t>
            </a:r>
            <a:r>
              <a:rPr lang="en-GB" sz="6200" dirty="0">
                <a:solidFill>
                  <a:schemeClr val="bg1"/>
                </a:solidFill>
                <a:latin typeface="Arial"/>
              </a:rPr>
              <a:t>	</a:t>
            </a:r>
          </a:p>
          <a:p>
            <a:r>
              <a:rPr lang="en-GB" sz="6200" dirty="0">
                <a:solidFill>
                  <a:schemeClr val="bg1"/>
                </a:solidFill>
                <a:latin typeface="Arial"/>
              </a:rPr>
              <a:t>Linking ideas across paragraphs </a:t>
            </a:r>
          </a:p>
          <a:p>
            <a:r>
              <a:rPr lang="en-GB" sz="6200" dirty="0">
                <a:solidFill>
                  <a:schemeClr val="bg1"/>
                </a:solidFill>
                <a:latin typeface="Arial"/>
              </a:rPr>
              <a:t>repetition of a </a:t>
            </a:r>
            <a:r>
              <a:rPr lang="en-GB" sz="6200" b="1" dirty="0">
                <a:solidFill>
                  <a:schemeClr val="bg1"/>
                </a:solidFill>
                <a:latin typeface="Arial"/>
              </a:rPr>
              <a:t>word </a:t>
            </a:r>
            <a:r>
              <a:rPr lang="en-GB" sz="6200" dirty="0">
                <a:solidFill>
                  <a:schemeClr val="bg1"/>
                </a:solidFill>
                <a:latin typeface="Arial"/>
              </a:rPr>
              <a:t>or phrase, grammatical connections [for example, the use of </a:t>
            </a:r>
            <a:r>
              <a:rPr lang="en-GB" sz="6200" b="1" dirty="0">
                <a:solidFill>
                  <a:schemeClr val="bg1"/>
                </a:solidFill>
                <a:latin typeface="Arial"/>
              </a:rPr>
              <a:t>adverbials </a:t>
            </a:r>
          </a:p>
          <a:p>
            <a:r>
              <a:rPr lang="en-GB" sz="6200" dirty="0">
                <a:solidFill>
                  <a:schemeClr val="bg1"/>
                </a:solidFill>
                <a:latin typeface="Arial"/>
              </a:rPr>
              <a:t>Layout devices [e.g. headings, sub-headings, columns, bullets, or tables]</a:t>
            </a:r>
          </a:p>
          <a:p>
            <a:pPr marL="109728" indent="0">
              <a:buNone/>
            </a:pPr>
            <a:r>
              <a:rPr lang="en-GB" sz="6200" dirty="0">
                <a:solidFill>
                  <a:schemeClr val="bg1"/>
                </a:solidFill>
                <a:latin typeface="Arial"/>
              </a:rPr>
              <a:t>	</a:t>
            </a:r>
          </a:p>
          <a:p>
            <a:r>
              <a:rPr lang="en-GB" sz="6200" b="1" dirty="0">
                <a:solidFill>
                  <a:schemeClr val="bg1"/>
                </a:solidFill>
                <a:latin typeface="Arial"/>
              </a:rPr>
              <a:t>Punctuation </a:t>
            </a:r>
            <a:r>
              <a:rPr lang="en-GB" sz="6200" dirty="0">
                <a:solidFill>
                  <a:schemeClr val="bg1"/>
                </a:solidFill>
                <a:latin typeface="Arial"/>
              </a:rPr>
              <a:t> </a:t>
            </a:r>
          </a:p>
          <a:p>
            <a:r>
              <a:rPr lang="en-GB" sz="6200" dirty="0">
                <a:solidFill>
                  <a:schemeClr val="bg1"/>
                </a:solidFill>
                <a:latin typeface="Arial"/>
              </a:rPr>
              <a:t>Use of the semi-colon, colon and dash </a:t>
            </a:r>
          </a:p>
          <a:p>
            <a:r>
              <a:rPr lang="en-GB" sz="6200" dirty="0">
                <a:solidFill>
                  <a:schemeClr val="bg1"/>
                </a:solidFill>
                <a:latin typeface="Arial"/>
              </a:rPr>
              <a:t>Use of the colon to introduce a list and use of semi-colons within lists </a:t>
            </a:r>
          </a:p>
          <a:p>
            <a:r>
              <a:rPr lang="en-GB" sz="6200" dirty="0">
                <a:solidFill>
                  <a:schemeClr val="bg1"/>
                </a:solidFill>
                <a:latin typeface="Arial"/>
              </a:rPr>
              <a:t>How hyphens can be used to avoid ambiguity [for example, </a:t>
            </a:r>
            <a:r>
              <a:rPr lang="en-GB" sz="6200" i="1" dirty="0">
                <a:solidFill>
                  <a:schemeClr val="bg1"/>
                </a:solidFill>
                <a:latin typeface="Arial"/>
              </a:rPr>
              <a:t>man eating shark </a:t>
            </a:r>
            <a:r>
              <a:rPr lang="en-GB" sz="6200" dirty="0">
                <a:solidFill>
                  <a:schemeClr val="bg1"/>
                </a:solidFill>
                <a:latin typeface="Arial"/>
              </a:rPr>
              <a:t>versus </a:t>
            </a:r>
            <a:r>
              <a:rPr lang="en-GB" sz="6200" i="1" dirty="0">
                <a:solidFill>
                  <a:schemeClr val="bg1"/>
                </a:solidFill>
                <a:latin typeface="Arial"/>
              </a:rPr>
              <a:t>man-eating shark</a:t>
            </a:r>
            <a:r>
              <a:rPr lang="en-GB" sz="6200" dirty="0">
                <a:solidFill>
                  <a:schemeClr val="bg1"/>
                </a:solidFill>
                <a:latin typeface="Arial"/>
              </a:rPr>
              <a:t>, or </a:t>
            </a:r>
            <a:r>
              <a:rPr lang="en-GB" sz="6200" i="1" dirty="0">
                <a:solidFill>
                  <a:schemeClr val="bg1"/>
                </a:solidFill>
                <a:latin typeface="Arial"/>
              </a:rPr>
              <a:t>recover </a:t>
            </a:r>
            <a:r>
              <a:rPr lang="en-GB" sz="6200" dirty="0">
                <a:solidFill>
                  <a:schemeClr val="bg1"/>
                </a:solidFill>
                <a:latin typeface="Arial"/>
              </a:rPr>
              <a:t>versus </a:t>
            </a:r>
            <a:r>
              <a:rPr lang="en-GB" sz="6200" i="1" dirty="0">
                <a:solidFill>
                  <a:schemeClr val="bg1"/>
                </a:solidFill>
                <a:latin typeface="Arial"/>
              </a:rPr>
              <a:t>re-cover</a:t>
            </a:r>
            <a:r>
              <a:rPr lang="en-GB" sz="6200" dirty="0">
                <a:solidFill>
                  <a:schemeClr val="bg1"/>
                </a:solidFill>
                <a:latin typeface="Arial"/>
              </a:rPr>
              <a:t>] </a:t>
            </a:r>
          </a:p>
          <a:p>
            <a:r>
              <a:rPr lang="en-GB" sz="6200" dirty="0">
                <a:solidFill>
                  <a:schemeClr val="bg1"/>
                </a:solidFill>
                <a:latin typeface="Arial"/>
              </a:rPr>
              <a:t>	</a:t>
            </a:r>
          </a:p>
          <a:p>
            <a:r>
              <a:rPr lang="en-GB" sz="6200" b="1" dirty="0">
                <a:solidFill>
                  <a:schemeClr val="bg1"/>
                </a:solidFill>
                <a:latin typeface="Arial"/>
              </a:rPr>
              <a:t>Terminology for pupils </a:t>
            </a:r>
            <a:r>
              <a:rPr lang="en-GB" sz="6200" dirty="0">
                <a:solidFill>
                  <a:schemeClr val="bg1"/>
                </a:solidFill>
                <a:latin typeface="Arial"/>
              </a:rPr>
              <a:t>	</a:t>
            </a:r>
          </a:p>
          <a:p>
            <a:r>
              <a:rPr lang="en-GB" sz="6200" dirty="0">
                <a:solidFill>
                  <a:schemeClr val="bg1"/>
                </a:solidFill>
                <a:latin typeface="Arial"/>
              </a:rPr>
              <a:t>subject, object </a:t>
            </a:r>
          </a:p>
          <a:p>
            <a:r>
              <a:rPr lang="en-GB" sz="6200" dirty="0">
                <a:solidFill>
                  <a:schemeClr val="bg1"/>
                </a:solidFill>
                <a:latin typeface="Arial"/>
              </a:rPr>
              <a:t>active, passive </a:t>
            </a:r>
          </a:p>
          <a:p>
            <a:r>
              <a:rPr lang="en-GB" sz="6200" dirty="0">
                <a:solidFill>
                  <a:schemeClr val="bg1"/>
                </a:solidFill>
                <a:latin typeface="Arial"/>
              </a:rPr>
              <a:t>synonym, antonym </a:t>
            </a:r>
          </a:p>
          <a:p>
            <a:r>
              <a:rPr lang="fr-FR" sz="6200" dirty="0" err="1">
                <a:solidFill>
                  <a:schemeClr val="bg1"/>
                </a:solidFill>
                <a:latin typeface="Arial"/>
              </a:rPr>
              <a:t>ellipsis</a:t>
            </a:r>
            <a:r>
              <a:rPr lang="fr-FR" sz="6200" dirty="0">
                <a:solidFill>
                  <a:schemeClr val="bg1"/>
                </a:solidFill>
                <a:latin typeface="Arial"/>
              </a:rPr>
              <a:t>, </a:t>
            </a:r>
            <a:r>
              <a:rPr lang="fr-FR" sz="6200" dirty="0" err="1">
                <a:solidFill>
                  <a:schemeClr val="bg1"/>
                </a:solidFill>
                <a:latin typeface="Arial"/>
              </a:rPr>
              <a:t>hyphen</a:t>
            </a:r>
            <a:r>
              <a:rPr lang="fr-FR" sz="6200" dirty="0">
                <a:solidFill>
                  <a:schemeClr val="bg1"/>
                </a:solidFill>
                <a:latin typeface="Arial"/>
              </a:rPr>
              <a:t>, colon, semi-colon, </a:t>
            </a:r>
            <a:r>
              <a:rPr lang="fr-FR" sz="6200" dirty="0" err="1">
                <a:solidFill>
                  <a:schemeClr val="bg1"/>
                </a:solidFill>
                <a:latin typeface="Arial"/>
              </a:rPr>
              <a:t>bullet</a:t>
            </a:r>
            <a:r>
              <a:rPr lang="fr-FR" sz="6200" dirty="0">
                <a:solidFill>
                  <a:schemeClr val="bg1"/>
                </a:solidFill>
                <a:latin typeface="Arial"/>
              </a:rPr>
              <a:t> points 	</a:t>
            </a:r>
          </a:p>
          <a:p>
            <a:pPr>
              <a:buNone/>
            </a:pPr>
            <a:endParaRPr lang="en-GB" sz="3200" b="1" dirty="0">
              <a:solidFill>
                <a:schemeClr val="bg1"/>
              </a:solidFill>
              <a:latin typeface="Comic Sans MS" pitchFamily="66" charset="0"/>
            </a:endParaRPr>
          </a:p>
        </p:txBody>
      </p:sp>
      <p:sp>
        <p:nvSpPr>
          <p:cNvPr id="2" name="Title 1"/>
          <p:cNvSpPr>
            <a:spLocks noGrp="1"/>
          </p:cNvSpPr>
          <p:nvPr>
            <p:ph type="title"/>
          </p:nvPr>
        </p:nvSpPr>
        <p:spPr>
          <a:xfrm>
            <a:off x="1057391" y="116632"/>
            <a:ext cx="6529999" cy="936104"/>
          </a:xfrm>
          <a:solidFill>
            <a:srgbClr val="66FF99"/>
          </a:solidFill>
        </p:spPr>
        <p:txBody>
          <a:bodyPr>
            <a:normAutofit/>
          </a:bodyPr>
          <a:lstStyle/>
          <a:p>
            <a:pPr algn="ctr"/>
            <a:r>
              <a:rPr lang="en-GB" sz="4400" dirty="0">
                <a:solidFill>
                  <a:schemeClr val="tx1"/>
                </a:solidFill>
                <a:effectLst/>
                <a:latin typeface="Comic Sans MS" pitchFamily="66" charset="0"/>
              </a:rPr>
              <a:t>Writing</a:t>
            </a:r>
          </a:p>
        </p:txBody>
      </p:sp>
    </p:spTree>
    <p:extLst>
      <p:ext uri="{BB962C8B-B14F-4D97-AF65-F5344CB8AC3E}">
        <p14:creationId xmlns:p14="http://schemas.microsoft.com/office/powerpoint/2010/main" val="42923067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24744"/>
            <a:ext cx="8579296" cy="5931185"/>
          </a:xfrm>
        </p:spPr>
        <p:txBody>
          <a:bodyPr>
            <a:normAutofit/>
          </a:bodyPr>
          <a:lstStyle/>
          <a:p>
            <a:pPr>
              <a:buNone/>
            </a:pPr>
            <a:r>
              <a:rPr lang="fr-FR" sz="3200" dirty="0">
                <a:solidFill>
                  <a:schemeClr val="bg1"/>
                </a:solidFill>
                <a:latin typeface="Arial"/>
              </a:rPr>
              <a:t>	</a:t>
            </a:r>
          </a:p>
          <a:p>
            <a:pPr>
              <a:buNone/>
            </a:pPr>
            <a:endParaRPr lang="en-GB" sz="3200" b="1" dirty="0">
              <a:solidFill>
                <a:schemeClr val="bg1"/>
              </a:solidFill>
              <a:latin typeface="Comic Sans MS" pitchFamily="66" charset="0"/>
            </a:endParaRPr>
          </a:p>
        </p:txBody>
      </p:sp>
      <p:sp>
        <p:nvSpPr>
          <p:cNvPr id="2" name="Title 1"/>
          <p:cNvSpPr>
            <a:spLocks noGrp="1"/>
          </p:cNvSpPr>
          <p:nvPr>
            <p:ph type="title"/>
          </p:nvPr>
        </p:nvSpPr>
        <p:spPr>
          <a:xfrm>
            <a:off x="1057391" y="116632"/>
            <a:ext cx="6529999" cy="936104"/>
          </a:xfrm>
          <a:solidFill>
            <a:srgbClr val="66FF99"/>
          </a:solidFill>
        </p:spPr>
        <p:txBody>
          <a:bodyPr>
            <a:normAutofit/>
          </a:bodyPr>
          <a:lstStyle/>
          <a:p>
            <a:pPr algn="ctr"/>
            <a:r>
              <a:rPr lang="en-GB" sz="4400" dirty="0">
                <a:solidFill>
                  <a:schemeClr val="tx1"/>
                </a:solidFill>
                <a:effectLst/>
                <a:latin typeface="Comic Sans MS" pitchFamily="66" charset="0"/>
              </a:rPr>
              <a:t>Writing</a:t>
            </a: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11964" t="4704" r="6514"/>
          <a:stretch/>
        </p:blipFill>
        <p:spPr bwMode="auto">
          <a:xfrm rot="16200000">
            <a:off x="1817440" y="-297159"/>
            <a:ext cx="5400600" cy="853243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25355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a:bodyPr>
          <a:lstStyle/>
          <a:p>
            <a:r>
              <a:rPr lang="en-GB" sz="2800" dirty="0">
                <a:solidFill>
                  <a:schemeClr val="bg1"/>
                </a:solidFill>
                <a:latin typeface="Comic Sans MS" pitchFamily="66" charset="0"/>
              </a:rPr>
              <a:t>Big Writing lessons completed on a weekly basis (mostly) to give the children lots of experience of writing at length independently</a:t>
            </a:r>
          </a:p>
          <a:p>
            <a:r>
              <a:rPr lang="en-GB" sz="2800" dirty="0">
                <a:solidFill>
                  <a:schemeClr val="bg1"/>
                </a:solidFill>
                <a:latin typeface="Comic Sans MS" pitchFamily="66" charset="0"/>
              </a:rPr>
              <a:t>Please support your child by discussing the subject or scenario given for Big Talk home-learning. We will be sending home examples of the outcome to support parents with this </a:t>
            </a: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a:solidFill>
                  <a:schemeClr val="tx1"/>
                </a:solidFill>
                <a:effectLst/>
                <a:latin typeface="Comic Sans MS" pitchFamily="66" charset="0"/>
              </a:rPr>
              <a:t>Writing…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lnSpcReduction="10000"/>
          </a:bodyPr>
          <a:lstStyle/>
          <a:p>
            <a:r>
              <a:rPr lang="en-GB" sz="2800" dirty="0">
                <a:solidFill>
                  <a:schemeClr val="bg1"/>
                </a:solidFill>
                <a:latin typeface="Comic Sans MS" pitchFamily="66" charset="0"/>
              </a:rPr>
              <a:t>Number </a:t>
            </a:r>
            <a:r>
              <a:rPr lang="en-GB" sz="2800" i="1" dirty="0">
                <a:solidFill>
                  <a:schemeClr val="bg1"/>
                </a:solidFill>
                <a:latin typeface="Comic Sans MS" pitchFamily="66" charset="0"/>
              </a:rPr>
              <a:t>(place value, + - x ÷, fractions)</a:t>
            </a:r>
          </a:p>
          <a:p>
            <a:r>
              <a:rPr lang="en-GB" sz="2800" dirty="0">
                <a:solidFill>
                  <a:schemeClr val="bg1"/>
                </a:solidFill>
                <a:latin typeface="Comic Sans MS" pitchFamily="66" charset="0"/>
              </a:rPr>
              <a:t>Measurement </a:t>
            </a:r>
            <a:r>
              <a:rPr lang="en-GB" sz="2800" i="1" dirty="0">
                <a:solidFill>
                  <a:schemeClr val="bg1"/>
                </a:solidFill>
                <a:latin typeface="Comic Sans MS" pitchFamily="66" charset="0"/>
              </a:rPr>
              <a:t>(volume, converting units)</a:t>
            </a:r>
          </a:p>
          <a:p>
            <a:r>
              <a:rPr lang="en-GB" sz="2800" dirty="0">
                <a:solidFill>
                  <a:schemeClr val="bg1"/>
                </a:solidFill>
                <a:latin typeface="Comic Sans MS" pitchFamily="66" charset="0"/>
              </a:rPr>
              <a:t>Geometry </a:t>
            </a:r>
            <a:r>
              <a:rPr lang="en-GB" sz="2800" i="1" dirty="0">
                <a:solidFill>
                  <a:schemeClr val="bg1"/>
                </a:solidFill>
                <a:latin typeface="Comic Sans MS" pitchFamily="66" charset="0"/>
              </a:rPr>
              <a:t>(Properties of shapes, position and direction)</a:t>
            </a:r>
          </a:p>
          <a:p>
            <a:r>
              <a:rPr lang="en-GB" sz="2800" dirty="0">
                <a:solidFill>
                  <a:schemeClr val="bg1"/>
                </a:solidFill>
                <a:latin typeface="Comic Sans MS" pitchFamily="66" charset="0"/>
              </a:rPr>
              <a:t>Statistics </a:t>
            </a:r>
            <a:r>
              <a:rPr lang="en-GB" sz="2800" i="1" dirty="0">
                <a:solidFill>
                  <a:schemeClr val="bg1"/>
                </a:solidFill>
                <a:latin typeface="Comic Sans MS" pitchFamily="66" charset="0"/>
              </a:rPr>
              <a:t>(interpreting information in tables)</a:t>
            </a:r>
          </a:p>
          <a:p>
            <a:endParaRPr lang="en-GB" sz="2800" dirty="0">
              <a:solidFill>
                <a:schemeClr val="bg1"/>
              </a:solidFill>
              <a:latin typeface="Comic Sans MS" pitchFamily="66" charset="0"/>
            </a:endParaRPr>
          </a:p>
          <a:p>
            <a:pPr marL="109728" indent="0">
              <a:buNone/>
            </a:pPr>
            <a:r>
              <a:rPr lang="en-GB" sz="2800" dirty="0">
                <a:solidFill>
                  <a:schemeClr val="bg1"/>
                </a:solidFill>
                <a:latin typeface="Comic Sans MS" pitchFamily="66" charset="0"/>
              </a:rPr>
              <a:t>In addition, Year 6 learn about:</a:t>
            </a:r>
          </a:p>
          <a:p>
            <a:r>
              <a:rPr lang="en-GB" sz="2800" dirty="0">
                <a:solidFill>
                  <a:schemeClr val="bg1"/>
                </a:solidFill>
                <a:latin typeface="Comic Sans MS" pitchFamily="66" charset="0"/>
              </a:rPr>
              <a:t>Ratio and proportion</a:t>
            </a:r>
          </a:p>
          <a:p>
            <a:r>
              <a:rPr lang="en-GB" sz="2800" dirty="0">
                <a:solidFill>
                  <a:schemeClr val="bg1"/>
                </a:solidFill>
                <a:latin typeface="Comic Sans MS" pitchFamily="66" charset="0"/>
              </a:rPr>
              <a:t>Algebra </a:t>
            </a: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r>
              <a:rPr lang="en-GB" dirty="0">
                <a:solidFill>
                  <a:schemeClr val="tx1"/>
                </a:solidFill>
                <a:effectLst/>
                <a:latin typeface="Comic Sans MS" pitchFamily="66" charset="0"/>
              </a:rPr>
              <a:t>Maths (mastery approach)…</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7600" y="-5031"/>
            <a:ext cx="1676400" cy="155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4615082"/>
            <a:ext cx="2074333" cy="208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0320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a:bodyPr>
          <a:lstStyle/>
          <a:p>
            <a:r>
              <a:rPr lang="en-GB" sz="2800" dirty="0">
                <a:solidFill>
                  <a:schemeClr val="bg1"/>
                </a:solidFill>
                <a:latin typeface="Comic Sans MS" pitchFamily="66" charset="0"/>
              </a:rPr>
              <a:t>Children will be set termly targets in maths linked to the National Curriculum.</a:t>
            </a:r>
          </a:p>
          <a:p>
            <a:r>
              <a:rPr lang="en-GB" sz="2800" dirty="0">
                <a:solidFill>
                  <a:schemeClr val="bg1"/>
                </a:solidFill>
                <a:latin typeface="Comic Sans MS" pitchFamily="66" charset="0"/>
              </a:rPr>
              <a:t>These will be written in the home-learning diaries for you to see</a:t>
            </a:r>
          </a:p>
          <a:p>
            <a:pPr marL="109728" indent="0">
              <a:buNone/>
            </a:pPr>
            <a:endParaRPr lang="en-GB" sz="2800" dirty="0">
              <a:solidFill>
                <a:schemeClr val="bg1"/>
              </a:solidFill>
              <a:latin typeface="Comic Sans MS" pitchFamily="66" charset="0"/>
            </a:endParaRP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a:solidFill>
                  <a:schemeClr val="tx1"/>
                </a:solidFill>
                <a:effectLst/>
                <a:latin typeface="Comic Sans MS" pitchFamily="66" charset="0"/>
              </a:rPr>
              <a:t>Maths…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116632"/>
            <a:ext cx="1676400" cy="155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4615082"/>
            <a:ext cx="2074333" cy="208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05460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84784"/>
            <a:ext cx="8229600" cy="4830405"/>
          </a:xfrm>
        </p:spPr>
        <p:txBody>
          <a:bodyPr>
            <a:normAutofit/>
          </a:bodyPr>
          <a:lstStyle/>
          <a:p>
            <a:pPr marL="0" lvl="0" indent="0">
              <a:spcBef>
                <a:spcPts val="0"/>
              </a:spcBef>
              <a:buClrTx/>
              <a:buSzTx/>
              <a:buNone/>
            </a:pPr>
            <a:r>
              <a:rPr lang="en-GB" sz="1800" dirty="0">
                <a:solidFill>
                  <a:schemeClr val="bg1"/>
                </a:solidFill>
              </a:rPr>
              <a:t>key elements of the teaching in all subject areas incorporates Thinking Skills and hands-on experiences. </a:t>
            </a:r>
          </a:p>
          <a:p>
            <a:pPr marL="0" lvl="0" indent="0">
              <a:spcBef>
                <a:spcPts val="0"/>
              </a:spcBef>
              <a:buClrTx/>
              <a:buSzTx/>
              <a:buNone/>
            </a:pPr>
            <a:endParaRPr lang="en-GB" sz="1800" dirty="0">
              <a:solidFill>
                <a:schemeClr val="bg1"/>
              </a:solidFill>
            </a:endParaRPr>
          </a:p>
          <a:p>
            <a:pPr marL="0" lvl="0" indent="0">
              <a:spcBef>
                <a:spcPts val="0"/>
              </a:spcBef>
              <a:buClrTx/>
              <a:buSzTx/>
              <a:buNone/>
            </a:pPr>
            <a:r>
              <a:rPr lang="en-GB" sz="1800" dirty="0">
                <a:solidFill>
                  <a:schemeClr val="bg1"/>
                </a:solidFill>
              </a:rPr>
              <a:t>We hope to ensure the children are developing ‘in-depth’ knowledge in each subject area</a:t>
            </a:r>
          </a:p>
          <a:p>
            <a:pPr marL="0" lvl="0" indent="0">
              <a:spcBef>
                <a:spcPts val="0"/>
              </a:spcBef>
              <a:buClrTx/>
              <a:buSzTx/>
              <a:buNone/>
            </a:pPr>
            <a:endParaRPr lang="en-GB" sz="1800" dirty="0">
              <a:solidFill>
                <a:schemeClr val="bg1"/>
              </a:solidFill>
            </a:endParaRPr>
          </a:p>
          <a:p>
            <a:pPr marL="0" lvl="0" indent="0">
              <a:spcBef>
                <a:spcPts val="0"/>
              </a:spcBef>
              <a:buClrTx/>
              <a:buSzTx/>
              <a:buNone/>
            </a:pPr>
            <a:r>
              <a:rPr lang="en-GB" sz="1800" dirty="0">
                <a:solidFill>
                  <a:schemeClr val="bg1"/>
                </a:solidFill>
              </a:rPr>
              <a:t>We teach the subjects separately and follow the National Curriculum </a:t>
            </a:r>
          </a:p>
          <a:p>
            <a:pPr marL="0" lvl="0" indent="0">
              <a:spcBef>
                <a:spcPts val="0"/>
              </a:spcBef>
              <a:buClrTx/>
              <a:buSzTx/>
              <a:buNone/>
            </a:pPr>
            <a:endParaRPr lang="en-GB" sz="1800" dirty="0">
              <a:solidFill>
                <a:schemeClr val="bg1"/>
              </a:solidFill>
            </a:endParaRPr>
          </a:p>
          <a:p>
            <a:pPr marL="0" lvl="0" indent="0">
              <a:spcBef>
                <a:spcPts val="0"/>
              </a:spcBef>
              <a:buClrTx/>
              <a:buSzTx/>
              <a:buNone/>
            </a:pPr>
            <a:r>
              <a:rPr lang="en-GB" sz="1800" dirty="0">
                <a:solidFill>
                  <a:schemeClr val="bg1"/>
                </a:solidFill>
              </a:rPr>
              <a:t>All the subject specific units will begin with an exciting Entry Point to hook the children into the new unit. Followed by a ‘Knowledge Harvest’ lesson to assess their prior knowledge and then discuss what they want to learn. This is then used to plan the half term lessons using our ‘thinking skills’ techniques and approaches. At the end of each unit, an Exit Point will take place as a chance to celebrate all the learning. </a:t>
            </a:r>
          </a:p>
          <a:p>
            <a:pPr marL="109728" indent="0">
              <a:buNone/>
            </a:pPr>
            <a:endParaRPr lang="en-GB" sz="2800" dirty="0">
              <a:solidFill>
                <a:schemeClr val="bg1"/>
              </a:solidFill>
              <a:latin typeface="Comic Sans MS" pitchFamily="66" charset="0"/>
            </a:endParaRPr>
          </a:p>
          <a:p>
            <a:endParaRPr lang="en-GB" sz="2800" dirty="0">
              <a:solidFill>
                <a:schemeClr val="bg1"/>
              </a:solidFill>
              <a:latin typeface="Comic Sans MS" pitchFamily="66" charset="0"/>
            </a:endParaRPr>
          </a:p>
        </p:txBody>
      </p:sp>
      <p:sp>
        <p:nvSpPr>
          <p:cNvPr id="2" name="Title 1"/>
          <p:cNvSpPr>
            <a:spLocks noGrp="1"/>
          </p:cNvSpPr>
          <p:nvPr>
            <p:ph type="title"/>
          </p:nvPr>
        </p:nvSpPr>
        <p:spPr>
          <a:xfrm>
            <a:off x="467544" y="44624"/>
            <a:ext cx="8229600" cy="1152128"/>
          </a:xfrm>
          <a:solidFill>
            <a:srgbClr val="66FF99"/>
          </a:solidFill>
        </p:spPr>
        <p:txBody>
          <a:bodyPr>
            <a:normAutofit fontScale="90000"/>
          </a:bodyPr>
          <a:lstStyle/>
          <a:p>
            <a:pPr algn="ctr"/>
            <a:r>
              <a:rPr lang="en-GB" dirty="0">
                <a:solidFill>
                  <a:schemeClr val="tx1"/>
                </a:solidFill>
                <a:effectLst/>
                <a:latin typeface="Comic Sans MS" pitchFamily="66" charset="0"/>
              </a:rPr>
              <a:t>Westbrook Wonder World Curriculum……</a:t>
            </a:r>
          </a:p>
        </p:txBody>
      </p:sp>
    </p:spTree>
    <p:extLst>
      <p:ext uri="{BB962C8B-B14F-4D97-AF65-F5344CB8AC3E}">
        <p14:creationId xmlns:p14="http://schemas.microsoft.com/office/powerpoint/2010/main" val="2124276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792587380"/>
              </p:ext>
            </p:extLst>
          </p:nvPr>
        </p:nvGraphicFramePr>
        <p:xfrm>
          <a:off x="679332" y="1340768"/>
          <a:ext cx="7714184" cy="4820920"/>
        </p:xfrm>
        <a:graphic>
          <a:graphicData uri="http://schemas.openxmlformats.org/drawingml/2006/table">
            <a:tbl>
              <a:tblPr firstRow="1" bandRow="1">
                <a:tableStyleId>{5C22544A-7EE6-4342-B048-85BDC9FD1C3A}</a:tableStyleId>
              </a:tblPr>
              <a:tblGrid>
                <a:gridCol w="1156364">
                  <a:extLst>
                    <a:ext uri="{9D8B030D-6E8A-4147-A177-3AD203B41FA5}">
                      <a16:colId xmlns:a16="http://schemas.microsoft.com/office/drawing/2014/main" val="20000"/>
                    </a:ext>
                  </a:extLst>
                </a:gridCol>
                <a:gridCol w="1512168">
                  <a:extLst>
                    <a:ext uri="{9D8B030D-6E8A-4147-A177-3AD203B41FA5}">
                      <a16:colId xmlns:a16="http://schemas.microsoft.com/office/drawing/2014/main" val="20001"/>
                    </a:ext>
                  </a:extLst>
                </a:gridCol>
                <a:gridCol w="4176464">
                  <a:extLst>
                    <a:ext uri="{9D8B030D-6E8A-4147-A177-3AD203B41FA5}">
                      <a16:colId xmlns:a16="http://schemas.microsoft.com/office/drawing/2014/main" val="20002"/>
                    </a:ext>
                  </a:extLst>
                </a:gridCol>
                <a:gridCol w="869188">
                  <a:extLst>
                    <a:ext uri="{9D8B030D-6E8A-4147-A177-3AD203B41FA5}">
                      <a16:colId xmlns:a16="http://schemas.microsoft.com/office/drawing/2014/main" val="20003"/>
                    </a:ext>
                  </a:extLst>
                </a:gridCol>
              </a:tblGrid>
              <a:tr h="370840">
                <a:tc>
                  <a:txBody>
                    <a:bodyPr/>
                    <a:lstStyle/>
                    <a:p>
                      <a:endParaRPr lang="en-GB" dirty="0"/>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Autumn Term</a:t>
                      </a:r>
                    </a:p>
                  </a:txBody>
                  <a:tcPr/>
                </a:tc>
                <a:tc>
                  <a:txBody>
                    <a:bodyPr/>
                    <a:lstStyle/>
                    <a:p>
                      <a:endParaRPr lang="en-GB" dirty="0"/>
                    </a:p>
                  </a:txBody>
                  <a:tcPr/>
                </a:tc>
                <a:extLst>
                  <a:ext uri="{0D108BD9-81ED-4DB2-BD59-A6C34878D82A}">
                    <a16:rowId xmlns:a16="http://schemas.microsoft.com/office/drawing/2014/main" val="10000"/>
                  </a:ext>
                </a:extLst>
              </a:tr>
              <a:tr h="370840">
                <a:tc>
                  <a:txBody>
                    <a:bodyPr/>
                    <a:lstStyle/>
                    <a:p>
                      <a:r>
                        <a:rPr lang="en-GB" dirty="0"/>
                        <a:t>Year 5</a:t>
                      </a:r>
                    </a:p>
                  </a:txBody>
                  <a:tcPr/>
                </a:tc>
                <a:tc>
                  <a:txBody>
                    <a:bodyPr/>
                    <a:lstStyle/>
                    <a:p>
                      <a:r>
                        <a:rPr lang="en-GB" dirty="0"/>
                        <a:t>Science</a:t>
                      </a:r>
                    </a:p>
                  </a:txBody>
                  <a:tcPr/>
                </a:tc>
                <a:tc>
                  <a:txBody>
                    <a:bodyPr/>
                    <a:lstStyle/>
                    <a:p>
                      <a:r>
                        <a:rPr lang="en-GB" dirty="0"/>
                        <a:t>Life cycles;</a:t>
                      </a:r>
                      <a:r>
                        <a:rPr lang="en-GB" baseline="0" dirty="0"/>
                        <a:t> Earth &amp; Space</a:t>
                      </a:r>
                      <a:endParaRPr lang="en-GB" dirty="0"/>
                    </a:p>
                  </a:txBody>
                  <a:tcPr/>
                </a:tc>
                <a:tc>
                  <a:txBody>
                    <a:bodyPr/>
                    <a:lstStyle/>
                    <a:p>
                      <a:endParaRPr lang="en-GB" dirty="0"/>
                    </a:p>
                  </a:txBody>
                  <a:tcPr/>
                </a:tc>
                <a:extLst>
                  <a:ext uri="{0D108BD9-81ED-4DB2-BD59-A6C34878D82A}">
                    <a16:rowId xmlns:a16="http://schemas.microsoft.com/office/drawing/2014/main" val="10001"/>
                  </a:ext>
                </a:extLst>
              </a:tr>
              <a:tr h="370840">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History</a:t>
                      </a:r>
                    </a:p>
                  </a:txBody>
                  <a:tcPr/>
                </a:tc>
                <a:tc>
                  <a:txBody>
                    <a:bodyPr/>
                    <a:lstStyle/>
                    <a:p>
                      <a:r>
                        <a:rPr lang="en-GB" dirty="0"/>
                        <a:t>Anglo-Saxons</a:t>
                      </a:r>
                    </a:p>
                  </a:txBody>
                  <a:tcPr/>
                </a:tc>
                <a:tc>
                  <a:txBody>
                    <a:bodyPr/>
                    <a:lstStyle/>
                    <a:p>
                      <a:endParaRPr lang="en-GB" dirty="0"/>
                    </a:p>
                  </a:txBody>
                  <a:tcPr/>
                </a:tc>
                <a:extLst>
                  <a:ext uri="{0D108BD9-81ED-4DB2-BD59-A6C34878D82A}">
                    <a16:rowId xmlns:a16="http://schemas.microsoft.com/office/drawing/2014/main" val="29385661"/>
                  </a:ext>
                </a:extLst>
              </a:tr>
              <a:tr h="370840">
                <a:tc>
                  <a:txBody>
                    <a:bodyPr/>
                    <a:lstStyle/>
                    <a:p>
                      <a:endParaRPr lang="en-GB" dirty="0"/>
                    </a:p>
                  </a:txBody>
                  <a:tcPr/>
                </a:tc>
                <a:tc>
                  <a:txBody>
                    <a:bodyPr/>
                    <a:lstStyle/>
                    <a:p>
                      <a:r>
                        <a:rPr lang="en-GB" dirty="0"/>
                        <a:t>Geography</a:t>
                      </a:r>
                    </a:p>
                  </a:txBody>
                  <a:tcPr/>
                </a:tc>
                <a:tc>
                  <a:txBody>
                    <a:bodyPr/>
                    <a:lstStyle/>
                    <a:p>
                      <a:r>
                        <a:rPr lang="en-GB" dirty="0"/>
                        <a:t>Changes in the Local Environment</a:t>
                      </a:r>
                    </a:p>
                  </a:txBody>
                  <a:tcPr/>
                </a:tc>
                <a:tc>
                  <a:txBody>
                    <a:bodyPr/>
                    <a:lstStyle/>
                    <a:p>
                      <a:endParaRPr lang="en-GB" dirty="0"/>
                    </a:p>
                  </a:txBody>
                  <a:tcPr/>
                </a:tc>
                <a:extLst>
                  <a:ext uri="{0D108BD9-81ED-4DB2-BD59-A6C34878D82A}">
                    <a16:rowId xmlns:a16="http://schemas.microsoft.com/office/drawing/2014/main" val="10002"/>
                  </a:ext>
                </a:extLst>
              </a:tr>
              <a:tr h="370840">
                <a:tc>
                  <a:txBody>
                    <a:bodyPr/>
                    <a:lstStyle/>
                    <a:p>
                      <a:endParaRPr lang="en-GB" dirty="0"/>
                    </a:p>
                  </a:txBody>
                  <a:tcPr/>
                </a:tc>
                <a:tc>
                  <a:txBody>
                    <a:bodyPr/>
                    <a:lstStyle/>
                    <a:p>
                      <a:r>
                        <a:rPr lang="en-GB" dirty="0"/>
                        <a:t>Art</a:t>
                      </a:r>
                    </a:p>
                  </a:txBody>
                  <a:tcPr/>
                </a:tc>
                <a:tc>
                  <a:txBody>
                    <a:bodyPr/>
                    <a:lstStyle/>
                    <a:p>
                      <a:r>
                        <a:rPr lang="en-GB" dirty="0"/>
                        <a:t>Chinese Art</a:t>
                      </a:r>
                    </a:p>
                  </a:txBody>
                  <a:tcPr/>
                </a:tc>
                <a:tc>
                  <a:txBody>
                    <a:bodyPr/>
                    <a:lstStyle/>
                    <a:p>
                      <a:endParaRPr lang="en-GB" dirty="0"/>
                    </a:p>
                  </a:txBody>
                  <a:tcPr/>
                </a:tc>
                <a:extLst>
                  <a:ext uri="{0D108BD9-81ED-4DB2-BD59-A6C34878D82A}">
                    <a16:rowId xmlns:a16="http://schemas.microsoft.com/office/drawing/2014/main" val="2072409146"/>
                  </a:ext>
                </a:extLst>
              </a:tr>
              <a:tr h="370840">
                <a:tc>
                  <a:txBody>
                    <a:bodyPr/>
                    <a:lstStyle/>
                    <a:p>
                      <a:endParaRPr lang="en-GB" dirty="0"/>
                    </a:p>
                  </a:txBody>
                  <a:tcPr/>
                </a:tc>
                <a:tc>
                  <a:txBody>
                    <a:bodyPr/>
                    <a:lstStyle/>
                    <a:p>
                      <a:r>
                        <a:rPr lang="en-GB" dirty="0"/>
                        <a:t>DT</a:t>
                      </a:r>
                    </a:p>
                  </a:txBody>
                  <a:tcPr/>
                </a:tc>
                <a:tc>
                  <a:txBody>
                    <a:bodyPr/>
                    <a:lstStyle/>
                    <a:p>
                      <a:r>
                        <a:rPr lang="en-GB" dirty="0"/>
                        <a:t>Chinese Interventions</a:t>
                      </a:r>
                    </a:p>
                  </a:txBody>
                  <a:tcPr/>
                </a:tc>
                <a:tc>
                  <a:txBody>
                    <a:bodyPr/>
                    <a:lstStyle/>
                    <a:p>
                      <a:endParaRPr lang="en-GB" dirty="0"/>
                    </a:p>
                  </a:txBody>
                  <a:tcPr/>
                </a:tc>
                <a:extLst>
                  <a:ext uri="{0D108BD9-81ED-4DB2-BD59-A6C34878D82A}">
                    <a16:rowId xmlns:a16="http://schemas.microsoft.com/office/drawing/2014/main" val="1136824676"/>
                  </a:ext>
                </a:extLst>
              </a:tr>
              <a:tr h="370840">
                <a:tc>
                  <a:txBody>
                    <a:bodyPr/>
                    <a:lstStyle/>
                    <a:p>
                      <a:endParaRPr lang="en-GB" dirty="0"/>
                    </a:p>
                  </a:txBody>
                  <a:tcPr/>
                </a:tc>
                <a:tc>
                  <a:txBody>
                    <a:bodyPr/>
                    <a:lstStyle/>
                    <a:p>
                      <a:r>
                        <a:rPr lang="en-GB" dirty="0"/>
                        <a:t>Music</a:t>
                      </a:r>
                    </a:p>
                  </a:txBody>
                  <a:tcPr/>
                </a:tc>
                <a:tc>
                  <a:txBody>
                    <a:bodyPr/>
                    <a:lstStyle/>
                    <a:p>
                      <a:r>
                        <a:rPr lang="en-GB" dirty="0" err="1"/>
                        <a:t>Livin</a:t>
                      </a:r>
                      <a:r>
                        <a:rPr lang="en-GB" dirty="0"/>
                        <a:t>’ on a prayer, Jazz</a:t>
                      </a:r>
                    </a:p>
                  </a:txBody>
                  <a:tcPr/>
                </a:tc>
                <a:tc>
                  <a:txBody>
                    <a:bodyPr/>
                    <a:lstStyle/>
                    <a:p>
                      <a:endParaRPr lang="en-GB" dirty="0"/>
                    </a:p>
                  </a:txBody>
                  <a:tcPr/>
                </a:tc>
                <a:extLst>
                  <a:ext uri="{0D108BD9-81ED-4DB2-BD59-A6C34878D82A}">
                    <a16:rowId xmlns:a16="http://schemas.microsoft.com/office/drawing/2014/main" val="362550018"/>
                  </a:ext>
                </a:extLst>
              </a:tr>
              <a:tr h="370840">
                <a:tc>
                  <a:txBody>
                    <a:bodyPr/>
                    <a:lstStyle/>
                    <a:p>
                      <a:r>
                        <a:rPr lang="en-GB" dirty="0"/>
                        <a:t>Year 6</a:t>
                      </a:r>
                    </a:p>
                  </a:txBody>
                  <a:tcPr/>
                </a:tc>
                <a:tc>
                  <a:txBody>
                    <a:bodyPr/>
                    <a:lstStyle/>
                    <a:p>
                      <a:r>
                        <a:rPr lang="en-GB" dirty="0"/>
                        <a:t>Science</a:t>
                      </a:r>
                    </a:p>
                  </a:txBody>
                  <a:tcPr/>
                </a:tc>
                <a:tc>
                  <a:txBody>
                    <a:bodyPr/>
                    <a:lstStyle/>
                    <a:p>
                      <a:r>
                        <a:rPr lang="en-GB" dirty="0"/>
                        <a:t>Our bodies;</a:t>
                      </a:r>
                      <a:r>
                        <a:rPr lang="en-GB" baseline="0" dirty="0"/>
                        <a:t> Light &amp; Sound</a:t>
                      </a:r>
                      <a:endParaRPr lang="en-GB" dirty="0"/>
                    </a:p>
                  </a:txBody>
                  <a:tcPr/>
                </a:tc>
                <a:tc>
                  <a:txBody>
                    <a:bodyPr/>
                    <a:lstStyle/>
                    <a:p>
                      <a:endParaRPr lang="en-GB" dirty="0"/>
                    </a:p>
                  </a:txBody>
                  <a:tcPr/>
                </a:tc>
                <a:extLst>
                  <a:ext uri="{0D108BD9-81ED-4DB2-BD59-A6C34878D82A}">
                    <a16:rowId xmlns:a16="http://schemas.microsoft.com/office/drawing/2014/main" val="883887530"/>
                  </a:ext>
                </a:extLst>
              </a:tr>
              <a:tr h="370840">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History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impact of</a:t>
                      </a:r>
                      <a:r>
                        <a:rPr lang="en-GB" baseline="0" dirty="0"/>
                        <a:t> WWI &amp; WWII</a:t>
                      </a:r>
                      <a:endParaRPr lang="en-GB" dirty="0"/>
                    </a:p>
                  </a:txBody>
                  <a:tcPr/>
                </a:tc>
                <a:tc>
                  <a:txBody>
                    <a:bodyPr/>
                    <a:lstStyle/>
                    <a:p>
                      <a:endParaRPr lang="en-GB" dirty="0"/>
                    </a:p>
                  </a:txBody>
                  <a:tcPr/>
                </a:tc>
                <a:extLst>
                  <a:ext uri="{0D108BD9-81ED-4DB2-BD59-A6C34878D82A}">
                    <a16:rowId xmlns:a16="http://schemas.microsoft.com/office/drawing/2014/main" val="2667693726"/>
                  </a:ext>
                </a:extLst>
              </a:tr>
              <a:tr h="370840">
                <a:tc>
                  <a:txBody>
                    <a:bodyPr/>
                    <a:lstStyle/>
                    <a:p>
                      <a:endParaRPr lang="en-GB" dirty="0"/>
                    </a:p>
                  </a:txBody>
                  <a:tcPr/>
                </a:tc>
                <a:tc>
                  <a:txBody>
                    <a:bodyPr/>
                    <a:lstStyle/>
                    <a:p>
                      <a:r>
                        <a:rPr lang="en-GB" dirty="0"/>
                        <a:t>Geography</a:t>
                      </a:r>
                    </a:p>
                  </a:txBody>
                  <a:tcPr/>
                </a:tc>
                <a:tc>
                  <a:txBody>
                    <a:bodyPr/>
                    <a:lstStyle/>
                    <a:p>
                      <a:r>
                        <a:rPr lang="en-GB" dirty="0"/>
                        <a:t>Global Warming</a:t>
                      </a:r>
                    </a:p>
                  </a:txBody>
                  <a:tcPr/>
                </a:tc>
                <a:tc>
                  <a:txBody>
                    <a:bodyPr/>
                    <a:lstStyle/>
                    <a:p>
                      <a:endParaRPr lang="en-GB" dirty="0"/>
                    </a:p>
                  </a:txBody>
                  <a:tcPr/>
                </a:tc>
                <a:extLst>
                  <a:ext uri="{0D108BD9-81ED-4DB2-BD59-A6C34878D82A}">
                    <a16:rowId xmlns:a16="http://schemas.microsoft.com/office/drawing/2014/main" val="3711385723"/>
                  </a:ext>
                </a:extLst>
              </a:tr>
              <a:tr h="370840">
                <a:tc>
                  <a:txBody>
                    <a:bodyPr/>
                    <a:lstStyle/>
                    <a:p>
                      <a:endParaRPr lang="en-GB" dirty="0"/>
                    </a:p>
                  </a:txBody>
                  <a:tcPr/>
                </a:tc>
                <a:tc>
                  <a:txBody>
                    <a:bodyPr/>
                    <a:lstStyle/>
                    <a:p>
                      <a:r>
                        <a:rPr lang="en-GB" dirty="0"/>
                        <a:t>Art</a:t>
                      </a:r>
                    </a:p>
                  </a:txBody>
                  <a:tcPr/>
                </a:tc>
                <a:tc>
                  <a:txBody>
                    <a:bodyPr/>
                    <a:lstStyle/>
                    <a:p>
                      <a:r>
                        <a:rPr lang="en-GB" dirty="0"/>
                        <a:t>Gustav Klimt</a:t>
                      </a:r>
                    </a:p>
                  </a:txBody>
                  <a:tcPr/>
                </a:tc>
                <a:tc>
                  <a:txBody>
                    <a:bodyPr/>
                    <a:lstStyle/>
                    <a:p>
                      <a:endParaRPr lang="en-GB" dirty="0"/>
                    </a:p>
                  </a:txBody>
                  <a:tcPr/>
                </a:tc>
                <a:extLst>
                  <a:ext uri="{0D108BD9-81ED-4DB2-BD59-A6C34878D82A}">
                    <a16:rowId xmlns:a16="http://schemas.microsoft.com/office/drawing/2014/main" val="2943795811"/>
                  </a:ext>
                </a:extLst>
              </a:tr>
              <a:tr h="370840">
                <a:tc>
                  <a:txBody>
                    <a:bodyPr/>
                    <a:lstStyle/>
                    <a:p>
                      <a:endParaRPr lang="en-GB" dirty="0"/>
                    </a:p>
                  </a:txBody>
                  <a:tcPr/>
                </a:tc>
                <a:tc>
                  <a:txBody>
                    <a:bodyPr/>
                    <a:lstStyle/>
                    <a:p>
                      <a:r>
                        <a:rPr lang="en-GB" dirty="0"/>
                        <a:t>DT</a:t>
                      </a:r>
                    </a:p>
                  </a:txBody>
                  <a:tcPr/>
                </a:tc>
                <a:tc>
                  <a:txBody>
                    <a:bodyPr/>
                    <a:lstStyle/>
                    <a:p>
                      <a:r>
                        <a:rPr lang="en-GB" dirty="0"/>
                        <a:t>Great British Dishes</a:t>
                      </a:r>
                    </a:p>
                  </a:txBody>
                  <a:tcPr/>
                </a:tc>
                <a:tc>
                  <a:txBody>
                    <a:bodyPr/>
                    <a:lstStyle/>
                    <a:p>
                      <a:endParaRPr lang="en-GB" dirty="0"/>
                    </a:p>
                  </a:txBody>
                  <a:tcPr/>
                </a:tc>
                <a:extLst>
                  <a:ext uri="{0D108BD9-81ED-4DB2-BD59-A6C34878D82A}">
                    <a16:rowId xmlns:a16="http://schemas.microsoft.com/office/drawing/2014/main" val="3697414219"/>
                  </a:ext>
                </a:extLst>
              </a:tr>
              <a:tr h="370840">
                <a:tc>
                  <a:txBody>
                    <a:bodyPr/>
                    <a:lstStyle/>
                    <a:p>
                      <a:endParaRPr lang="en-GB" dirty="0"/>
                    </a:p>
                  </a:txBody>
                  <a:tcPr/>
                </a:tc>
                <a:tc>
                  <a:txBody>
                    <a:bodyPr/>
                    <a:lstStyle/>
                    <a:p>
                      <a:r>
                        <a:rPr lang="en-GB" dirty="0"/>
                        <a:t>Music</a:t>
                      </a:r>
                    </a:p>
                  </a:txBody>
                  <a:tcPr/>
                </a:tc>
                <a:tc>
                  <a:txBody>
                    <a:bodyPr/>
                    <a:lstStyle/>
                    <a:p>
                      <a:r>
                        <a:rPr lang="en-GB" dirty="0"/>
                        <a:t>Pulse and rhythm</a:t>
                      </a:r>
                    </a:p>
                  </a:txBody>
                  <a:tcPr/>
                </a:tc>
                <a:tc>
                  <a:txBody>
                    <a:bodyPr/>
                    <a:lstStyle/>
                    <a:p>
                      <a:endParaRPr lang="en-GB" dirty="0"/>
                    </a:p>
                  </a:txBody>
                  <a:tcPr/>
                </a:tc>
                <a:extLst>
                  <a:ext uri="{0D108BD9-81ED-4DB2-BD59-A6C34878D82A}">
                    <a16:rowId xmlns:a16="http://schemas.microsoft.com/office/drawing/2014/main" val="3007115534"/>
                  </a:ext>
                </a:extLst>
              </a:tr>
            </a:tbl>
          </a:graphicData>
        </a:graphic>
      </p:graphicFrame>
      <p:sp>
        <p:nvSpPr>
          <p:cNvPr id="2" name="Title 1"/>
          <p:cNvSpPr>
            <a:spLocks noGrp="1"/>
          </p:cNvSpPr>
          <p:nvPr>
            <p:ph type="title"/>
          </p:nvPr>
        </p:nvSpPr>
        <p:spPr>
          <a:xfrm>
            <a:off x="467544" y="188640"/>
            <a:ext cx="8229600" cy="1008112"/>
          </a:xfrm>
          <a:solidFill>
            <a:srgbClr val="66FF99"/>
          </a:solidFill>
        </p:spPr>
        <p:txBody>
          <a:bodyPr>
            <a:normAutofit fontScale="90000"/>
          </a:bodyPr>
          <a:lstStyle/>
          <a:p>
            <a:pPr algn="ctr"/>
            <a:r>
              <a:rPr lang="en-GB" dirty="0">
                <a:solidFill>
                  <a:schemeClr val="tx1"/>
                </a:solidFill>
                <a:effectLst/>
                <a:latin typeface="Comic Sans MS" pitchFamily="66" charset="0"/>
              </a:rPr>
              <a:t>Westbrook Wonder World Curriculum…</a:t>
            </a:r>
          </a:p>
        </p:txBody>
      </p:sp>
    </p:spTree>
    <p:extLst>
      <p:ext uri="{BB962C8B-B14F-4D97-AF65-F5344CB8AC3E}">
        <p14:creationId xmlns:p14="http://schemas.microsoft.com/office/powerpoint/2010/main" val="28145378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936104"/>
          </a:xfrm>
          <a:solidFill>
            <a:srgbClr val="66FF99"/>
          </a:solidFill>
        </p:spPr>
        <p:txBody>
          <a:bodyPr>
            <a:normAutofit/>
          </a:bodyPr>
          <a:lstStyle/>
          <a:p>
            <a:pPr algn="ctr"/>
            <a:r>
              <a:rPr lang="en-GB" dirty="0">
                <a:solidFill>
                  <a:schemeClr val="tx1"/>
                </a:solidFill>
                <a:effectLst/>
                <a:latin typeface="Comic Sans MS" pitchFamily="66" charset="0"/>
              </a:rPr>
              <a:t>Key Texts…</a:t>
            </a:r>
          </a:p>
        </p:txBody>
      </p:sp>
      <p:graphicFrame>
        <p:nvGraphicFramePr>
          <p:cNvPr id="4" name="Content Placeholder 5"/>
          <p:cNvGraphicFramePr>
            <a:graphicFrameLocks/>
          </p:cNvGraphicFramePr>
          <p:nvPr>
            <p:extLst>
              <p:ext uri="{D42A27DB-BD31-4B8C-83A1-F6EECF244321}">
                <p14:modId xmlns:p14="http://schemas.microsoft.com/office/powerpoint/2010/main" val="378358526"/>
              </p:ext>
            </p:extLst>
          </p:nvPr>
        </p:nvGraphicFramePr>
        <p:xfrm>
          <a:off x="746200" y="1617786"/>
          <a:ext cx="7714184" cy="1925320"/>
        </p:xfrm>
        <a:graphic>
          <a:graphicData uri="http://schemas.openxmlformats.org/drawingml/2006/table">
            <a:tbl>
              <a:tblPr firstRow="1" bandRow="1">
                <a:tableStyleId>{5C22544A-7EE6-4342-B048-85BDC9FD1C3A}</a:tableStyleId>
              </a:tblPr>
              <a:tblGrid>
                <a:gridCol w="1928546">
                  <a:extLst>
                    <a:ext uri="{9D8B030D-6E8A-4147-A177-3AD203B41FA5}">
                      <a16:colId xmlns:a16="http://schemas.microsoft.com/office/drawing/2014/main" val="20000"/>
                    </a:ext>
                  </a:extLst>
                </a:gridCol>
                <a:gridCol w="1928546">
                  <a:extLst>
                    <a:ext uri="{9D8B030D-6E8A-4147-A177-3AD203B41FA5}">
                      <a16:colId xmlns:a16="http://schemas.microsoft.com/office/drawing/2014/main" val="20001"/>
                    </a:ext>
                  </a:extLst>
                </a:gridCol>
                <a:gridCol w="1928546">
                  <a:extLst>
                    <a:ext uri="{9D8B030D-6E8A-4147-A177-3AD203B41FA5}">
                      <a16:colId xmlns:a16="http://schemas.microsoft.com/office/drawing/2014/main" val="20002"/>
                    </a:ext>
                  </a:extLst>
                </a:gridCol>
                <a:gridCol w="1928546">
                  <a:extLst>
                    <a:ext uri="{9D8B030D-6E8A-4147-A177-3AD203B41FA5}">
                      <a16:colId xmlns:a16="http://schemas.microsoft.com/office/drawing/2014/main" val="20003"/>
                    </a:ext>
                  </a:extLst>
                </a:gridCol>
              </a:tblGrid>
              <a:tr h="370840">
                <a:tc>
                  <a:txBody>
                    <a:bodyPr/>
                    <a:lstStyle/>
                    <a:p>
                      <a:endParaRPr lang="en-GB" dirty="0"/>
                    </a:p>
                  </a:txBody>
                  <a:tcPr/>
                </a:tc>
                <a:tc>
                  <a:txBody>
                    <a:bodyPr/>
                    <a:lstStyle/>
                    <a:p>
                      <a:r>
                        <a:rPr lang="en-GB" dirty="0"/>
                        <a:t>Autumn</a:t>
                      </a:r>
                    </a:p>
                  </a:txBody>
                  <a:tcPr/>
                </a:tc>
                <a:tc>
                  <a:txBody>
                    <a:bodyPr/>
                    <a:lstStyle/>
                    <a:p>
                      <a:r>
                        <a:rPr lang="en-GB" dirty="0"/>
                        <a:t>Spring</a:t>
                      </a:r>
                    </a:p>
                  </a:txBody>
                  <a:tcPr/>
                </a:tc>
                <a:tc>
                  <a:txBody>
                    <a:bodyPr/>
                    <a:lstStyle/>
                    <a:p>
                      <a:r>
                        <a:rPr lang="en-GB" dirty="0"/>
                        <a:t>Summer</a:t>
                      </a:r>
                    </a:p>
                  </a:txBody>
                  <a:tcPr/>
                </a:tc>
                <a:extLst>
                  <a:ext uri="{0D108BD9-81ED-4DB2-BD59-A6C34878D82A}">
                    <a16:rowId xmlns:a16="http://schemas.microsoft.com/office/drawing/2014/main" val="10000"/>
                  </a:ext>
                </a:extLst>
              </a:tr>
              <a:tr h="370840">
                <a:tc>
                  <a:txBody>
                    <a:bodyPr/>
                    <a:lstStyle/>
                    <a:p>
                      <a:r>
                        <a:rPr lang="en-GB" dirty="0"/>
                        <a:t>Year 5</a:t>
                      </a:r>
                    </a:p>
                  </a:txBody>
                  <a:tcPr/>
                </a:tc>
                <a:tc>
                  <a:txBody>
                    <a:bodyPr/>
                    <a:lstStyle/>
                    <a:p>
                      <a:r>
                        <a:rPr lang="en-GB" dirty="0"/>
                        <a:t>Max Takes a Stand</a:t>
                      </a:r>
                    </a:p>
                  </a:txBody>
                  <a:tcPr/>
                </a:tc>
                <a:tc>
                  <a:txBody>
                    <a:bodyPr/>
                    <a:lstStyle/>
                    <a:p>
                      <a:r>
                        <a:rPr lang="en-GB" dirty="0"/>
                        <a:t>Wonder</a:t>
                      </a:r>
                    </a:p>
                  </a:txBody>
                  <a:tcPr/>
                </a:tc>
                <a:tc>
                  <a:txBody>
                    <a:bodyPr/>
                    <a:lstStyle/>
                    <a:p>
                      <a:r>
                        <a:rPr lang="en-GB" dirty="0"/>
                        <a:t>Journey to the River Sea</a:t>
                      </a:r>
                    </a:p>
                  </a:txBody>
                  <a:tcPr/>
                </a:tc>
                <a:extLst>
                  <a:ext uri="{0D108BD9-81ED-4DB2-BD59-A6C34878D82A}">
                    <a16:rowId xmlns:a16="http://schemas.microsoft.com/office/drawing/2014/main" val="10001"/>
                  </a:ext>
                </a:extLst>
              </a:tr>
              <a:tr h="370840">
                <a:tc>
                  <a:txBody>
                    <a:bodyPr/>
                    <a:lstStyle/>
                    <a:p>
                      <a:r>
                        <a:rPr lang="en-GB" dirty="0"/>
                        <a:t>Year 6</a:t>
                      </a:r>
                    </a:p>
                  </a:txBody>
                  <a:tcPr/>
                </a:tc>
                <a:tc>
                  <a:txBody>
                    <a:bodyPr/>
                    <a:lstStyle/>
                    <a:p>
                      <a:r>
                        <a:rPr lang="en-GB" dirty="0"/>
                        <a:t>Goodnight Mister Tom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Skellig</a:t>
                      </a:r>
                      <a:endParaRPr lang="en-GB" dirty="0"/>
                    </a:p>
                    <a:p>
                      <a:endParaRPr lang="en-GB" dirty="0"/>
                    </a:p>
                  </a:txBody>
                  <a:tcPr/>
                </a:tc>
                <a:tc>
                  <a:txBody>
                    <a:bodyPr/>
                    <a:lstStyle/>
                    <a:p>
                      <a:r>
                        <a:rPr lang="en-GB" dirty="0"/>
                        <a:t>The Boy at the Back of the Class</a:t>
                      </a:r>
                    </a:p>
                  </a:txBody>
                  <a:tcPr/>
                </a:tc>
                <a:extLst>
                  <a:ext uri="{0D108BD9-81ED-4DB2-BD59-A6C34878D82A}">
                    <a16:rowId xmlns:a16="http://schemas.microsoft.com/office/drawing/2014/main" val="10002"/>
                  </a:ext>
                </a:extLst>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9651" y="3893317"/>
            <a:ext cx="1594361" cy="25701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3893317"/>
            <a:ext cx="1663617" cy="25701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0625" y="4320449"/>
            <a:ext cx="1584176" cy="2417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43992" y="4320448"/>
            <a:ext cx="1526155" cy="2417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p:cNvPicPr>
          <p:nvPr/>
        </p:nvPicPr>
        <p:blipFill rotWithShape="1">
          <a:blip r:embed="rId6"/>
          <a:srcRect l="17871" r="17870"/>
          <a:stretch/>
        </p:blipFill>
        <p:spPr>
          <a:xfrm>
            <a:off x="3614305" y="3780904"/>
            <a:ext cx="1900183" cy="2957064"/>
          </a:xfrm>
          <a:prstGeom prst="rect">
            <a:avLst/>
          </a:prstGeom>
        </p:spPr>
      </p:pic>
    </p:spTree>
    <p:extLst>
      <p:ext uri="{BB962C8B-B14F-4D97-AF65-F5344CB8AC3E}">
        <p14:creationId xmlns:p14="http://schemas.microsoft.com/office/powerpoint/2010/main" val="338148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331640" y="188640"/>
            <a:ext cx="7313612" cy="691009"/>
          </a:xfrm>
          <a:solidFill>
            <a:srgbClr val="CCFFCC"/>
          </a:solidFill>
        </p:spPr>
        <p:txBody>
          <a:bodyPr/>
          <a:lstStyle/>
          <a:p>
            <a:pPr algn="ctr" eaLnBrk="1" hangingPunct="1"/>
            <a:r>
              <a:rPr lang="en-GB" dirty="0">
                <a:solidFill>
                  <a:schemeClr val="tx1"/>
                </a:solidFill>
                <a:latin typeface="Comic Sans MS" pitchFamily="66" charset="0"/>
              </a:rPr>
              <a:t>Home-learning</a:t>
            </a:r>
          </a:p>
        </p:txBody>
      </p:sp>
      <p:sp>
        <p:nvSpPr>
          <p:cNvPr id="9219" name="Rectangle 3"/>
          <p:cNvSpPr>
            <a:spLocks noGrp="1" noChangeArrowheads="1"/>
          </p:cNvSpPr>
          <p:nvPr>
            <p:ph type="body" idx="1"/>
          </p:nvPr>
        </p:nvSpPr>
        <p:spPr>
          <a:xfrm>
            <a:off x="755576" y="1052736"/>
            <a:ext cx="8064896" cy="5616624"/>
          </a:xfrm>
          <a:solidFill>
            <a:srgbClr val="FFFF99"/>
          </a:solidFill>
        </p:spPr>
        <p:txBody>
          <a:bodyPr/>
          <a:lstStyle/>
          <a:p>
            <a:pPr eaLnBrk="1" hangingPunct="1"/>
            <a:r>
              <a:rPr lang="en-GB" sz="2400" dirty="0">
                <a:latin typeface="Comic Sans MS" pitchFamily="66" charset="0"/>
              </a:rPr>
              <a:t>Your child will be set a range of home-learning activities throughout the week that need to be completed and submitted to their Google classroom</a:t>
            </a:r>
          </a:p>
          <a:p>
            <a:pPr eaLnBrk="1" hangingPunct="1"/>
            <a:r>
              <a:rPr lang="en-GB" sz="2400" dirty="0">
                <a:latin typeface="Comic Sans MS" pitchFamily="66" charset="0"/>
              </a:rPr>
              <a:t>Home-learning is very important as it allows your child to consolidate what they have been learning in class  </a:t>
            </a:r>
          </a:p>
          <a:p>
            <a:pPr eaLnBrk="1" hangingPunct="1"/>
            <a:r>
              <a:rPr lang="en-GB" sz="2400" dirty="0">
                <a:latin typeface="Comic Sans MS" pitchFamily="66" charset="0"/>
              </a:rPr>
              <a:t>Please support your child to complete their home-learning and discuss with them what they have been doing at school</a:t>
            </a:r>
          </a:p>
          <a:p>
            <a:pPr eaLnBrk="1" hangingPunct="1"/>
            <a:r>
              <a:rPr lang="en-GB" sz="2400" dirty="0">
                <a:latin typeface="Comic Sans MS" pitchFamily="66" charset="0"/>
              </a:rPr>
              <a:t>Help to create a suitable environment for completing home-learning and try to establish a routine</a:t>
            </a:r>
          </a:p>
          <a:p>
            <a:pPr eaLnBrk="1" hangingPunct="1"/>
            <a:r>
              <a:rPr lang="en-GB" sz="2400" dirty="0">
                <a:latin typeface="Comic Sans MS" pitchFamily="66" charset="0"/>
              </a:rPr>
              <a:t>Home-learning diaries – targets, home-school agreement</a:t>
            </a:r>
          </a:p>
        </p:txBody>
      </p:sp>
    </p:spTree>
    <p:extLst>
      <p:ext uri="{BB962C8B-B14F-4D97-AF65-F5344CB8AC3E}">
        <p14:creationId xmlns:p14="http://schemas.microsoft.com/office/powerpoint/2010/main" val="40351446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6981792" cy="5904656"/>
          </a:xfrm>
        </p:spPr>
        <p:txBody>
          <a:bodyPr>
            <a:normAutofit/>
          </a:bodyPr>
          <a:lstStyle/>
          <a:p>
            <a:r>
              <a:rPr lang="en-GB" sz="2800" b="1" dirty="0">
                <a:solidFill>
                  <a:schemeClr val="bg1"/>
                </a:solidFill>
                <a:latin typeface="Comic Sans MS" pitchFamily="66" charset="0"/>
              </a:rPr>
              <a:t>The royal blue uniform is available from </a:t>
            </a:r>
            <a:r>
              <a:rPr lang="en-GB" sz="2800" b="1" dirty="0">
                <a:solidFill>
                  <a:schemeClr val="bg1"/>
                </a:solidFill>
                <a:latin typeface="Comic Sans MS" pitchFamily="66" charset="0"/>
                <a:hlinkClick r:id="rId2"/>
              </a:rPr>
              <a:t>www.yourschooluniform.com</a:t>
            </a:r>
            <a:endParaRPr lang="en-GB" sz="2800" b="1" dirty="0">
              <a:solidFill>
                <a:schemeClr val="bg1"/>
              </a:solidFill>
              <a:latin typeface="Comic Sans MS" pitchFamily="66" charset="0"/>
            </a:endParaRPr>
          </a:p>
          <a:p>
            <a:endParaRPr lang="en-GB" sz="2800" b="1" dirty="0">
              <a:solidFill>
                <a:schemeClr val="bg1"/>
              </a:solidFill>
              <a:latin typeface="Comic Sans MS" pitchFamily="66" charset="0"/>
            </a:endParaRPr>
          </a:p>
          <a:p>
            <a:r>
              <a:rPr lang="en-GB" sz="2800" b="1" dirty="0">
                <a:solidFill>
                  <a:schemeClr val="bg1"/>
                </a:solidFill>
                <a:latin typeface="Comic Sans MS" pitchFamily="66" charset="0"/>
              </a:rPr>
              <a:t>Blue jumper or cardigan</a:t>
            </a:r>
          </a:p>
          <a:p>
            <a:r>
              <a:rPr lang="en-GB" sz="2800" b="1" dirty="0">
                <a:solidFill>
                  <a:schemeClr val="bg1"/>
                </a:solidFill>
                <a:latin typeface="Comic Sans MS" pitchFamily="66" charset="0"/>
              </a:rPr>
              <a:t>Black trousers or skirt </a:t>
            </a:r>
          </a:p>
          <a:p>
            <a:r>
              <a:rPr lang="en-GB" sz="2800" b="1" dirty="0">
                <a:solidFill>
                  <a:schemeClr val="bg1"/>
                </a:solidFill>
                <a:latin typeface="Comic Sans MS" pitchFamily="66" charset="0"/>
              </a:rPr>
              <a:t>White shirt or t-shirt</a:t>
            </a:r>
          </a:p>
          <a:p>
            <a:r>
              <a:rPr lang="en-GB" sz="2800" b="1" dirty="0">
                <a:solidFill>
                  <a:schemeClr val="bg1"/>
                </a:solidFill>
                <a:latin typeface="Comic Sans MS" pitchFamily="66" charset="0"/>
              </a:rPr>
              <a:t>Black shoes</a:t>
            </a:r>
          </a:p>
          <a:p>
            <a:r>
              <a:rPr lang="en-GB" sz="2800" b="1" dirty="0">
                <a:solidFill>
                  <a:schemeClr val="bg1"/>
                </a:solidFill>
                <a:latin typeface="Comic Sans MS" pitchFamily="66" charset="0"/>
              </a:rPr>
              <a:t>Accessories in blue, black or white</a:t>
            </a:r>
          </a:p>
        </p:txBody>
      </p:sp>
      <p:sp>
        <p:nvSpPr>
          <p:cNvPr id="2" name="Title 1"/>
          <p:cNvSpPr>
            <a:spLocks noGrp="1"/>
          </p:cNvSpPr>
          <p:nvPr>
            <p:ph type="title"/>
          </p:nvPr>
        </p:nvSpPr>
        <p:spPr>
          <a:xfrm>
            <a:off x="457200" y="274638"/>
            <a:ext cx="8229600" cy="922114"/>
          </a:xfrm>
          <a:solidFill>
            <a:srgbClr val="66FF99"/>
          </a:solidFill>
        </p:spPr>
        <p:txBody>
          <a:bodyPr/>
          <a:lstStyle/>
          <a:p>
            <a:pPr algn="ctr"/>
            <a:r>
              <a:rPr lang="en-GB" dirty="0">
                <a:solidFill>
                  <a:schemeClr val="tx1"/>
                </a:solidFill>
                <a:latin typeface="Comic Sans MS" pitchFamily="66" charset="0"/>
              </a:rPr>
              <a:t>Uniform</a:t>
            </a:r>
          </a:p>
        </p:txBody>
      </p:sp>
      <p:pic>
        <p:nvPicPr>
          <p:cNvPr id="4" name="Picture 3" descr="Jumper.jpg"/>
          <p:cNvPicPr>
            <a:picLocks noChangeAspect="1"/>
          </p:cNvPicPr>
          <p:nvPr/>
        </p:nvPicPr>
        <p:blipFill>
          <a:blip r:embed="rId3"/>
          <a:stretch>
            <a:fillRect/>
          </a:stretch>
        </p:blipFill>
        <p:spPr>
          <a:xfrm>
            <a:off x="7524328" y="5073743"/>
            <a:ext cx="1512168" cy="1667625"/>
          </a:xfrm>
          <a:prstGeom prst="rect">
            <a:avLst/>
          </a:prstGeom>
        </p:spPr>
      </p:pic>
      <p:pic>
        <p:nvPicPr>
          <p:cNvPr id="5" name="Picture 4" descr="skirt.jpg"/>
          <p:cNvPicPr>
            <a:picLocks noChangeAspect="1"/>
          </p:cNvPicPr>
          <p:nvPr/>
        </p:nvPicPr>
        <p:blipFill>
          <a:blip r:embed="rId4"/>
          <a:stretch>
            <a:fillRect/>
          </a:stretch>
        </p:blipFill>
        <p:spPr>
          <a:xfrm>
            <a:off x="7668344" y="2564904"/>
            <a:ext cx="1143000" cy="1133475"/>
          </a:xfrm>
          <a:prstGeom prst="rect">
            <a:avLst/>
          </a:prstGeom>
        </p:spPr>
      </p:pic>
      <p:pic>
        <p:nvPicPr>
          <p:cNvPr id="6" name="Picture 5" descr="shoes.jpg"/>
          <p:cNvPicPr>
            <a:picLocks noChangeAspect="1"/>
          </p:cNvPicPr>
          <p:nvPr/>
        </p:nvPicPr>
        <p:blipFill>
          <a:blip r:embed="rId5"/>
          <a:stretch>
            <a:fillRect/>
          </a:stretch>
        </p:blipFill>
        <p:spPr>
          <a:xfrm>
            <a:off x="7884368" y="4077072"/>
            <a:ext cx="792088" cy="792088"/>
          </a:xfrm>
          <a:prstGeom prst="rect">
            <a:avLst/>
          </a:prstGeom>
        </p:spPr>
      </p:pic>
      <p:pic>
        <p:nvPicPr>
          <p:cNvPr id="7" name="Picture 6" descr="trousers.jpg"/>
          <p:cNvPicPr>
            <a:picLocks noChangeAspect="1"/>
          </p:cNvPicPr>
          <p:nvPr/>
        </p:nvPicPr>
        <p:blipFill>
          <a:blip r:embed="rId6"/>
          <a:stretch>
            <a:fillRect/>
          </a:stretch>
        </p:blipFill>
        <p:spPr>
          <a:xfrm>
            <a:off x="6286864" y="3573016"/>
            <a:ext cx="1152128" cy="1800200"/>
          </a:xfrm>
          <a:prstGeom prst="rect">
            <a:avLst/>
          </a:prstGeom>
        </p:spPr>
      </p:pic>
      <p:pic>
        <p:nvPicPr>
          <p:cNvPr id="8" name="Picture 7" descr="white shirt.bmp"/>
          <p:cNvPicPr>
            <a:picLocks noChangeAspect="1"/>
          </p:cNvPicPr>
          <p:nvPr/>
        </p:nvPicPr>
        <p:blipFill>
          <a:blip r:embed="rId7"/>
          <a:stretch>
            <a:fillRect/>
          </a:stretch>
        </p:blipFill>
        <p:spPr>
          <a:xfrm>
            <a:off x="7258972" y="836712"/>
            <a:ext cx="1333333" cy="1333333"/>
          </a:xfrm>
          <a:prstGeom prst="rect">
            <a:avLst/>
          </a:prstGeom>
        </p:spPr>
      </p:pic>
      <p:pic>
        <p:nvPicPr>
          <p:cNvPr id="9" name="Picture 8" descr="boys shoes.bmp"/>
          <p:cNvPicPr>
            <a:picLocks noChangeAspect="1"/>
          </p:cNvPicPr>
          <p:nvPr/>
        </p:nvPicPr>
        <p:blipFill>
          <a:blip r:embed="rId8"/>
          <a:stretch>
            <a:fillRect/>
          </a:stretch>
        </p:blipFill>
        <p:spPr>
          <a:xfrm>
            <a:off x="5220072" y="5073743"/>
            <a:ext cx="792088" cy="79208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043608" y="188640"/>
            <a:ext cx="7313612" cy="936104"/>
          </a:xfrm>
          <a:solidFill>
            <a:srgbClr val="CCFFCC"/>
          </a:solidFill>
        </p:spPr>
        <p:txBody>
          <a:bodyPr/>
          <a:lstStyle/>
          <a:p>
            <a:pPr algn="ctr" eaLnBrk="1" hangingPunct="1"/>
            <a:r>
              <a:rPr lang="en-GB" sz="4400" b="1" dirty="0">
                <a:solidFill>
                  <a:schemeClr val="tx1"/>
                </a:solidFill>
                <a:latin typeface="Comic Sans MS" pitchFamily="66" charset="0"/>
              </a:rPr>
              <a:t>Physical Education</a:t>
            </a:r>
          </a:p>
        </p:txBody>
      </p:sp>
      <p:sp>
        <p:nvSpPr>
          <p:cNvPr id="11267" name="Rectangle 3"/>
          <p:cNvSpPr>
            <a:spLocks noGrp="1" noChangeArrowheads="1"/>
          </p:cNvSpPr>
          <p:nvPr>
            <p:ph type="body" idx="1"/>
          </p:nvPr>
        </p:nvSpPr>
        <p:spPr>
          <a:solidFill>
            <a:srgbClr val="FFFF99"/>
          </a:solidFill>
        </p:spPr>
        <p:txBody>
          <a:bodyPr/>
          <a:lstStyle/>
          <a:p>
            <a:pPr marL="0" indent="0" eaLnBrk="1" hangingPunct="1">
              <a:lnSpc>
                <a:spcPct val="90000"/>
              </a:lnSpc>
              <a:buNone/>
            </a:pPr>
            <a:endParaRPr lang="en-GB" sz="2500" dirty="0">
              <a:latin typeface="Comic Sans MS" pitchFamily="66" charset="0"/>
            </a:endParaRPr>
          </a:p>
          <a:p>
            <a:pPr eaLnBrk="1" hangingPunct="1">
              <a:lnSpc>
                <a:spcPct val="90000"/>
              </a:lnSpc>
              <a:buFont typeface="Wingdings" pitchFamily="2" charset="2"/>
              <a:buNone/>
            </a:pPr>
            <a:r>
              <a:rPr lang="en-GB" sz="2500" dirty="0">
                <a:latin typeface="Comic Sans MS" pitchFamily="66" charset="0"/>
              </a:rPr>
              <a:t>	* Please ensure that your child wears the correct PE kit to school on the specified days</a:t>
            </a:r>
          </a:p>
          <a:p>
            <a:pPr eaLnBrk="1" hangingPunct="1">
              <a:lnSpc>
                <a:spcPct val="90000"/>
              </a:lnSpc>
              <a:buFont typeface="Wingdings" pitchFamily="2" charset="2"/>
              <a:buNone/>
            </a:pPr>
            <a:r>
              <a:rPr lang="en-GB" sz="2500" dirty="0">
                <a:latin typeface="Comic Sans MS" pitchFamily="66" charset="0"/>
              </a:rPr>
              <a:t>	* No jewellery for safety reasons</a:t>
            </a:r>
          </a:p>
          <a:p>
            <a:pPr eaLnBrk="1" hangingPunct="1">
              <a:lnSpc>
                <a:spcPct val="90000"/>
              </a:lnSpc>
              <a:buFont typeface="Wingdings" pitchFamily="2" charset="2"/>
              <a:buNone/>
            </a:pPr>
            <a:r>
              <a:rPr lang="en-GB" sz="2500" dirty="0">
                <a:latin typeface="Comic Sans MS" pitchFamily="66" charset="0"/>
              </a:rPr>
              <a:t>	* Long hair to be tied back</a:t>
            </a:r>
          </a:p>
          <a:p>
            <a:pPr eaLnBrk="1" hangingPunct="1">
              <a:lnSpc>
                <a:spcPct val="90000"/>
              </a:lnSpc>
              <a:buFont typeface="Wingdings" pitchFamily="2" charset="2"/>
              <a:buNone/>
            </a:pPr>
            <a:r>
              <a:rPr lang="en-GB" sz="2500" dirty="0">
                <a:latin typeface="Comic Sans MS" pitchFamily="66" charset="0"/>
              </a:rPr>
              <a:t>	* Correct footwear that fits</a:t>
            </a:r>
          </a:p>
          <a:p>
            <a:pPr eaLnBrk="1" hangingPunct="1">
              <a:lnSpc>
                <a:spcPct val="90000"/>
              </a:lnSpc>
              <a:buFont typeface="Wingdings" pitchFamily="2" charset="2"/>
              <a:buNone/>
            </a:pPr>
            <a:r>
              <a:rPr lang="en-GB" sz="2500" dirty="0">
                <a:latin typeface="Comic Sans MS" pitchFamily="66" charset="0"/>
              </a:rPr>
              <a:t>	* Trainers can be worn for outdoor lessons</a:t>
            </a:r>
          </a:p>
        </p:txBody>
      </p:sp>
      <p:pic>
        <p:nvPicPr>
          <p:cNvPr id="11268" name="Picture 5" descr="Velcro Plimsolls">
            <a:hlinkClick r:id="rId2" tooltip="Click to view large imag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601" y="5445224"/>
            <a:ext cx="1252975" cy="12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descr="sh5890 roya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19889" y="188640"/>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7" descr="SHF_Bla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4321746"/>
            <a:ext cx="1485007" cy="2079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71673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187624" y="548680"/>
            <a:ext cx="7510888" cy="936104"/>
          </a:xfrm>
          <a:solidFill>
            <a:srgbClr val="CCFFCC"/>
          </a:solidFill>
        </p:spPr>
        <p:txBody>
          <a:bodyPr/>
          <a:lstStyle/>
          <a:p>
            <a:pPr algn="ctr" eaLnBrk="1" hangingPunct="1"/>
            <a:r>
              <a:rPr lang="en-GB" sz="4400" b="1" dirty="0">
                <a:solidFill>
                  <a:schemeClr val="tx1"/>
                </a:solidFill>
                <a:latin typeface="Comic Sans MS" pitchFamily="66" charset="0"/>
              </a:rPr>
              <a:t>PE</a:t>
            </a:r>
          </a:p>
        </p:txBody>
      </p:sp>
      <p:sp>
        <p:nvSpPr>
          <p:cNvPr id="11267" name="Rectangle 3"/>
          <p:cNvSpPr>
            <a:spLocks noGrp="1" noChangeArrowheads="1"/>
          </p:cNvSpPr>
          <p:nvPr>
            <p:ph type="body" idx="1"/>
          </p:nvPr>
        </p:nvSpPr>
        <p:spPr>
          <a:xfrm>
            <a:off x="1187624" y="1827212"/>
            <a:ext cx="7748877" cy="4194075"/>
          </a:xfrm>
          <a:solidFill>
            <a:srgbClr val="FFFF99"/>
          </a:solidFill>
        </p:spPr>
        <p:txBody>
          <a:bodyPr/>
          <a:lstStyle/>
          <a:p>
            <a:pPr marL="365760" lvl="0" indent="-256032" eaLnBrk="1" fontAlgn="auto" hangingPunct="1">
              <a:spcBef>
                <a:spcPts val="400"/>
              </a:spcBef>
              <a:spcAft>
                <a:spcPts val="0"/>
              </a:spcAft>
              <a:buClr>
                <a:srgbClr val="2DA2BF"/>
              </a:buClr>
              <a:buSzPct val="68000"/>
              <a:buNone/>
            </a:pPr>
            <a:r>
              <a:rPr kumimoji="0" lang="en-GB" sz="2800" b="1" i="0" u="sng" strike="noStrike" kern="1200" cap="none" spc="0" normalizeH="0" baseline="0" noProof="0" dirty="0">
                <a:ln>
                  <a:noFill/>
                </a:ln>
                <a:solidFill>
                  <a:prstClr val="black"/>
                </a:solidFill>
                <a:effectLst/>
                <a:uLnTx/>
                <a:uFillTx/>
                <a:latin typeface="Comic Sans MS" pitchFamily="66" charset="0"/>
                <a:cs typeface="Kokila" pitchFamily="34" charset="0"/>
              </a:rPr>
              <a:t>P.E. Days</a:t>
            </a:r>
          </a:p>
          <a:p>
            <a:pPr marL="365760" lvl="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a:ln>
                  <a:noFill/>
                </a:ln>
                <a:solidFill>
                  <a:prstClr val="black"/>
                </a:solidFill>
                <a:effectLst/>
                <a:uLnTx/>
                <a:uFillTx/>
                <a:latin typeface="Comic Sans MS" pitchFamily="66" charset="0"/>
                <a:cs typeface="Kokila" pitchFamily="34" charset="0"/>
              </a:rPr>
              <a:t>Eagle </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 </a:t>
            </a:r>
            <a:r>
              <a:rPr lang="en-GB" sz="2800" kern="1200" dirty="0">
                <a:solidFill>
                  <a:prstClr val="black"/>
                </a:solidFill>
                <a:latin typeface="Comic Sans MS" pitchFamily="66" charset="0"/>
                <a:cs typeface="Kokila" pitchFamily="34" charset="0"/>
              </a:rPr>
              <a:t>Tuesday</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 (</a:t>
            </a:r>
            <a:r>
              <a:rPr kumimoji="0" lang="en-GB" sz="2800" b="0" i="1" u="none" strike="noStrike" kern="1200" cap="none" spc="0" normalizeH="0" baseline="0" noProof="0" dirty="0">
                <a:ln>
                  <a:noFill/>
                </a:ln>
                <a:solidFill>
                  <a:prstClr val="black"/>
                </a:solidFill>
                <a:effectLst/>
                <a:uLnTx/>
                <a:uFillTx/>
                <a:latin typeface="Comic Sans MS" pitchFamily="66" charset="0"/>
                <a:cs typeface="Kokila" pitchFamily="34" charset="0"/>
              </a:rPr>
              <a:t>swimming</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a:t>
            </a:r>
            <a:r>
              <a:rPr kumimoji="0" lang="en-GB" sz="2800" b="0" i="0" u="none" strike="noStrike" kern="1200" cap="none" spc="0" normalizeH="0" noProof="0" dirty="0">
                <a:ln>
                  <a:noFill/>
                </a:ln>
                <a:solidFill>
                  <a:prstClr val="black"/>
                </a:solidFill>
                <a:effectLst/>
                <a:uLnTx/>
                <a:uFillTx/>
                <a:latin typeface="Comic Sans MS" pitchFamily="66" charset="0"/>
                <a:cs typeface="Kokila" pitchFamily="34" charset="0"/>
              </a:rPr>
              <a:t> &amp; </a:t>
            </a:r>
            <a:r>
              <a:rPr lang="en-GB" sz="2800" kern="1200" noProof="0" dirty="0">
                <a:solidFill>
                  <a:prstClr val="black"/>
                </a:solidFill>
                <a:latin typeface="Comic Sans MS" pitchFamily="66" charset="0"/>
                <a:cs typeface="Kokila" pitchFamily="34" charset="0"/>
              </a:rPr>
              <a:t>Wednesday</a:t>
            </a:r>
            <a:endPar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endParaRPr>
          </a:p>
          <a:p>
            <a:pPr marL="365760" lvl="0" indent="-256032" eaLnBrk="1" fontAlgn="auto" hangingPunct="1">
              <a:spcBef>
                <a:spcPts val="400"/>
              </a:spcBef>
              <a:spcAft>
                <a:spcPts val="0"/>
              </a:spcAft>
              <a:buClr>
                <a:srgbClr val="2DA2BF"/>
              </a:buClr>
              <a:buSzPct val="68000"/>
              <a:buFont typeface="Wingdings 3"/>
              <a:buChar char=""/>
            </a:pPr>
            <a:r>
              <a:rPr lang="en-GB" sz="2800" b="1" kern="1200" dirty="0">
                <a:solidFill>
                  <a:prstClr val="black"/>
                </a:solidFill>
                <a:latin typeface="Comic Sans MS" pitchFamily="66" charset="0"/>
                <a:cs typeface="Kokila" pitchFamily="34" charset="0"/>
              </a:rPr>
              <a:t>Hawk</a:t>
            </a:r>
            <a:r>
              <a:rPr kumimoji="0" lang="en-GB" sz="2800" b="1" i="0" u="none" strike="noStrike" kern="1200" cap="none" spc="0" normalizeH="0" baseline="0" noProof="0" dirty="0">
                <a:ln>
                  <a:noFill/>
                </a:ln>
                <a:solidFill>
                  <a:prstClr val="black"/>
                </a:solidFill>
                <a:effectLst/>
                <a:uLnTx/>
                <a:uFillTx/>
                <a:latin typeface="Comic Sans MS" pitchFamily="66" charset="0"/>
                <a:cs typeface="Kokila" pitchFamily="34" charset="0"/>
              </a:rPr>
              <a:t> </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a:t>
            </a:r>
            <a:r>
              <a:rPr kumimoji="0" lang="en-GB" sz="2800" b="0" i="0" u="none" strike="noStrike" kern="1200" cap="none" spc="0" normalizeH="0" noProof="0" dirty="0">
                <a:ln>
                  <a:noFill/>
                </a:ln>
                <a:solidFill>
                  <a:prstClr val="black"/>
                </a:solidFill>
                <a:effectLst/>
                <a:uLnTx/>
                <a:uFillTx/>
                <a:latin typeface="Comic Sans MS" pitchFamily="66" charset="0"/>
                <a:cs typeface="Kokila" pitchFamily="34" charset="0"/>
              </a:rPr>
              <a:t> </a:t>
            </a:r>
            <a:r>
              <a:rPr lang="en-GB" sz="2800" kern="1200" dirty="0" err="1">
                <a:solidFill>
                  <a:prstClr val="black"/>
                </a:solidFill>
                <a:latin typeface="Comic Sans MS" pitchFamily="66" charset="0"/>
                <a:cs typeface="Kokila" pitchFamily="34" charset="0"/>
              </a:rPr>
              <a:t>Wednes</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day (</a:t>
            </a:r>
            <a:r>
              <a:rPr kumimoji="0" lang="en-GB" sz="2800" b="0" i="1" u="none" strike="noStrike" kern="1200" cap="none" spc="0" normalizeH="0" baseline="0" noProof="0" dirty="0">
                <a:ln>
                  <a:noFill/>
                </a:ln>
                <a:solidFill>
                  <a:prstClr val="black"/>
                </a:solidFill>
                <a:effectLst/>
                <a:uLnTx/>
                <a:uFillTx/>
                <a:latin typeface="Comic Sans MS" pitchFamily="66" charset="0"/>
                <a:cs typeface="Kokila" pitchFamily="34" charset="0"/>
              </a:rPr>
              <a:t>swimming</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 &amp;</a:t>
            </a:r>
            <a:r>
              <a:rPr kumimoji="0" lang="en-GB" sz="2800" b="0" i="0" u="none" strike="noStrike" kern="1200" cap="none" spc="0" normalizeH="0" noProof="0" dirty="0">
                <a:ln>
                  <a:noFill/>
                </a:ln>
                <a:solidFill>
                  <a:prstClr val="black"/>
                </a:solidFill>
                <a:effectLst/>
                <a:uLnTx/>
                <a:uFillTx/>
                <a:latin typeface="Comic Sans MS" pitchFamily="66" charset="0"/>
                <a:cs typeface="Kokila" pitchFamily="34" charset="0"/>
              </a:rPr>
              <a:t> Thursday</a:t>
            </a:r>
            <a:endPar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endParaRPr>
          </a:p>
          <a:p>
            <a:pPr marL="365760" lvl="0" indent="-256032" eaLnBrk="1" fontAlgn="auto" hangingPunct="1">
              <a:spcBef>
                <a:spcPts val="400"/>
              </a:spcBef>
              <a:spcAft>
                <a:spcPts val="0"/>
              </a:spcAft>
              <a:buClr>
                <a:srgbClr val="2DA2BF"/>
              </a:buClr>
              <a:buSzPct val="68000"/>
              <a:buFont typeface="Wingdings 3"/>
              <a:buChar char=""/>
            </a:pPr>
            <a:r>
              <a:rPr lang="en-GB" sz="2800" b="1" kern="1200" dirty="0">
                <a:solidFill>
                  <a:prstClr val="black"/>
                </a:solidFill>
                <a:latin typeface="Comic Sans MS" pitchFamily="66" charset="0"/>
                <a:cs typeface="Kokila" pitchFamily="34" charset="0"/>
              </a:rPr>
              <a:t>Osprey</a:t>
            </a:r>
            <a:r>
              <a:rPr kumimoji="0" lang="en-GB" sz="2800" b="1" i="0" u="none" strike="noStrike" kern="1200" cap="none" spc="0" normalizeH="0" baseline="0" noProof="0" dirty="0">
                <a:ln>
                  <a:noFill/>
                </a:ln>
                <a:solidFill>
                  <a:prstClr val="black"/>
                </a:solidFill>
                <a:effectLst/>
                <a:uLnTx/>
                <a:uFillTx/>
                <a:latin typeface="Comic Sans MS" pitchFamily="66" charset="0"/>
                <a:cs typeface="Kokila" pitchFamily="34" charset="0"/>
              </a:rPr>
              <a:t> </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  </a:t>
            </a:r>
            <a:r>
              <a:rPr lang="en-GB" sz="2800" kern="1200" noProof="0" dirty="0">
                <a:solidFill>
                  <a:prstClr val="black"/>
                </a:solidFill>
                <a:latin typeface="Comic Sans MS" pitchFamily="66" charset="0"/>
                <a:cs typeface="Kokila" pitchFamily="34" charset="0"/>
              </a:rPr>
              <a:t>Thursday</a:t>
            </a:r>
            <a:r>
              <a:rPr kumimoji="0" lang="en-GB" sz="2800" b="0" i="0" u="none" strike="noStrike" kern="1200" cap="none" spc="0" normalizeH="0" noProof="0" dirty="0">
                <a:ln>
                  <a:noFill/>
                </a:ln>
                <a:solidFill>
                  <a:prstClr val="black"/>
                </a:solidFill>
                <a:effectLst/>
                <a:uLnTx/>
                <a:uFillTx/>
                <a:latin typeface="Comic Sans MS" pitchFamily="66" charset="0"/>
                <a:cs typeface="Kokila" pitchFamily="34" charset="0"/>
              </a:rPr>
              <a:t> </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a:t>
            </a:r>
            <a:r>
              <a:rPr kumimoji="0" lang="en-GB" sz="2800" b="0" i="1" u="none" strike="noStrike" kern="1200" cap="none" spc="0" normalizeH="0" baseline="0" noProof="0" dirty="0">
                <a:ln>
                  <a:noFill/>
                </a:ln>
                <a:solidFill>
                  <a:prstClr val="black"/>
                </a:solidFill>
                <a:effectLst/>
                <a:uLnTx/>
                <a:uFillTx/>
                <a:latin typeface="Comic Sans MS" pitchFamily="66" charset="0"/>
                <a:cs typeface="Kokila" pitchFamily="34" charset="0"/>
              </a:rPr>
              <a:t>swimming</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 &amp; </a:t>
            </a:r>
            <a:r>
              <a:rPr lang="en-GB" sz="2800" kern="1200" noProof="0" dirty="0">
                <a:solidFill>
                  <a:prstClr val="black"/>
                </a:solidFill>
                <a:latin typeface="Comic Sans MS" pitchFamily="66" charset="0"/>
                <a:cs typeface="Kokila" pitchFamily="34" charset="0"/>
              </a:rPr>
              <a:t>Tues</a:t>
            </a:r>
            <a:r>
              <a:rPr lang="en-GB" sz="2800" kern="1200" dirty="0">
                <a:solidFill>
                  <a:prstClr val="black"/>
                </a:solidFill>
                <a:latin typeface="Comic Sans MS" pitchFamily="66" charset="0"/>
                <a:cs typeface="Kokila" pitchFamily="34" charset="0"/>
              </a:rPr>
              <a:t>day</a:t>
            </a:r>
            <a:endPar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endParaRPr>
          </a:p>
          <a:p>
            <a:pPr marL="36576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a:ln>
                  <a:noFill/>
                </a:ln>
                <a:solidFill>
                  <a:prstClr val="black"/>
                </a:solidFill>
                <a:effectLst/>
                <a:uLnTx/>
                <a:uFillTx/>
                <a:latin typeface="Comic Sans MS" pitchFamily="66" charset="0"/>
                <a:cs typeface="Kokila" pitchFamily="34" charset="0"/>
              </a:rPr>
              <a:t>Falcon </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 </a:t>
            </a:r>
            <a:r>
              <a:rPr lang="en-GB" sz="2800" kern="1200" noProof="0" dirty="0">
                <a:solidFill>
                  <a:prstClr val="black"/>
                </a:solidFill>
                <a:latin typeface="Comic Sans MS" pitchFamily="66" charset="0"/>
                <a:cs typeface="Kokila" pitchFamily="34" charset="0"/>
              </a:rPr>
              <a:t>Tues</a:t>
            </a:r>
            <a:r>
              <a:rPr lang="en-GB" sz="2800" kern="1200" dirty="0">
                <a:solidFill>
                  <a:prstClr val="black"/>
                </a:solidFill>
                <a:latin typeface="Comic Sans MS" pitchFamily="66" charset="0"/>
                <a:cs typeface="Kokila" pitchFamily="34" charset="0"/>
              </a:rPr>
              <a:t>day </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&amp; </a:t>
            </a:r>
            <a:r>
              <a:rPr lang="en-GB" sz="2800" kern="1200" dirty="0">
                <a:solidFill>
                  <a:prstClr val="black"/>
                </a:solidFill>
                <a:latin typeface="Comic Sans MS" pitchFamily="66" charset="0"/>
                <a:cs typeface="Kokila" pitchFamily="34" charset="0"/>
              </a:rPr>
              <a:t>Thursday </a:t>
            </a:r>
          </a:p>
          <a:p>
            <a:pPr marL="36576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a:ln>
                  <a:noFill/>
                </a:ln>
                <a:solidFill>
                  <a:prstClr val="black"/>
                </a:solidFill>
                <a:effectLst/>
                <a:uLnTx/>
                <a:uFillTx/>
                <a:latin typeface="Comic Sans MS" pitchFamily="66" charset="0"/>
                <a:cs typeface="Kokila" pitchFamily="34" charset="0"/>
              </a:rPr>
              <a:t>Harrier – </a:t>
            </a:r>
            <a:r>
              <a:rPr lang="en-GB" sz="2800" kern="1200" dirty="0">
                <a:solidFill>
                  <a:prstClr val="black"/>
                </a:solidFill>
                <a:latin typeface="Comic Sans MS" pitchFamily="66" charset="0"/>
                <a:cs typeface="Kokila" pitchFamily="34" charset="0"/>
              </a:rPr>
              <a:t>Friday &amp; Thursday</a:t>
            </a:r>
          </a:p>
          <a:p>
            <a:pPr marL="365760" lvl="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a:ln>
                  <a:noFill/>
                </a:ln>
                <a:solidFill>
                  <a:prstClr val="black"/>
                </a:solidFill>
                <a:effectLst/>
                <a:uLnTx/>
                <a:uFillTx/>
                <a:latin typeface="Comic Sans MS" pitchFamily="66" charset="0"/>
                <a:cs typeface="Kokila" pitchFamily="34" charset="0"/>
              </a:rPr>
              <a:t>Kestrel </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 </a:t>
            </a:r>
            <a:r>
              <a:rPr lang="en-GB" sz="2800" kern="1200" dirty="0" err="1">
                <a:solidFill>
                  <a:prstClr val="black"/>
                </a:solidFill>
                <a:latin typeface="Comic Sans MS" pitchFamily="66" charset="0"/>
                <a:cs typeface="Kokila" pitchFamily="34" charset="0"/>
              </a:rPr>
              <a:t>Wednes</a:t>
            </a:r>
            <a:r>
              <a:rPr kumimoji="0" lang="en-GB" sz="2800" b="0" i="0" u="none" strike="noStrike" kern="1200" cap="none" spc="0" normalizeH="0" baseline="0" noProof="0" dirty="0">
                <a:ln>
                  <a:noFill/>
                </a:ln>
                <a:solidFill>
                  <a:prstClr val="black"/>
                </a:solidFill>
                <a:effectLst/>
                <a:uLnTx/>
                <a:uFillTx/>
                <a:latin typeface="Comic Sans MS" pitchFamily="66" charset="0"/>
                <a:cs typeface="Kokila" pitchFamily="34" charset="0"/>
              </a:rPr>
              <a:t>day &amp; </a:t>
            </a:r>
            <a:r>
              <a:rPr lang="en-GB" sz="2800" kern="1200" dirty="0">
                <a:solidFill>
                  <a:prstClr val="black"/>
                </a:solidFill>
                <a:latin typeface="Comic Sans MS" pitchFamily="66" charset="0"/>
                <a:cs typeface="Kokila" pitchFamily="34" charset="0"/>
              </a:rPr>
              <a:t>Thursday</a:t>
            </a:r>
          </a:p>
        </p:txBody>
      </p:sp>
      <p:pic>
        <p:nvPicPr>
          <p:cNvPr id="11268" name="Picture 5" descr="Velcro Plimsolls">
            <a:hlinkClick r:id="rId2" tooltip="Click to view large imag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4897147"/>
            <a:ext cx="1700205" cy="1700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descr="sh5890 roya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19889" y="188640"/>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7" descr="SHF_Bla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5" y="4621349"/>
            <a:ext cx="1368152" cy="2079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30621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971600" y="260648"/>
            <a:ext cx="7313612" cy="835025"/>
          </a:xfrm>
          <a:solidFill>
            <a:srgbClr val="CCFFCC"/>
          </a:solidFill>
        </p:spPr>
        <p:txBody>
          <a:bodyPr/>
          <a:lstStyle/>
          <a:p>
            <a:pPr algn="ctr" eaLnBrk="1" hangingPunct="1"/>
            <a:r>
              <a:rPr lang="en-GB" sz="4000" b="1" dirty="0">
                <a:solidFill>
                  <a:schemeClr val="tx1"/>
                </a:solidFill>
                <a:latin typeface="Comic Sans MS" pitchFamily="66" charset="0"/>
              </a:rPr>
              <a:t>Collection of children</a:t>
            </a:r>
          </a:p>
        </p:txBody>
      </p:sp>
      <p:sp>
        <p:nvSpPr>
          <p:cNvPr id="14339" name="Rectangle 3"/>
          <p:cNvSpPr>
            <a:spLocks noGrp="1" noChangeArrowheads="1"/>
          </p:cNvSpPr>
          <p:nvPr>
            <p:ph type="body" idx="1"/>
          </p:nvPr>
        </p:nvSpPr>
        <p:spPr>
          <a:xfrm>
            <a:off x="971600" y="1340768"/>
            <a:ext cx="7712025" cy="5256583"/>
          </a:xfrm>
          <a:solidFill>
            <a:srgbClr val="FFFF99"/>
          </a:solidFill>
        </p:spPr>
        <p:txBody>
          <a:bodyPr/>
          <a:lstStyle/>
          <a:p>
            <a:pPr eaLnBrk="1" hangingPunct="1">
              <a:lnSpc>
                <a:spcPct val="90000"/>
              </a:lnSpc>
            </a:pPr>
            <a:r>
              <a:rPr lang="en-GB" sz="2400" dirty="0">
                <a:latin typeface="Comic Sans MS" pitchFamily="66" charset="0"/>
              </a:rPr>
              <a:t>Please also let us know if you are not going to be collecting your child at the end of the day (3.25pm) and tell us the name of the person who is (write a letter, speak to the class teacher or inform the office)</a:t>
            </a:r>
          </a:p>
          <a:p>
            <a:pPr eaLnBrk="1" hangingPunct="1">
              <a:lnSpc>
                <a:spcPct val="90000"/>
              </a:lnSpc>
            </a:pPr>
            <a:r>
              <a:rPr lang="en-GB" sz="2400" dirty="0">
                <a:latin typeface="Comic Sans MS" pitchFamily="66" charset="0"/>
              </a:rPr>
              <a:t>If another grown-up is going to collect your child on a regular basis we also need to have this in writing</a:t>
            </a:r>
          </a:p>
          <a:p>
            <a:pPr eaLnBrk="1" hangingPunct="1">
              <a:lnSpc>
                <a:spcPct val="90000"/>
              </a:lnSpc>
            </a:pPr>
            <a:r>
              <a:rPr lang="en-GB" sz="2400" dirty="0">
                <a:latin typeface="Comic Sans MS" pitchFamily="66" charset="0"/>
              </a:rPr>
              <a:t>Older siblings are not allowed to collect your child unless they are </a:t>
            </a:r>
            <a:r>
              <a:rPr lang="en-GB" sz="2400" b="1" dirty="0">
                <a:latin typeface="Comic Sans MS" pitchFamily="66" charset="0"/>
              </a:rPr>
              <a:t>over 16</a:t>
            </a:r>
            <a:r>
              <a:rPr lang="en-GB" sz="2400" dirty="0">
                <a:latin typeface="Comic Sans MS" pitchFamily="66" charset="0"/>
              </a:rPr>
              <a:t>.  </a:t>
            </a:r>
          </a:p>
          <a:p>
            <a:pPr eaLnBrk="1" hangingPunct="1">
              <a:lnSpc>
                <a:spcPct val="90000"/>
              </a:lnSpc>
            </a:pPr>
            <a:r>
              <a:rPr lang="en-GB" sz="2400" dirty="0">
                <a:latin typeface="Comic Sans MS" pitchFamily="66" charset="0"/>
              </a:rPr>
              <a:t>If possible, try to introduce the person, who is going to collect your child, to the class teacher beforehand  </a:t>
            </a:r>
          </a:p>
          <a:p>
            <a:pPr eaLnBrk="1" hangingPunct="1">
              <a:lnSpc>
                <a:spcPct val="90000"/>
              </a:lnSpc>
            </a:pPr>
            <a:r>
              <a:rPr lang="en-GB" sz="2400" dirty="0">
                <a:latin typeface="Comic Sans MS" pitchFamily="66" charset="0"/>
              </a:rPr>
              <a:t>Please give written permission if you allow your child to walk home from school (Y5 &amp; 6)</a:t>
            </a:r>
          </a:p>
        </p:txBody>
      </p:sp>
      <p:pic>
        <p:nvPicPr>
          <p:cNvPr id="14340" name="Picture 4" descr="stock-vector-alarm-clock-vector-illustration-38339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4800" y="152400"/>
            <a:ext cx="111601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89576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3568" y="260648"/>
            <a:ext cx="7313612" cy="737964"/>
          </a:xfrm>
          <a:solidFill>
            <a:srgbClr val="66FF99"/>
          </a:solidFill>
        </p:spPr>
        <p:txBody>
          <a:bodyPr/>
          <a:lstStyle/>
          <a:p>
            <a:pPr algn="ctr" eaLnBrk="1" hangingPunct="1"/>
            <a:r>
              <a:rPr lang="en-GB" dirty="0">
                <a:solidFill>
                  <a:schemeClr val="tx1"/>
                </a:solidFill>
                <a:latin typeface="Comic Sans MS" pitchFamily="66" charset="0"/>
              </a:rPr>
              <a:t>Attendance</a:t>
            </a:r>
          </a:p>
        </p:txBody>
      </p:sp>
      <p:sp>
        <p:nvSpPr>
          <p:cNvPr id="13315" name="Rectangle 3"/>
          <p:cNvSpPr>
            <a:spLocks noGrp="1" noChangeArrowheads="1"/>
          </p:cNvSpPr>
          <p:nvPr>
            <p:ph type="body" idx="1"/>
          </p:nvPr>
        </p:nvSpPr>
        <p:spPr>
          <a:xfrm>
            <a:off x="683568" y="1340769"/>
            <a:ext cx="8000057" cy="5112568"/>
          </a:xfrm>
          <a:solidFill>
            <a:srgbClr val="FFFF99"/>
          </a:solidFill>
        </p:spPr>
        <p:txBody>
          <a:bodyPr/>
          <a:lstStyle/>
          <a:p>
            <a:pPr eaLnBrk="1" hangingPunct="1"/>
            <a:r>
              <a:rPr lang="en-GB" sz="2400" dirty="0">
                <a:latin typeface="Comic Sans MS" pitchFamily="66" charset="0"/>
              </a:rPr>
              <a:t>Please ensure children are in school on time.  </a:t>
            </a:r>
          </a:p>
          <a:p>
            <a:pPr eaLnBrk="1" hangingPunct="1"/>
            <a:r>
              <a:rPr lang="en-GB" sz="2400" dirty="0">
                <a:latin typeface="Comic Sans MS" pitchFamily="66" charset="0"/>
              </a:rPr>
              <a:t>The gates open at 8:30am and close at 8:50am.</a:t>
            </a:r>
          </a:p>
          <a:p>
            <a:pPr eaLnBrk="1" hangingPunct="1"/>
            <a:r>
              <a:rPr lang="en-GB" sz="2400" dirty="0">
                <a:latin typeface="Comic Sans MS" pitchFamily="66" charset="0"/>
              </a:rPr>
              <a:t>Please supervise your child whilst in the playground before registration and after school at the end of the day </a:t>
            </a:r>
          </a:p>
          <a:p>
            <a:pPr eaLnBrk="1" hangingPunct="1"/>
            <a:r>
              <a:rPr lang="en-GB" sz="2400" dirty="0">
                <a:latin typeface="Comic Sans MS" pitchFamily="66" charset="0"/>
              </a:rPr>
              <a:t>Good attendance is very important to maintain consistency in learning patterns and for children to progress.  We are working very hard at Westbrook to ensure that our rates of attendance are as high as possible and above the national average of 96%</a:t>
            </a:r>
          </a:p>
          <a:p>
            <a:pPr eaLnBrk="1" hangingPunct="1"/>
            <a:r>
              <a:rPr lang="en-GB" sz="2400" dirty="0">
                <a:latin typeface="Comic Sans MS" pitchFamily="66" charset="0"/>
              </a:rPr>
              <a:t>Year 6 are coming into school for 8:00am to support their studies for the SATs (w/c 26/09/2022)   </a:t>
            </a:r>
          </a:p>
        </p:txBody>
      </p:sp>
      <p:pic>
        <p:nvPicPr>
          <p:cNvPr id="13316" name="Picture 4" descr="stock-vector-alarm-clock-vector-illustration-38339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5968" y="116632"/>
            <a:ext cx="1467294" cy="172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31168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3568" y="260648"/>
            <a:ext cx="7313612" cy="737964"/>
          </a:xfrm>
          <a:solidFill>
            <a:srgbClr val="66FF99"/>
          </a:solidFill>
        </p:spPr>
        <p:txBody>
          <a:bodyPr/>
          <a:lstStyle/>
          <a:p>
            <a:pPr algn="ctr" eaLnBrk="1" hangingPunct="1"/>
            <a:r>
              <a:rPr lang="en-GB" dirty="0">
                <a:solidFill>
                  <a:schemeClr val="tx1"/>
                </a:solidFill>
                <a:latin typeface="Comic Sans MS" pitchFamily="66" charset="0"/>
              </a:rPr>
              <a:t>Birthday Books…</a:t>
            </a:r>
          </a:p>
        </p:txBody>
      </p:sp>
      <p:sp>
        <p:nvSpPr>
          <p:cNvPr id="13315" name="Rectangle 3"/>
          <p:cNvSpPr>
            <a:spLocks noGrp="1" noChangeArrowheads="1"/>
          </p:cNvSpPr>
          <p:nvPr>
            <p:ph type="body" idx="1"/>
          </p:nvPr>
        </p:nvSpPr>
        <p:spPr>
          <a:xfrm>
            <a:off x="467544" y="1196752"/>
            <a:ext cx="8000057" cy="5112568"/>
          </a:xfrm>
          <a:solidFill>
            <a:srgbClr val="FFFF99"/>
          </a:solidFill>
        </p:spPr>
        <p:txBody>
          <a:bodyPr/>
          <a:lstStyle/>
          <a:p>
            <a:pPr marL="0" indent="0" eaLnBrk="1" hangingPunct="1">
              <a:buNone/>
            </a:pPr>
            <a:r>
              <a:rPr lang="en-GB" sz="2400" dirty="0">
                <a:latin typeface="Comic Sans MS" pitchFamily="66" charset="0"/>
              </a:rPr>
              <a:t>If you would like to mark your child’s birthday, we would ask that you donate a book to your child’s class library rather than bringing in food items for the class.  Your child will be able to share this book with the class before adding it to the class library. If you have a book to donate please see the office for one of our special labels to put inside.   </a:t>
            </a:r>
          </a:p>
          <a:p>
            <a:pPr marL="0" indent="0" eaLnBrk="1" hangingPunct="1">
              <a:buNone/>
            </a:pPr>
            <a:endParaRPr lang="en-GB" sz="2400" dirty="0">
              <a:latin typeface="Comic Sans MS" pitchFamily="66" charset="0"/>
            </a:endParaRPr>
          </a:p>
          <a:p>
            <a:pPr marL="0" indent="0" eaLnBrk="1" hangingPunct="1">
              <a:buNone/>
            </a:pPr>
            <a:r>
              <a:rPr lang="en-GB" sz="2400" dirty="0">
                <a:latin typeface="Comic Sans MS" pitchFamily="66" charset="0"/>
              </a:rPr>
              <a:t> </a:t>
            </a:r>
          </a:p>
        </p:txBody>
      </p:sp>
      <p:pic>
        <p:nvPicPr>
          <p:cNvPr id="2" name="Picture 1"/>
          <p:cNvPicPr>
            <a:picLocks noChangeAspect="1"/>
          </p:cNvPicPr>
          <p:nvPr/>
        </p:nvPicPr>
        <p:blipFill>
          <a:blip r:embed="rId2"/>
          <a:stretch>
            <a:fillRect/>
          </a:stretch>
        </p:blipFill>
        <p:spPr>
          <a:xfrm>
            <a:off x="2512872" y="3902065"/>
            <a:ext cx="3909399" cy="2613887"/>
          </a:xfrm>
          <a:prstGeom prst="rect">
            <a:avLst/>
          </a:prstGeom>
        </p:spPr>
      </p:pic>
    </p:spTree>
    <p:extLst>
      <p:ext uri="{BB962C8B-B14F-4D97-AF65-F5344CB8AC3E}">
        <p14:creationId xmlns:p14="http://schemas.microsoft.com/office/powerpoint/2010/main" val="24948129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8435280" cy="3960440"/>
          </a:xfrm>
        </p:spPr>
        <p:txBody>
          <a:bodyPr>
            <a:normAutofit/>
          </a:bodyPr>
          <a:lstStyle/>
          <a:p>
            <a:endParaRPr lang="en-GB" dirty="0">
              <a:solidFill>
                <a:schemeClr val="bg1"/>
              </a:solidFill>
              <a:latin typeface="Comic Sans MS" pitchFamily="66" charset="0"/>
            </a:endParaRPr>
          </a:p>
          <a:p>
            <a:r>
              <a:rPr lang="en-GB" dirty="0">
                <a:solidFill>
                  <a:schemeClr val="bg1"/>
                </a:solidFill>
                <a:latin typeface="Comic Sans MS" pitchFamily="66" charset="0"/>
              </a:rPr>
              <a:t>As your children grow older, the more independent they will become. It is vital that children gain the experience of being responsible for their own things. It would be extremely helpful if children come into school, with all their belongings ready to start the school day e.g. </a:t>
            </a:r>
            <a:r>
              <a:rPr lang="en-GB" dirty="0" err="1">
                <a:solidFill>
                  <a:schemeClr val="bg1"/>
                </a:solidFill>
                <a:latin typeface="Comic Sans MS" pitchFamily="66" charset="0"/>
              </a:rPr>
              <a:t>bookbag</a:t>
            </a:r>
            <a:r>
              <a:rPr lang="en-GB" dirty="0">
                <a:solidFill>
                  <a:schemeClr val="bg1"/>
                </a:solidFill>
                <a:latin typeface="Comic Sans MS" pitchFamily="66" charset="0"/>
              </a:rPr>
              <a:t>, home-learning diary &amp; water bottle.</a:t>
            </a:r>
          </a:p>
        </p:txBody>
      </p:sp>
      <p:sp>
        <p:nvSpPr>
          <p:cNvPr id="2" name="Title 1"/>
          <p:cNvSpPr>
            <a:spLocks noGrp="1"/>
          </p:cNvSpPr>
          <p:nvPr>
            <p:ph type="title"/>
          </p:nvPr>
        </p:nvSpPr>
        <p:spPr>
          <a:solidFill>
            <a:srgbClr val="66FF99"/>
          </a:solidFill>
        </p:spPr>
        <p:txBody>
          <a:bodyPr/>
          <a:lstStyle/>
          <a:p>
            <a:pPr algn="ctr"/>
            <a:r>
              <a:rPr lang="en-GB" dirty="0">
                <a:solidFill>
                  <a:schemeClr val="tx1"/>
                </a:solidFill>
                <a:latin typeface="Comic Sans MS" pitchFamily="66" charset="0"/>
              </a:rPr>
              <a:t>Independence…</a:t>
            </a:r>
          </a:p>
        </p:txBody>
      </p:sp>
      <p:pic>
        <p:nvPicPr>
          <p:cNvPr id="4" name="Picture 3" descr="lining up.bmp"/>
          <p:cNvPicPr>
            <a:picLocks noChangeAspect="1"/>
          </p:cNvPicPr>
          <p:nvPr/>
        </p:nvPicPr>
        <p:blipFill>
          <a:blip r:embed="rId2"/>
          <a:stretch>
            <a:fillRect/>
          </a:stretch>
        </p:blipFill>
        <p:spPr>
          <a:xfrm>
            <a:off x="6660232" y="4869160"/>
            <a:ext cx="2273829" cy="1774087"/>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8435280" cy="3960440"/>
          </a:xfrm>
        </p:spPr>
        <p:txBody>
          <a:bodyPr>
            <a:normAutofit/>
          </a:bodyPr>
          <a:lstStyle/>
          <a:p>
            <a:endParaRPr lang="en-GB" dirty="0">
              <a:solidFill>
                <a:schemeClr val="bg1"/>
              </a:solidFill>
              <a:latin typeface="Comic Sans MS" pitchFamily="66" charset="0"/>
            </a:endParaRPr>
          </a:p>
          <a:p>
            <a:r>
              <a:rPr lang="en-GB" dirty="0">
                <a:solidFill>
                  <a:schemeClr val="bg1"/>
                </a:solidFill>
                <a:latin typeface="Comic Sans MS" pitchFamily="66" charset="0"/>
              </a:rPr>
              <a:t>Please ensure that we have the correct contact details including changes to mobile numbers and email addresses (give these to the school office)</a:t>
            </a:r>
          </a:p>
          <a:p>
            <a:endParaRPr lang="en-GB" dirty="0">
              <a:solidFill>
                <a:schemeClr val="bg1"/>
              </a:solidFill>
              <a:latin typeface="Comic Sans MS" pitchFamily="66" charset="0"/>
            </a:endParaRPr>
          </a:p>
          <a:p>
            <a:r>
              <a:rPr lang="en-GB" dirty="0">
                <a:solidFill>
                  <a:schemeClr val="bg1"/>
                </a:solidFill>
                <a:latin typeface="Comic Sans MS" pitchFamily="66" charset="0"/>
              </a:rPr>
              <a:t>Google classroom – please speak to the class teacher if you have any problems turning in learning</a:t>
            </a:r>
          </a:p>
          <a:p>
            <a:endParaRPr lang="en-GB" dirty="0">
              <a:solidFill>
                <a:schemeClr val="bg1"/>
              </a:solidFill>
              <a:latin typeface="Comic Sans MS" pitchFamily="66" charset="0"/>
            </a:endParaRPr>
          </a:p>
        </p:txBody>
      </p:sp>
      <p:sp>
        <p:nvSpPr>
          <p:cNvPr id="2" name="Title 1"/>
          <p:cNvSpPr>
            <a:spLocks noGrp="1"/>
          </p:cNvSpPr>
          <p:nvPr>
            <p:ph type="title"/>
          </p:nvPr>
        </p:nvSpPr>
        <p:spPr>
          <a:solidFill>
            <a:srgbClr val="66FF99"/>
          </a:solidFill>
        </p:spPr>
        <p:txBody>
          <a:bodyPr/>
          <a:lstStyle/>
          <a:p>
            <a:pPr algn="ctr"/>
            <a:r>
              <a:rPr lang="en-GB" dirty="0">
                <a:solidFill>
                  <a:schemeClr val="tx1"/>
                </a:solidFill>
                <a:latin typeface="Comic Sans MS" pitchFamily="66" charset="0"/>
              </a:rPr>
              <a:t>Sharing information…</a:t>
            </a:r>
          </a:p>
        </p:txBody>
      </p:sp>
    </p:spTree>
    <p:extLst>
      <p:ext uri="{BB962C8B-B14F-4D97-AF65-F5344CB8AC3E}">
        <p14:creationId xmlns:p14="http://schemas.microsoft.com/office/powerpoint/2010/main" val="24022529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628800"/>
            <a:ext cx="8435280" cy="3960440"/>
          </a:xfrm>
        </p:spPr>
        <p:txBody>
          <a:bodyPr>
            <a:normAutofit/>
          </a:bodyPr>
          <a:lstStyle/>
          <a:p>
            <a:r>
              <a:rPr lang="en-GB" dirty="0">
                <a:solidFill>
                  <a:schemeClr val="bg1"/>
                </a:solidFill>
                <a:latin typeface="Comic Sans MS" pitchFamily="66" charset="0"/>
              </a:rPr>
              <a:t>Please fill out the Free School Meal application forms online if you think you might be eligible</a:t>
            </a:r>
          </a:p>
          <a:p>
            <a:endParaRPr lang="en-GB" dirty="0">
              <a:solidFill>
                <a:schemeClr val="bg1"/>
              </a:solidFill>
              <a:latin typeface="Comic Sans MS" pitchFamily="66" charset="0"/>
            </a:endParaRPr>
          </a:p>
          <a:p>
            <a:r>
              <a:rPr lang="en-GB" dirty="0">
                <a:solidFill>
                  <a:schemeClr val="bg1"/>
                </a:solidFill>
                <a:latin typeface="Comic Sans MS" pitchFamily="66" charset="0"/>
              </a:rPr>
              <a:t>Breakfast and After-school Clubs –</a:t>
            </a:r>
          </a:p>
          <a:p>
            <a:r>
              <a:rPr lang="en-GB" dirty="0">
                <a:solidFill>
                  <a:schemeClr val="bg1"/>
                </a:solidFill>
                <a:latin typeface="Comic Sans MS" pitchFamily="66" charset="0"/>
              </a:rPr>
              <a:t>They will be delivering different physical activity sessions during lesson time and lunch time.</a:t>
            </a:r>
          </a:p>
        </p:txBody>
      </p:sp>
      <p:sp>
        <p:nvSpPr>
          <p:cNvPr id="2" name="Title 1"/>
          <p:cNvSpPr>
            <a:spLocks noGrp="1"/>
          </p:cNvSpPr>
          <p:nvPr>
            <p:ph type="title"/>
          </p:nvPr>
        </p:nvSpPr>
        <p:spPr>
          <a:xfrm>
            <a:off x="457200" y="274638"/>
            <a:ext cx="8229600" cy="994122"/>
          </a:xfrm>
          <a:solidFill>
            <a:srgbClr val="66FF99"/>
          </a:solidFill>
        </p:spPr>
        <p:txBody>
          <a:bodyPr/>
          <a:lstStyle/>
          <a:p>
            <a:pPr algn="ctr"/>
            <a:r>
              <a:rPr lang="en-GB" dirty="0">
                <a:solidFill>
                  <a:schemeClr val="tx1"/>
                </a:solidFill>
                <a:latin typeface="Comic Sans MS" pitchFamily="66" charset="0"/>
              </a:rPr>
              <a:t>Extra information…</a:t>
            </a:r>
          </a:p>
        </p:txBody>
      </p:sp>
    </p:spTree>
    <p:extLst>
      <p:ext uri="{BB962C8B-B14F-4D97-AF65-F5344CB8AC3E}">
        <p14:creationId xmlns:p14="http://schemas.microsoft.com/office/powerpoint/2010/main" val="27808332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19256" cy="4525963"/>
          </a:xfrm>
        </p:spPr>
        <p:txBody>
          <a:bodyPr>
            <a:normAutofit/>
          </a:bodyPr>
          <a:lstStyle/>
          <a:p>
            <a:pPr marL="109728" indent="0" algn="ctr">
              <a:buNone/>
            </a:pPr>
            <a:r>
              <a:rPr lang="en-GB" sz="3200" dirty="0">
                <a:solidFill>
                  <a:schemeClr val="bg1"/>
                </a:solidFill>
                <a:latin typeface="Comic Sans MS" pitchFamily="66" charset="0"/>
              </a:rPr>
              <a:t>Thank you for attending the Upper Key Stage 2 Curriculum meeting.</a:t>
            </a:r>
          </a:p>
          <a:p>
            <a:pPr marL="109728" indent="0" algn="ctr">
              <a:buNone/>
            </a:pPr>
            <a:endParaRPr lang="en-GB" sz="3200" dirty="0">
              <a:solidFill>
                <a:schemeClr val="bg1"/>
              </a:solidFill>
              <a:latin typeface="Comic Sans MS" pitchFamily="66" charset="0"/>
            </a:endParaRPr>
          </a:p>
          <a:p>
            <a:pPr marL="109728" indent="0" algn="ctr">
              <a:buNone/>
            </a:pPr>
            <a:r>
              <a:rPr lang="en-GB" sz="3200" dirty="0">
                <a:solidFill>
                  <a:schemeClr val="bg1"/>
                </a:solidFill>
                <a:latin typeface="Comic Sans MS" pitchFamily="66" charset="0"/>
              </a:rPr>
              <a:t>We look forward to working in partnership with you</a:t>
            </a:r>
            <a:r>
              <a:rPr lang="en-GB" sz="3600" dirty="0">
                <a:solidFill>
                  <a:schemeClr val="bg1"/>
                </a:solidFill>
                <a:latin typeface="Comic Sans MS" pitchFamily="66" charset="0"/>
              </a:rPr>
              <a:t>.</a:t>
            </a:r>
          </a:p>
        </p:txBody>
      </p:sp>
      <p:sp>
        <p:nvSpPr>
          <p:cNvPr id="3" name="Title 2"/>
          <p:cNvSpPr>
            <a:spLocks noGrp="1"/>
          </p:cNvSpPr>
          <p:nvPr>
            <p:ph type="title"/>
          </p:nvPr>
        </p:nvSpPr>
        <p:spPr/>
        <p:txBody>
          <a:bodyPr/>
          <a:lstStyle/>
          <a:p>
            <a:endParaRPr lang="en-US"/>
          </a:p>
        </p:txBody>
      </p:sp>
      <p:pic>
        <p:nvPicPr>
          <p:cNvPr id="4" name="Picture 4" descr="thank_you"/>
          <p:cNvPicPr>
            <a:picLocks noChangeAspect="1" noChangeArrowheads="1"/>
          </p:cNvPicPr>
          <p:nvPr/>
        </p:nvPicPr>
        <p:blipFill>
          <a:blip r:embed="rId2">
            <a:extLst>
              <a:ext uri="{28A0092B-C50C-407E-A947-70E740481C1C}">
                <a14:useLocalDpi xmlns:a14="http://schemas.microsoft.com/office/drawing/2010/main" val="0"/>
              </a:ext>
            </a:extLst>
          </a:blip>
          <a:srcRect t="6506" b="19328"/>
          <a:stretch>
            <a:fillRect/>
          </a:stretch>
        </p:blipFill>
        <p:spPr bwMode="auto">
          <a:xfrm>
            <a:off x="6750918" y="4077072"/>
            <a:ext cx="231933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259632" y="4679973"/>
            <a:ext cx="5491286" cy="1569660"/>
          </a:xfrm>
          <a:prstGeom prst="rect">
            <a:avLst/>
          </a:prstGeom>
        </p:spPr>
        <p:txBody>
          <a:bodyPr wrap="square">
            <a:spAutoFit/>
          </a:bodyPr>
          <a:lstStyle/>
          <a:p>
            <a:pPr lvl="0" algn="ctr" fontAlgn="base">
              <a:spcBef>
                <a:spcPct val="20000"/>
              </a:spcBef>
              <a:spcAft>
                <a:spcPct val="0"/>
              </a:spcAft>
              <a:buClr>
                <a:srgbClr val="006666"/>
              </a:buClr>
              <a:buSzPct val="70000"/>
            </a:pPr>
            <a:r>
              <a:rPr lang="en-GB" sz="3200" b="1" kern="0" dirty="0">
                <a:solidFill>
                  <a:schemeClr val="bg1"/>
                </a:solidFill>
                <a:latin typeface="Comic Sans MS" pitchFamily="66" charset="0"/>
              </a:rPr>
              <a:t>Please feel free to ask staff any questions you may have.</a:t>
            </a: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086" r="7535"/>
          <a:stretch/>
        </p:blipFill>
        <p:spPr bwMode="auto">
          <a:xfrm>
            <a:off x="2164508" y="188641"/>
            <a:ext cx="4837711" cy="1224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7135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5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2865</TotalTime>
  <Words>2000</Words>
  <Application>Microsoft Office PowerPoint</Application>
  <PresentationFormat>On-screen Show (4:3)</PresentationFormat>
  <Paragraphs>250</Paragraphs>
  <Slides>32</Slides>
  <Notes>0</Notes>
  <HiddenSlides>0</HiddenSlides>
  <MMClips>0</MMClips>
  <ScaleCrop>false</ScaleCrop>
  <HeadingPairs>
    <vt:vector size="6" baseType="variant">
      <vt:variant>
        <vt:lpstr>Fonts Used</vt:lpstr>
      </vt:variant>
      <vt:variant>
        <vt:i4>9</vt:i4>
      </vt:variant>
      <vt:variant>
        <vt:lpstr>Theme</vt:lpstr>
      </vt:variant>
      <vt:variant>
        <vt:i4>6</vt:i4>
      </vt:variant>
      <vt:variant>
        <vt:lpstr>Slide Titles</vt:lpstr>
      </vt:variant>
      <vt:variant>
        <vt:i4>32</vt:i4>
      </vt:variant>
    </vt:vector>
  </HeadingPairs>
  <TitlesOfParts>
    <vt:vector size="47" baseType="lpstr">
      <vt:lpstr>Arial</vt:lpstr>
      <vt:lpstr>Calibri</vt:lpstr>
      <vt:lpstr>Comic Sans MS</vt:lpstr>
      <vt:lpstr>Lucida Sans Unicode</vt:lpstr>
      <vt:lpstr>Times New Roman</vt:lpstr>
      <vt:lpstr>Verdana</vt:lpstr>
      <vt:lpstr>Wingdings</vt:lpstr>
      <vt:lpstr>Wingdings 2</vt:lpstr>
      <vt:lpstr>Wingdings 3</vt:lpstr>
      <vt:lpstr>Concourse</vt:lpstr>
      <vt:lpstr>Eclipse</vt:lpstr>
      <vt:lpstr>2_Eclipse</vt:lpstr>
      <vt:lpstr>3_Eclipse</vt:lpstr>
      <vt:lpstr>4_Eclipse</vt:lpstr>
      <vt:lpstr>5_Eclipse</vt:lpstr>
      <vt:lpstr>Upper Key Stage 2 Curriculum Meeting</vt:lpstr>
      <vt:lpstr>Upper Key Stage 2 Teachers</vt:lpstr>
      <vt:lpstr>Upper Key Stage 2 Support Staff</vt:lpstr>
      <vt:lpstr>Westbrook Vision…</vt:lpstr>
      <vt:lpstr>Westbrook Vision…</vt:lpstr>
      <vt:lpstr>The curriculum…</vt:lpstr>
      <vt:lpstr>End of KS2 Assessments</vt:lpstr>
      <vt:lpstr>English - reading</vt:lpstr>
      <vt:lpstr>Boom Reader!</vt:lpstr>
      <vt:lpstr>Boom Reader!</vt:lpstr>
      <vt:lpstr>Boom Reader!</vt:lpstr>
      <vt:lpstr>Destination Reader</vt:lpstr>
      <vt:lpstr> KS2 (English - Writing) </vt:lpstr>
      <vt:lpstr>Writing</vt:lpstr>
      <vt:lpstr>Writing</vt:lpstr>
      <vt:lpstr>Writing…</vt:lpstr>
      <vt:lpstr>Maths (mastery approach)…</vt:lpstr>
      <vt:lpstr>Maths…</vt:lpstr>
      <vt:lpstr>Westbrook Wonder World Curriculum……</vt:lpstr>
      <vt:lpstr>Westbrook Wonder World Curriculum…</vt:lpstr>
      <vt:lpstr>Key Texts…</vt:lpstr>
      <vt:lpstr>Home-learning</vt:lpstr>
      <vt:lpstr>Uniform</vt:lpstr>
      <vt:lpstr>Physical Education</vt:lpstr>
      <vt:lpstr>PE</vt:lpstr>
      <vt:lpstr>Collection of children</vt:lpstr>
      <vt:lpstr>Attendance</vt:lpstr>
      <vt:lpstr>Birthday Books…</vt:lpstr>
      <vt:lpstr>Independence…</vt:lpstr>
      <vt:lpstr>Sharing information…</vt:lpstr>
      <vt:lpstr>Extra information…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Homework &amp; Curriculum Meeting</dc:title>
  <dc:creator>rchahal</dc:creator>
  <cp:lastModifiedBy>Andrew Simpson</cp:lastModifiedBy>
  <cp:revision>150</cp:revision>
  <cp:lastPrinted>2018-09-20T09:03:23Z</cp:lastPrinted>
  <dcterms:created xsi:type="dcterms:W3CDTF">2011-09-20T10:02:39Z</dcterms:created>
  <dcterms:modified xsi:type="dcterms:W3CDTF">2022-10-19T01:55:11Z</dcterms:modified>
</cp:coreProperties>
</file>