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0" d="100"/>
          <a:sy n="90" d="100"/>
        </p:scale>
        <p:origin x="81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0" y="0"/>
            <a:ext cx="9144000" cy="415500"/>
          </a:xfrm>
          <a:prstGeom prst="rect">
            <a:avLst/>
          </a:prstGeom>
          <a:solidFill>
            <a:srgbClr val="3C78D8"/>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b="1" dirty="0">
                <a:solidFill>
                  <a:schemeClr val="lt1"/>
                </a:solidFill>
                <a:latin typeface="Calibri"/>
                <a:ea typeface="Calibri"/>
                <a:cs typeface="Calibri"/>
                <a:sym typeface="Calibri"/>
              </a:rPr>
              <a:t>Year 2 English – The  Incredible Book Eating Boy </a:t>
            </a:r>
            <a:endParaRPr sz="1500" b="1" dirty="0">
              <a:solidFill>
                <a:schemeClr val="lt1"/>
              </a:solidFill>
              <a:latin typeface="Calibri"/>
              <a:ea typeface="Calibri"/>
              <a:cs typeface="Calibri"/>
              <a:sym typeface="Calibri"/>
            </a:endParaRPr>
          </a:p>
        </p:txBody>
      </p:sp>
      <p:sp>
        <p:nvSpPr>
          <p:cNvPr id="55" name="Google Shape;55;p13"/>
          <p:cNvSpPr txBox="1"/>
          <p:nvPr/>
        </p:nvSpPr>
        <p:spPr>
          <a:xfrm>
            <a:off x="0" y="3519775"/>
            <a:ext cx="3357900" cy="1538853"/>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lt1"/>
                </a:solidFill>
                <a:highlight>
                  <a:srgbClr val="3C78D8"/>
                </a:highlight>
                <a:latin typeface="Calibri"/>
                <a:ea typeface="Calibri"/>
                <a:cs typeface="Calibri"/>
                <a:sym typeface="Calibri"/>
              </a:rPr>
              <a:t>Main Characters</a:t>
            </a:r>
            <a:r>
              <a:rPr lang="en" sz="1200" b="1" dirty="0">
                <a:solidFill>
                  <a:srgbClr val="3C78D8"/>
                </a:solidFill>
                <a:highlight>
                  <a:srgbClr val="3C78D8"/>
                </a:highlight>
                <a:latin typeface="Calibri"/>
                <a:ea typeface="Calibri"/>
                <a:cs typeface="Calibri"/>
                <a:sym typeface="Calibri"/>
              </a:rPr>
              <a:t>jdasldjaldjaljdlakjdlk              ajdlb</a:t>
            </a:r>
            <a:r>
              <a:rPr lang="en" sz="1200" b="1" dirty="0">
                <a:highlight>
                  <a:schemeClr val="accent1"/>
                </a:highlight>
                <a:latin typeface="Calibri"/>
                <a:ea typeface="Calibri"/>
                <a:cs typeface="Calibri"/>
                <a:sym typeface="Calibri"/>
              </a:rPr>
              <a:t>                                             </a:t>
            </a:r>
            <a:endParaRPr sz="1200" b="1" dirty="0">
              <a:highlight>
                <a:schemeClr val="accent1"/>
              </a:highlight>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Henry </a:t>
            </a:r>
            <a:r>
              <a:rPr lang="en" sz="950" b="1" dirty="0">
                <a:latin typeface="Calibri" panose="020F0502020204030204" pitchFamily="34" charset="0"/>
                <a:ea typeface="Calibri"/>
                <a:cs typeface="Calibri" panose="020F0502020204030204" pitchFamily="34" charset="0"/>
                <a:sym typeface="Calibri"/>
              </a:rPr>
              <a:t>– </a:t>
            </a:r>
            <a:r>
              <a:rPr lang="en-GB" sz="950" b="0" i="0" dirty="0">
                <a:solidFill>
                  <a:schemeClr val="tx1"/>
                </a:solidFill>
                <a:effectLst/>
                <a:latin typeface="Calibri" panose="020F0502020204030204" pitchFamily="34" charset="0"/>
                <a:cs typeface="Calibri" panose="020F0502020204030204" pitchFamily="34" charset="0"/>
              </a:rPr>
              <a:t>Henry loves books! But not like you or I like books….Henry loves EATING books! The more he eats, the smarter he gets.</a:t>
            </a:r>
            <a:r>
              <a:rPr lang="en" sz="950" dirty="0">
                <a:solidFill>
                  <a:schemeClr val="tx1"/>
                </a:solidFill>
                <a:latin typeface="Calibri" panose="020F0502020204030204" pitchFamily="34" charset="0"/>
                <a:ea typeface="Calibri"/>
                <a:cs typeface="Calibri" panose="020F0502020204030204" pitchFamily="34" charset="0"/>
                <a:sym typeface="Calibri"/>
              </a:rPr>
              <a:t> </a:t>
            </a:r>
            <a:endParaRPr sz="950" dirty="0">
              <a:solidFill>
                <a:schemeClr val="tx1"/>
              </a:solidFill>
              <a:latin typeface="Calibri" panose="020F0502020204030204" pitchFamily="34" charset="0"/>
              <a:ea typeface="Calibri"/>
              <a:cs typeface="Calibri" panose="020F0502020204030204" pitchFamily="34" charset="0"/>
              <a:sym typeface="Calibri"/>
            </a:endParaRPr>
          </a:p>
          <a:p>
            <a:pPr marL="0" lvl="0" indent="0" algn="l" rtl="0">
              <a:spcBef>
                <a:spcPts val="0"/>
              </a:spcBef>
              <a:spcAft>
                <a:spcPts val="0"/>
              </a:spcAft>
              <a:buNone/>
            </a:pPr>
            <a:r>
              <a:rPr lang="en" sz="950" b="1" dirty="0">
                <a:latin typeface="Calibri"/>
                <a:ea typeface="Calibri"/>
                <a:cs typeface="Calibri"/>
                <a:sym typeface="Calibri"/>
              </a:rPr>
              <a:t>Doctor – </a:t>
            </a:r>
            <a:r>
              <a:rPr lang="en-GB" sz="950" dirty="0">
                <a:latin typeface="Calibri"/>
                <a:ea typeface="Calibri"/>
                <a:cs typeface="Calibri"/>
                <a:sym typeface="Calibri"/>
              </a:rPr>
              <a:t>Henry was taken to the doctor by his parents who advised him to stop eating books; but Henry did not listen. </a:t>
            </a:r>
            <a:endParaRPr sz="950" dirty="0">
              <a:latin typeface="Calibri"/>
              <a:ea typeface="Calibri"/>
              <a:cs typeface="Calibri"/>
              <a:sym typeface="Calibri"/>
            </a:endParaRPr>
          </a:p>
          <a:p>
            <a:pPr marL="0" lvl="0" indent="0" algn="l" rtl="0">
              <a:spcBef>
                <a:spcPts val="0"/>
              </a:spcBef>
              <a:spcAft>
                <a:spcPts val="0"/>
              </a:spcAft>
              <a:buNone/>
            </a:pPr>
            <a:r>
              <a:rPr lang="en-GB" sz="950" b="1" dirty="0">
                <a:latin typeface="Calibri"/>
                <a:ea typeface="Calibri"/>
                <a:cs typeface="Calibri"/>
                <a:sym typeface="Calibri"/>
              </a:rPr>
              <a:t>Henry</a:t>
            </a:r>
            <a:r>
              <a:rPr lang="en" sz="950" b="1" dirty="0">
                <a:latin typeface="Calibri"/>
                <a:ea typeface="Calibri"/>
                <a:cs typeface="Calibri"/>
                <a:sym typeface="Calibri"/>
              </a:rPr>
              <a:t>’s Parents: Mum and Dad – </a:t>
            </a:r>
            <a:r>
              <a:rPr lang="en" sz="950" dirty="0">
                <a:latin typeface="Calibri"/>
                <a:ea typeface="Calibri"/>
                <a:cs typeface="Calibri"/>
                <a:sym typeface="Calibri"/>
              </a:rPr>
              <a:t>Henry was looked after by his Mum and Dad. They were worried about his eating of books and wished he would stop too. </a:t>
            </a:r>
            <a:endParaRPr sz="950" dirty="0">
              <a:latin typeface="Calibri"/>
              <a:ea typeface="Calibri"/>
              <a:cs typeface="Calibri"/>
              <a:sym typeface="Calibri"/>
            </a:endParaRPr>
          </a:p>
        </p:txBody>
      </p:sp>
      <p:sp>
        <p:nvSpPr>
          <p:cNvPr id="56" name="Google Shape;56;p13"/>
          <p:cNvSpPr txBox="1"/>
          <p:nvPr/>
        </p:nvSpPr>
        <p:spPr>
          <a:xfrm>
            <a:off x="0" y="468000"/>
            <a:ext cx="3357900" cy="1977434"/>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rgbClr val="FFFFFF"/>
                </a:solidFill>
                <a:highlight>
                  <a:srgbClr val="3C78D8"/>
                </a:highlight>
                <a:latin typeface="Calibri"/>
                <a:ea typeface="Calibri"/>
                <a:cs typeface="Calibri"/>
                <a:sym typeface="Calibri"/>
              </a:rPr>
              <a:t>Plot Summary</a:t>
            </a:r>
            <a:r>
              <a:rPr lang="en" sz="1200" b="1" dirty="0">
                <a:solidFill>
                  <a:srgbClr val="3C78D8"/>
                </a:solidFill>
                <a:highlight>
                  <a:srgbClr val="3C78D8"/>
                </a:highlight>
                <a:latin typeface="Calibri"/>
                <a:ea typeface="Calibri"/>
                <a:cs typeface="Calibri"/>
                <a:sym typeface="Calibri"/>
              </a:rPr>
              <a:t>jjhjhjkhhhhhhhhhhhhdasjdajsssssss</a:t>
            </a:r>
          </a:p>
          <a:p>
            <a:pPr marL="0" lvl="0" indent="0" algn="l" rtl="0">
              <a:spcBef>
                <a:spcPts val="0"/>
              </a:spcBef>
              <a:spcAft>
                <a:spcPts val="0"/>
              </a:spcAft>
              <a:buNone/>
            </a:pPr>
            <a:r>
              <a:rPr lang="en-GB" sz="950" b="0" i="0" dirty="0">
                <a:solidFill>
                  <a:srgbClr val="3A3A3A"/>
                </a:solidFill>
                <a:effectLst/>
                <a:latin typeface="Calibri" panose="020F0502020204030204" pitchFamily="34" charset="0"/>
                <a:cs typeface="Calibri" panose="020F0502020204030204" pitchFamily="34" charset="0"/>
              </a:rPr>
              <a:t>This book tells the story of Henry who, discovers that he loves to eat books. He eats all sorts of books but red ones are his favourites. Henry soon learns that the more books he eats, the smarter he gets and he loves being the smartest person in the class. He begins to go through books at an alarming rate until things start to go wrong – everything he learns gets mixed up and he doesn’t have time to digest it properly. The doctors advise him to stop eating books because his belly can’t cope and it’s not fair on all the other people who want to read them. Having not eaten a book for a while, he finds a half-eaten book on the floor and instead of eating it he opens it up and </a:t>
            </a:r>
            <a:r>
              <a:rPr lang="en-GB" sz="950" b="1" i="1" dirty="0">
                <a:solidFill>
                  <a:srgbClr val="3A3A3A"/>
                </a:solidFill>
                <a:effectLst/>
                <a:latin typeface="Calibri" panose="020F0502020204030204" pitchFamily="34" charset="0"/>
                <a:cs typeface="Calibri" panose="020F0502020204030204" pitchFamily="34" charset="0"/>
              </a:rPr>
              <a:t>READS</a:t>
            </a:r>
            <a:r>
              <a:rPr lang="en-GB" sz="950" b="0" i="0" dirty="0">
                <a:solidFill>
                  <a:srgbClr val="3A3A3A"/>
                </a:solidFill>
                <a:effectLst/>
                <a:latin typeface="Calibri" panose="020F0502020204030204" pitchFamily="34" charset="0"/>
                <a:cs typeface="Calibri" panose="020F0502020204030204" pitchFamily="34" charset="0"/>
              </a:rPr>
              <a:t> it! </a:t>
            </a:r>
            <a:endParaRPr lang="en" sz="1200" b="1" dirty="0">
              <a:solidFill>
                <a:srgbClr val="3C78D8"/>
              </a:solidFill>
              <a:highlight>
                <a:srgbClr val="3C78D8"/>
              </a:highlight>
              <a:latin typeface="Calibri"/>
              <a:ea typeface="Calibri"/>
              <a:cs typeface="Calibri"/>
              <a:sym typeface="Calibri"/>
            </a:endParaRPr>
          </a:p>
        </p:txBody>
      </p:sp>
      <p:sp>
        <p:nvSpPr>
          <p:cNvPr id="57" name="Google Shape;57;p13"/>
          <p:cNvSpPr txBox="1"/>
          <p:nvPr/>
        </p:nvSpPr>
        <p:spPr>
          <a:xfrm>
            <a:off x="4889590" y="3443477"/>
            <a:ext cx="4029614" cy="160464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lt1"/>
                </a:solidFill>
                <a:highlight>
                  <a:srgbClr val="3C78D8"/>
                </a:highlight>
                <a:latin typeface="Calibri"/>
                <a:ea typeface="Calibri"/>
                <a:cs typeface="Calibri"/>
                <a:sym typeface="Calibri"/>
              </a:rPr>
              <a:t>Key Vocabulary</a:t>
            </a:r>
            <a:r>
              <a:rPr lang="en" sz="1200" b="1" dirty="0">
                <a:solidFill>
                  <a:srgbClr val="3C78D8"/>
                </a:solidFill>
                <a:highlight>
                  <a:srgbClr val="3C78D8"/>
                </a:highlight>
                <a:latin typeface="Calibri"/>
                <a:ea typeface="Calibri"/>
                <a:cs typeface="Calibri"/>
                <a:sym typeface="Calibri"/>
              </a:rPr>
              <a:t>jdasldjaldjaljdlakjdlkajdljasssssbhbhjjjjjjjjjjj</a:t>
            </a:r>
            <a:r>
              <a:rPr lang="en" sz="1200" b="1" dirty="0">
                <a:highlight>
                  <a:schemeClr val="accent1"/>
                </a:highlight>
                <a:latin typeface="Calibri"/>
                <a:ea typeface="Calibri"/>
                <a:cs typeface="Calibri"/>
                <a:sym typeface="Calibri"/>
              </a:rPr>
              <a:t>                                                </a:t>
            </a:r>
            <a:endParaRPr sz="1200" b="1" dirty="0">
              <a:highlight>
                <a:schemeClr val="accent1"/>
              </a:highlight>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Decide- </a:t>
            </a:r>
            <a:r>
              <a:rPr lang="en" sz="950" dirty="0">
                <a:latin typeface="Calibri"/>
                <a:ea typeface="Calibri"/>
                <a:cs typeface="Calibri"/>
                <a:sym typeface="Calibri"/>
              </a:rPr>
              <a:t>make a decision between two given options etc.. </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Favourite – </a:t>
            </a:r>
            <a:r>
              <a:rPr lang="en" sz="950" dirty="0">
                <a:latin typeface="Calibri"/>
                <a:ea typeface="Calibri"/>
                <a:cs typeface="Calibri"/>
                <a:sym typeface="Calibri"/>
              </a:rPr>
              <a:t>a person’s thing / opinion that is well liked </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Aspired- </a:t>
            </a:r>
            <a:r>
              <a:rPr lang="en" sz="950" dirty="0">
                <a:latin typeface="Calibri"/>
                <a:ea typeface="Calibri"/>
                <a:cs typeface="Calibri"/>
                <a:sym typeface="Calibri"/>
              </a:rPr>
              <a:t>direct one’s hopes to achieving something </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Digest – </a:t>
            </a:r>
            <a:r>
              <a:rPr lang="en" sz="950" dirty="0">
                <a:latin typeface="Calibri"/>
                <a:ea typeface="Calibri"/>
                <a:cs typeface="Calibri"/>
                <a:sym typeface="Calibri"/>
              </a:rPr>
              <a:t>to break down food once eaten in the body</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Advised –</a:t>
            </a:r>
            <a:r>
              <a:rPr lang="en" sz="950" dirty="0">
                <a:latin typeface="Calibri"/>
                <a:ea typeface="Calibri"/>
                <a:cs typeface="Calibri"/>
                <a:sym typeface="Calibri"/>
              </a:rPr>
              <a:t> acting in a way that is recommended</a:t>
            </a:r>
            <a:endParaRPr sz="950" dirty="0">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 sz="950" b="1" dirty="0">
                <a:solidFill>
                  <a:schemeClr val="dk1"/>
                </a:solidFill>
                <a:latin typeface="Calibri"/>
                <a:ea typeface="Calibri"/>
                <a:cs typeface="Calibri"/>
                <a:sym typeface="Calibri"/>
              </a:rPr>
              <a:t>Accident – </a:t>
            </a:r>
            <a:r>
              <a:rPr lang="en" sz="950" dirty="0">
                <a:solidFill>
                  <a:schemeClr val="dk1"/>
                </a:solidFill>
                <a:latin typeface="Calibri"/>
                <a:ea typeface="Calibri"/>
                <a:cs typeface="Calibri"/>
                <a:sym typeface="Calibri"/>
              </a:rPr>
              <a:t>an incident that happens unexpectedly without deliberate cause. </a:t>
            </a:r>
            <a:r>
              <a:rPr lang="en" sz="950" b="1" dirty="0">
                <a:solidFill>
                  <a:schemeClr val="dk1"/>
                </a:solidFill>
                <a:latin typeface="Calibri"/>
                <a:ea typeface="Calibri"/>
                <a:cs typeface="Calibri"/>
                <a:sym typeface="Calibri"/>
              </a:rPr>
              <a:t> </a:t>
            </a:r>
            <a:endParaRPr sz="95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 sz="950" b="1" dirty="0">
                <a:solidFill>
                  <a:schemeClr val="dk1"/>
                </a:solidFill>
                <a:latin typeface="Calibri"/>
                <a:ea typeface="Calibri"/>
                <a:cs typeface="Calibri"/>
                <a:sym typeface="Calibri"/>
              </a:rPr>
              <a:t>Read -</a:t>
            </a:r>
            <a:r>
              <a:rPr lang="en" sz="950" dirty="0">
                <a:solidFill>
                  <a:schemeClr val="dk1"/>
                </a:solidFill>
                <a:latin typeface="Calibri"/>
                <a:ea typeface="Calibri"/>
                <a:cs typeface="Calibri"/>
                <a:sym typeface="Calibri"/>
              </a:rPr>
              <a:t>  to disover information by looking at a written source</a:t>
            </a:r>
            <a:endParaRPr sz="95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 sz="950" b="1" dirty="0">
                <a:solidFill>
                  <a:schemeClr val="dk1"/>
                </a:solidFill>
                <a:latin typeface="Calibri"/>
                <a:ea typeface="Calibri"/>
                <a:cs typeface="Calibri"/>
                <a:sym typeface="Calibri"/>
              </a:rPr>
              <a:t>Smarter – </a:t>
            </a:r>
            <a:r>
              <a:rPr lang="en" sz="950" dirty="0">
                <a:solidFill>
                  <a:schemeClr val="dk1"/>
                </a:solidFill>
                <a:latin typeface="Calibri"/>
                <a:ea typeface="Calibri"/>
                <a:cs typeface="Calibri"/>
                <a:sym typeface="Calibri"/>
              </a:rPr>
              <a:t>to grow in knowlegdge and intelligence over a period of time. </a:t>
            </a:r>
            <a:endParaRPr sz="950" dirty="0">
              <a:solidFill>
                <a:schemeClr val="dk1"/>
              </a:solidFill>
              <a:latin typeface="Calibri"/>
              <a:ea typeface="Calibri"/>
              <a:cs typeface="Calibri"/>
              <a:sym typeface="Calibri"/>
            </a:endParaRPr>
          </a:p>
        </p:txBody>
      </p:sp>
      <p:sp>
        <p:nvSpPr>
          <p:cNvPr id="58" name="Google Shape;58;p13"/>
          <p:cNvSpPr txBox="1"/>
          <p:nvPr/>
        </p:nvSpPr>
        <p:spPr>
          <a:xfrm>
            <a:off x="0" y="2489400"/>
            <a:ext cx="3357900" cy="954077"/>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lt1"/>
                </a:solidFill>
                <a:highlight>
                  <a:srgbClr val="3C78D8"/>
                </a:highlight>
                <a:latin typeface="Calibri"/>
                <a:ea typeface="Calibri"/>
                <a:cs typeface="Calibri"/>
                <a:sym typeface="Calibri"/>
              </a:rPr>
              <a:t>Setting         </a:t>
            </a:r>
            <a:r>
              <a:rPr lang="en" sz="1200" b="1" dirty="0">
                <a:solidFill>
                  <a:srgbClr val="3C78D8"/>
                </a:solidFill>
                <a:highlight>
                  <a:srgbClr val="3C78D8"/>
                </a:highlight>
                <a:latin typeface="Calibri"/>
                <a:ea typeface="Calibri"/>
                <a:cs typeface="Calibri"/>
                <a:sym typeface="Calibri"/>
              </a:rPr>
              <a:t>hhhhhhhhhhhhhhh    jjhjhjkhhhhhbh</a:t>
            </a:r>
            <a:endParaRPr sz="1200" b="1" dirty="0">
              <a:solidFill>
                <a:srgbClr val="3C78D8"/>
              </a:solidFill>
              <a:highlight>
                <a:srgbClr val="3C78D8"/>
              </a:highlight>
              <a:latin typeface="Calibri"/>
              <a:ea typeface="Calibri"/>
              <a:cs typeface="Calibri"/>
              <a:sym typeface="Calibri"/>
            </a:endParaRPr>
          </a:p>
          <a:p>
            <a:pPr marL="0" lvl="0" indent="0" algn="l" rtl="0">
              <a:spcBef>
                <a:spcPts val="0"/>
              </a:spcBef>
              <a:spcAft>
                <a:spcPts val="0"/>
              </a:spcAft>
              <a:buNone/>
            </a:pPr>
            <a:r>
              <a:rPr lang="en" sz="950" dirty="0">
                <a:solidFill>
                  <a:srgbClr val="222222"/>
                </a:solidFill>
                <a:highlight>
                  <a:srgbClr val="FFFFFF"/>
                </a:highlight>
                <a:latin typeface="Calibri"/>
                <a:ea typeface="Calibri"/>
                <a:cs typeface="Calibri"/>
                <a:sym typeface="Calibri"/>
              </a:rPr>
              <a:t>This story explores Henry’s ability to eat books within his home and school. Within the story, Henry also visits a doctor surgery fo his habit of eating books. Henry also dreams of performing on stage too! </a:t>
            </a:r>
            <a:endParaRPr sz="950" dirty="0">
              <a:latin typeface="Calibri"/>
              <a:ea typeface="Calibri"/>
              <a:cs typeface="Calibri"/>
              <a:sym typeface="Calibri"/>
            </a:endParaRPr>
          </a:p>
        </p:txBody>
      </p:sp>
      <p:sp>
        <p:nvSpPr>
          <p:cNvPr id="59" name="Google Shape;59;p13"/>
          <p:cNvSpPr txBox="1"/>
          <p:nvPr/>
        </p:nvSpPr>
        <p:spPr>
          <a:xfrm>
            <a:off x="3480931" y="1831236"/>
            <a:ext cx="1353000" cy="3227392"/>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200" b="1" dirty="0">
                <a:solidFill>
                  <a:srgbClr val="FFFFFF"/>
                </a:solidFill>
                <a:highlight>
                  <a:srgbClr val="3C78D8"/>
                </a:highlight>
                <a:latin typeface="Calibri"/>
                <a:ea typeface="Calibri"/>
                <a:cs typeface="Calibri"/>
                <a:sym typeface="Calibri"/>
              </a:rPr>
              <a:t>          Quotes         </a:t>
            </a:r>
            <a:r>
              <a:rPr lang="en" sz="1200" b="1" dirty="0">
                <a:solidFill>
                  <a:srgbClr val="3C78D8"/>
                </a:solidFill>
                <a:highlight>
                  <a:srgbClr val="3C78D8"/>
                </a:highlight>
                <a:latin typeface="Calibri"/>
                <a:ea typeface="Calibri"/>
                <a:cs typeface="Calibri"/>
                <a:sym typeface="Calibri"/>
              </a:rPr>
              <a:t>j</a:t>
            </a:r>
            <a:r>
              <a:rPr lang="en" sz="1200" b="1" dirty="0">
                <a:solidFill>
                  <a:srgbClr val="FFFFFF"/>
                </a:solidFill>
                <a:highlight>
                  <a:srgbClr val="3C78D8"/>
                </a:highlight>
                <a:latin typeface="Calibri"/>
                <a:ea typeface="Calibri"/>
                <a:cs typeface="Calibri"/>
                <a:sym typeface="Calibri"/>
              </a:rPr>
              <a:t>  </a:t>
            </a:r>
            <a:endParaRPr sz="700" dirty="0">
              <a:latin typeface="Calibri"/>
              <a:ea typeface="Calibri"/>
              <a:cs typeface="Calibri"/>
              <a:sym typeface="Calibri"/>
            </a:endParaRPr>
          </a:p>
          <a:p>
            <a:pPr marL="0" lvl="0" indent="0" algn="ctr" rtl="0">
              <a:lnSpc>
                <a:spcPct val="115000"/>
              </a:lnSpc>
              <a:spcBef>
                <a:spcPts val="0"/>
              </a:spcBef>
              <a:spcAft>
                <a:spcPts val="0"/>
              </a:spcAft>
              <a:buClr>
                <a:schemeClr val="dk1"/>
              </a:buClr>
              <a:buSzPts val="1100"/>
              <a:buFont typeface="Arial"/>
              <a:buNone/>
            </a:pPr>
            <a:r>
              <a:rPr lang="en" sz="950" i="1" dirty="0">
                <a:solidFill>
                  <a:schemeClr val="dk1"/>
                </a:solidFill>
                <a:latin typeface="Calibri"/>
                <a:ea typeface="Calibri"/>
                <a:cs typeface="Calibri"/>
                <a:sym typeface="Calibri"/>
              </a:rPr>
              <a:t>“Henry loved books. B</a:t>
            </a:r>
            <a:r>
              <a:rPr lang="en-GB" sz="950" i="1" dirty="0">
                <a:solidFill>
                  <a:schemeClr val="dk1"/>
                </a:solidFill>
                <a:latin typeface="Calibri"/>
                <a:ea typeface="Calibri"/>
                <a:cs typeface="Calibri"/>
                <a:sym typeface="Calibri"/>
              </a:rPr>
              <a:t>u</a:t>
            </a:r>
            <a:r>
              <a:rPr lang="en" sz="950" i="1" dirty="0">
                <a:solidFill>
                  <a:schemeClr val="dk1"/>
                </a:solidFill>
                <a:latin typeface="Calibri"/>
                <a:ea typeface="Calibri"/>
                <a:cs typeface="Calibri"/>
                <a:sym typeface="Calibri"/>
              </a:rPr>
              <a:t>t not like you and I love books, no. Not quite …Henry loved to EAT books.”</a:t>
            </a:r>
            <a:endParaRPr sz="950" i="1" dirty="0">
              <a:solidFill>
                <a:schemeClr val="dk1"/>
              </a:solidFill>
              <a:latin typeface="Calibri"/>
              <a:ea typeface="Calibri"/>
              <a:cs typeface="Calibri"/>
              <a:sym typeface="Calibri"/>
            </a:endParaRPr>
          </a:p>
          <a:p>
            <a:pPr marL="0" lvl="0" indent="0" algn="ctr" rtl="0">
              <a:lnSpc>
                <a:spcPct val="115000"/>
              </a:lnSpc>
              <a:spcBef>
                <a:spcPts val="0"/>
              </a:spcBef>
              <a:spcAft>
                <a:spcPts val="0"/>
              </a:spcAft>
              <a:buClr>
                <a:schemeClr val="dk1"/>
              </a:buClr>
              <a:buSzPts val="1100"/>
              <a:buFont typeface="Arial"/>
              <a:buNone/>
            </a:pPr>
            <a:endParaRPr sz="950" i="1" dirty="0">
              <a:solidFill>
                <a:schemeClr val="dk1"/>
              </a:solidFill>
              <a:latin typeface="Calibri"/>
              <a:ea typeface="Calibri"/>
              <a:cs typeface="Calibri"/>
              <a:sym typeface="Calibri"/>
            </a:endParaRPr>
          </a:p>
          <a:p>
            <a:pPr marL="0" lvl="0" indent="0" algn="ctr" rtl="0">
              <a:lnSpc>
                <a:spcPct val="115000"/>
              </a:lnSpc>
              <a:spcBef>
                <a:spcPts val="0"/>
              </a:spcBef>
              <a:spcAft>
                <a:spcPts val="0"/>
              </a:spcAft>
              <a:buNone/>
            </a:pPr>
            <a:r>
              <a:rPr lang="en" sz="950" i="1" dirty="0">
                <a:solidFill>
                  <a:schemeClr val="dk1"/>
                </a:solidFill>
                <a:latin typeface="Calibri"/>
                <a:ea typeface="Calibri"/>
                <a:cs typeface="Calibri"/>
                <a:sym typeface="Calibri"/>
              </a:rPr>
              <a:t>“The more he ate the smarter he got.”</a:t>
            </a:r>
            <a:endParaRPr sz="950" i="1" dirty="0">
              <a:solidFill>
                <a:schemeClr val="dk1"/>
              </a:solidFill>
              <a:latin typeface="Calibri"/>
              <a:ea typeface="Calibri"/>
              <a:cs typeface="Calibri"/>
              <a:sym typeface="Calibri"/>
            </a:endParaRPr>
          </a:p>
          <a:p>
            <a:pPr marL="0" lvl="0" indent="0" algn="ctr" rtl="0">
              <a:lnSpc>
                <a:spcPct val="115000"/>
              </a:lnSpc>
              <a:spcBef>
                <a:spcPts val="0"/>
              </a:spcBef>
              <a:spcAft>
                <a:spcPts val="0"/>
              </a:spcAft>
              <a:buNone/>
            </a:pPr>
            <a:endParaRPr sz="950" i="1" dirty="0">
              <a:solidFill>
                <a:schemeClr val="dk1"/>
              </a:solidFill>
              <a:latin typeface="Calibri"/>
              <a:ea typeface="Calibri"/>
              <a:cs typeface="Calibri"/>
              <a:sym typeface="Calibri"/>
            </a:endParaRPr>
          </a:p>
          <a:p>
            <a:pPr marL="0" lvl="0" indent="0" algn="ctr" rtl="0">
              <a:lnSpc>
                <a:spcPct val="115000"/>
              </a:lnSpc>
              <a:spcBef>
                <a:spcPts val="0"/>
              </a:spcBef>
              <a:spcAft>
                <a:spcPts val="0"/>
              </a:spcAft>
              <a:buClr>
                <a:schemeClr val="dk1"/>
              </a:buClr>
              <a:buSzPts val="1100"/>
              <a:buFont typeface="Arial"/>
              <a:buNone/>
            </a:pPr>
            <a:r>
              <a:rPr lang="en" sz="950" i="1" dirty="0">
                <a:solidFill>
                  <a:schemeClr val="dk1"/>
                </a:solidFill>
                <a:latin typeface="Calibri"/>
                <a:ea typeface="Calibri"/>
                <a:cs typeface="Calibri"/>
                <a:sym typeface="Calibri"/>
              </a:rPr>
              <a:t>“Then, after a while and almost by accident, Henry picked up a half-eaten book from the floor. But instead of putting it in his mouth … and began to read it.”</a:t>
            </a:r>
            <a:endParaRPr sz="950" i="1" dirty="0">
              <a:solidFill>
                <a:schemeClr val="dk1"/>
              </a:solidFill>
              <a:latin typeface="Calibri"/>
              <a:ea typeface="Calibri"/>
              <a:cs typeface="Calibri"/>
              <a:sym typeface="Calibri"/>
            </a:endParaRPr>
          </a:p>
        </p:txBody>
      </p:sp>
      <p:sp>
        <p:nvSpPr>
          <p:cNvPr id="60" name="Google Shape;60;p13"/>
          <p:cNvSpPr txBox="1"/>
          <p:nvPr/>
        </p:nvSpPr>
        <p:spPr>
          <a:xfrm>
            <a:off x="4432050" y="509563"/>
            <a:ext cx="2134500" cy="1077188"/>
          </a:xfrm>
          <a:prstGeom prst="rect">
            <a:avLst/>
          </a:prstGeom>
          <a:solidFill>
            <a:srgbClr val="3C78D8"/>
          </a:solid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200" b="1" dirty="0">
                <a:solidFill>
                  <a:srgbClr val="FFFFFF"/>
                </a:solidFill>
                <a:latin typeface="Calibri"/>
                <a:ea typeface="Calibri"/>
                <a:cs typeface="Calibri"/>
                <a:sym typeface="Calibri"/>
              </a:rPr>
              <a:t>Name of Book: </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000" b="1" dirty="0">
                <a:solidFill>
                  <a:srgbClr val="FFFFFF"/>
                </a:solidFill>
                <a:latin typeface="Calibri"/>
                <a:ea typeface="Calibri"/>
                <a:cs typeface="Calibri"/>
                <a:sym typeface="Calibri"/>
              </a:rPr>
              <a:t>The Incredible Book Eating Boy</a:t>
            </a:r>
            <a:endParaRPr sz="10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Date Published: 2006</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Author: Oliver Jeffers</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Genres: Picture Book </a:t>
            </a:r>
            <a:endParaRPr sz="1100" b="1" i="1" dirty="0">
              <a:solidFill>
                <a:schemeClr val="dk1"/>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297026EE-9ACF-01D4-B26C-E9060E905786}"/>
              </a:ext>
            </a:extLst>
          </p:cNvPr>
          <p:cNvPicPr>
            <a:picLocks noChangeAspect="1"/>
          </p:cNvPicPr>
          <p:nvPr/>
        </p:nvPicPr>
        <p:blipFill>
          <a:blip r:embed="rId3"/>
          <a:stretch>
            <a:fillRect/>
          </a:stretch>
        </p:blipFill>
        <p:spPr>
          <a:xfrm>
            <a:off x="3417136" y="539574"/>
            <a:ext cx="973776" cy="1253076"/>
          </a:xfrm>
          <a:prstGeom prst="rect">
            <a:avLst/>
          </a:prstGeom>
        </p:spPr>
      </p:pic>
      <p:pic>
        <p:nvPicPr>
          <p:cNvPr id="5" name="Picture 4">
            <a:extLst>
              <a:ext uri="{FF2B5EF4-FFF2-40B4-BE49-F238E27FC236}">
                <a16:creationId xmlns:a16="http://schemas.microsoft.com/office/drawing/2014/main" id="{ED3C42F7-1105-8A81-A37E-2E1C506B7155}"/>
              </a:ext>
            </a:extLst>
          </p:cNvPr>
          <p:cNvPicPr>
            <a:picLocks noChangeAspect="1"/>
          </p:cNvPicPr>
          <p:nvPr/>
        </p:nvPicPr>
        <p:blipFill>
          <a:blip r:embed="rId4"/>
          <a:stretch>
            <a:fillRect/>
          </a:stretch>
        </p:blipFill>
        <p:spPr>
          <a:xfrm>
            <a:off x="6690375" y="468000"/>
            <a:ext cx="2453625" cy="1147833"/>
          </a:xfrm>
          <a:prstGeom prst="rect">
            <a:avLst/>
          </a:prstGeom>
        </p:spPr>
      </p:pic>
      <p:pic>
        <p:nvPicPr>
          <p:cNvPr id="7" name="Picture 6">
            <a:extLst>
              <a:ext uri="{FF2B5EF4-FFF2-40B4-BE49-F238E27FC236}">
                <a16:creationId xmlns:a16="http://schemas.microsoft.com/office/drawing/2014/main" id="{124555DD-07B9-1A00-D4F2-8B90B86EFB77}"/>
              </a:ext>
            </a:extLst>
          </p:cNvPr>
          <p:cNvPicPr>
            <a:picLocks noChangeAspect="1"/>
          </p:cNvPicPr>
          <p:nvPr/>
        </p:nvPicPr>
        <p:blipFill rotWithShape="1">
          <a:blip r:embed="rId5"/>
          <a:srcRect l="18514"/>
          <a:stretch/>
        </p:blipFill>
        <p:spPr>
          <a:xfrm>
            <a:off x="4889590" y="1677421"/>
            <a:ext cx="1955922" cy="1733550"/>
          </a:xfrm>
          <a:prstGeom prst="rect">
            <a:avLst/>
          </a:prstGeom>
        </p:spPr>
      </p:pic>
      <p:pic>
        <p:nvPicPr>
          <p:cNvPr id="9" name="Picture 8">
            <a:extLst>
              <a:ext uri="{FF2B5EF4-FFF2-40B4-BE49-F238E27FC236}">
                <a16:creationId xmlns:a16="http://schemas.microsoft.com/office/drawing/2014/main" id="{DD88C3AA-7186-FE03-9A02-81233DF23507}"/>
              </a:ext>
            </a:extLst>
          </p:cNvPr>
          <p:cNvPicPr>
            <a:picLocks noChangeAspect="1"/>
          </p:cNvPicPr>
          <p:nvPr/>
        </p:nvPicPr>
        <p:blipFill>
          <a:blip r:embed="rId6"/>
          <a:stretch>
            <a:fillRect/>
          </a:stretch>
        </p:blipFill>
        <p:spPr>
          <a:xfrm>
            <a:off x="6901171" y="1853633"/>
            <a:ext cx="2105025" cy="1381125"/>
          </a:xfrm>
          <a:prstGeom prst="rect">
            <a:avLst/>
          </a:prstGeom>
        </p:spPr>
      </p:pic>
      <p:pic>
        <p:nvPicPr>
          <p:cNvPr id="11" name="Picture 10">
            <a:extLst>
              <a:ext uri="{FF2B5EF4-FFF2-40B4-BE49-F238E27FC236}">
                <a16:creationId xmlns:a16="http://schemas.microsoft.com/office/drawing/2014/main" id="{CB4DB794-EC71-4D9E-BBD8-06F03E3E5C4E}"/>
              </a:ext>
            </a:extLst>
          </p:cNvPr>
          <p:cNvPicPr>
            <a:picLocks noChangeAspect="1"/>
          </p:cNvPicPr>
          <p:nvPr/>
        </p:nvPicPr>
        <p:blipFill>
          <a:blip r:embed="rId7"/>
          <a:stretch>
            <a:fillRect/>
          </a:stretch>
        </p:blipFill>
        <p:spPr>
          <a:xfrm>
            <a:off x="8728483" y="0"/>
            <a:ext cx="381442" cy="415500"/>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474</Words>
  <Application>Microsoft Office PowerPoint</Application>
  <PresentationFormat>On-screen Show (16:9)</PresentationFormat>
  <Paragraphs>29</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Keane</dc:creator>
  <cp:lastModifiedBy>Helen Keane</cp:lastModifiedBy>
  <cp:revision>7</cp:revision>
  <dcterms:modified xsi:type="dcterms:W3CDTF">2022-07-29T17:31:10Z</dcterms:modified>
</cp:coreProperties>
</file>