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 roundtripDataSignature="AMtx7mhv2ooz3nrUNKfOQWiIkiKeJ8YTk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 Id="rId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6"/>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6"/>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7"/>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7"/>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7"/>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7"/>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7"/>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8"/>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0"/>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0"/>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0"/>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1"/>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1"/>
          <p:cNvSpPr/>
          <p:nvPr>
            <p:ph idx="2" type="pic"/>
          </p:nvPr>
        </p:nvSpPr>
        <p:spPr>
          <a:xfrm>
            <a:off x="3887391" y="987426"/>
            <a:ext cx="4629150" cy="4873625"/>
          </a:xfrm>
          <a:prstGeom prst="rect">
            <a:avLst/>
          </a:prstGeom>
          <a:noFill/>
          <a:ln>
            <a:noFill/>
          </a:ln>
        </p:spPr>
      </p:sp>
      <p:sp>
        <p:nvSpPr>
          <p:cNvPr id="64" name="Google Shape;64;p11"/>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2"/>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3"/>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3"/>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60964" y="69672"/>
            <a:ext cx="6644636" cy="307777"/>
          </a:xfrm>
          <a:prstGeom prst="rect">
            <a:avLst/>
          </a:prstGeom>
          <a:noFill/>
          <a:ln cap="flat" cmpd="sng" w="57150">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1400" u="none" cap="none" strike="noStrike">
                <a:solidFill>
                  <a:schemeClr val="dk1"/>
                </a:solidFill>
                <a:latin typeface="Calibri"/>
                <a:ea typeface="Calibri"/>
                <a:cs typeface="Calibri"/>
                <a:sym typeface="Calibri"/>
              </a:rPr>
              <a:t>French – Les Vêtements LI: </a:t>
            </a:r>
            <a:r>
              <a:rPr b="0" i="0" lang="en-GB" sz="1400" u="none" cap="none" strike="noStrike">
                <a:solidFill>
                  <a:schemeClr val="dk1"/>
                </a:solidFill>
                <a:latin typeface="Calibri"/>
                <a:ea typeface="Calibri"/>
                <a:cs typeface="Calibri"/>
                <a:sym typeface="Calibri"/>
              </a:rPr>
              <a:t>To describe what clothes you are wearing by colour in French.</a:t>
            </a:r>
            <a:endParaRPr b="1" sz="1400">
              <a:solidFill>
                <a:schemeClr val="dk1"/>
              </a:solidFill>
              <a:latin typeface="Calibri"/>
              <a:ea typeface="Calibri"/>
              <a:cs typeface="Calibri"/>
              <a:sym typeface="Calibri"/>
            </a:endParaRPr>
          </a:p>
        </p:txBody>
      </p:sp>
      <p:sp>
        <p:nvSpPr>
          <p:cNvPr id="85" name="Google Shape;85;p1"/>
          <p:cNvSpPr txBox="1"/>
          <p:nvPr/>
        </p:nvSpPr>
        <p:spPr>
          <a:xfrm>
            <a:off x="4319451" y="476917"/>
            <a:ext cx="3995874" cy="1600438"/>
          </a:xfrm>
          <a:prstGeom prst="rect">
            <a:avLst/>
          </a:prstGeom>
          <a:noFill/>
          <a:ln cap="flat" cmpd="sng" w="5715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Grammar </a:t>
            </a:r>
            <a:r>
              <a:rPr lang="en-GB" sz="1400">
                <a:solidFill>
                  <a:schemeClr val="dk1"/>
                </a:solidFill>
                <a:latin typeface="Calibri"/>
                <a:ea typeface="Calibri"/>
                <a:cs typeface="Calibri"/>
                <a:sym typeface="Calibri"/>
              </a:rPr>
              <a:t>Verbs, possessive adjectives, gender, definite, indefinite, partitive articles &amp; adjectival agreement. The possessive adjectives for the word ‘my’ in French and gender of nouns will be revisited before the whole verb conjugation of the regular ‘er’ verb PORTER is introduced. Adjectival agreement is also revisited and extended using colours.</a:t>
            </a:r>
            <a:endParaRPr i="1" sz="1400">
              <a:solidFill>
                <a:schemeClr val="dk1"/>
              </a:solidFill>
              <a:latin typeface="Calibri"/>
              <a:ea typeface="Calibri"/>
              <a:cs typeface="Calibri"/>
              <a:sym typeface="Calibri"/>
            </a:endParaRPr>
          </a:p>
        </p:txBody>
      </p:sp>
      <p:sp>
        <p:nvSpPr>
          <p:cNvPr id="86" name="Google Shape;86;p1"/>
          <p:cNvSpPr txBox="1"/>
          <p:nvPr/>
        </p:nvSpPr>
        <p:spPr>
          <a:xfrm>
            <a:off x="60963" y="476917"/>
            <a:ext cx="4177662" cy="1600438"/>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Skills and Concepts </a:t>
            </a:r>
            <a:r>
              <a:rPr lang="en-GB" sz="1400">
                <a:solidFill>
                  <a:schemeClr val="dk1"/>
                </a:solidFill>
                <a:latin typeface="Calibri"/>
                <a:ea typeface="Calibri"/>
                <a:cs typeface="Calibri"/>
                <a:sym typeface="Calibri"/>
              </a:rPr>
              <a:t>To learn 21 nouns for clothes with their appropriate article. To explore the patterns in regular -er verb conjugation to enable us to say what we and possibly somebody else is wearing. To start to apply the rules connected to adjectival agreement correctly when describing items of clothing by colour creating more interesting, extended sentences.</a:t>
            </a:r>
            <a:endParaRPr i="1" sz="1400">
              <a:solidFill>
                <a:schemeClr val="dk1"/>
              </a:solidFill>
              <a:latin typeface="Calibri"/>
              <a:ea typeface="Calibri"/>
              <a:cs typeface="Calibri"/>
              <a:sym typeface="Calibri"/>
            </a:endParaRPr>
          </a:p>
        </p:txBody>
      </p:sp>
      <p:sp>
        <p:nvSpPr>
          <p:cNvPr id="87" name="Google Shape;87;p1"/>
          <p:cNvSpPr txBox="1"/>
          <p:nvPr/>
        </p:nvSpPr>
        <p:spPr>
          <a:xfrm>
            <a:off x="4419602" y="2204321"/>
            <a:ext cx="4576352" cy="3508653"/>
          </a:xfrm>
          <a:prstGeom prst="rect">
            <a:avLst/>
          </a:prstGeom>
          <a:noFill/>
          <a:ln cap="flat" cmpd="sng" w="57150">
            <a:solidFill>
              <a:srgbClr val="F30B95"/>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Vocab</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 pantalon = </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trousers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 maillot de bain = </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swimming costume</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 pull = jumper</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 tee shirt = t-shirt</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 manteau = coat</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 short = shorts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une robe = dress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une cravate = tie</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une écharpe = scarf</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une jupe = skirt</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une veste = jacket</a:t>
            </a:r>
            <a:endParaRPr sz="1600">
              <a:solidFill>
                <a:schemeClr val="dk1"/>
              </a:solidFill>
              <a:latin typeface="Calibri"/>
              <a:ea typeface="Calibri"/>
              <a:cs typeface="Calibri"/>
              <a:sym typeface="Calibri"/>
            </a:endParaRPr>
          </a:p>
        </p:txBody>
      </p:sp>
      <p:sp>
        <p:nvSpPr>
          <p:cNvPr id="88" name="Google Shape;88;p1"/>
          <p:cNvSpPr txBox="1"/>
          <p:nvPr/>
        </p:nvSpPr>
        <p:spPr>
          <a:xfrm>
            <a:off x="60963" y="5805307"/>
            <a:ext cx="5895700" cy="954107"/>
          </a:xfrm>
          <a:prstGeom prst="rect">
            <a:avLst/>
          </a:prstGeom>
          <a:solidFill>
            <a:schemeClr val="lt1"/>
          </a:solidFill>
          <a:ln cap="flat" cmpd="sng" w="57150">
            <a:solidFill>
              <a:srgbClr val="FFC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Expectations </a:t>
            </a:r>
            <a:r>
              <a:rPr lang="en-GB" sz="1400">
                <a:solidFill>
                  <a:schemeClr val="dk1"/>
                </a:solidFill>
                <a:latin typeface="Calibri"/>
                <a:ea typeface="Calibri"/>
                <a:cs typeface="Calibri"/>
                <a:sym typeface="Calibri"/>
              </a:rPr>
              <a:t>Recognise and recall from memory 21 items of clothing. Explore the regular ‘er’ whole verb present tense conjugation of the verb PORTER to describe what you and possibly somebody else is wearing. Revisit the use of the possessive adjective ‘my’ in French and describe clothes in terms of colour</a:t>
            </a:r>
            <a:endParaRPr sz="1400">
              <a:solidFill>
                <a:schemeClr val="dk1"/>
              </a:solidFill>
              <a:latin typeface="Calibri"/>
              <a:ea typeface="Calibri"/>
              <a:cs typeface="Calibri"/>
              <a:sym typeface="Calibri"/>
            </a:endParaRPr>
          </a:p>
        </p:txBody>
      </p:sp>
      <p:sp>
        <p:nvSpPr>
          <p:cNvPr id="89" name="Google Shape;89;p1"/>
          <p:cNvSpPr txBox="1"/>
          <p:nvPr/>
        </p:nvSpPr>
        <p:spPr>
          <a:xfrm>
            <a:off x="6566626" y="2210409"/>
            <a:ext cx="2429400" cy="35403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une chemise = shirt</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une casquette = cap</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des gants = gloves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des bottes = boots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des collants = tights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des sandales = sandals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des lunettes = glasses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un chemisier = blouse</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des chaussures = shoes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des chaussettes = socks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je porte = I wear</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mon = my (masc sing)</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ma = my (fem sing)</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mes = my (plural)</a:t>
            </a:r>
            <a:endParaRPr/>
          </a:p>
        </p:txBody>
      </p:sp>
      <p:sp>
        <p:nvSpPr>
          <p:cNvPr id="90" name="Google Shape;90;p1"/>
          <p:cNvSpPr txBox="1"/>
          <p:nvPr/>
        </p:nvSpPr>
        <p:spPr>
          <a:xfrm>
            <a:off x="6122130" y="5821540"/>
            <a:ext cx="1280160" cy="923330"/>
          </a:xfrm>
          <a:prstGeom prst="rect">
            <a:avLst/>
          </a:prstGeom>
          <a:noFill/>
          <a:ln cap="flat" cmpd="sng" w="57150">
            <a:solidFill>
              <a:srgbClr val="FF9933"/>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5400">
                <a:solidFill>
                  <a:schemeClr val="dk1"/>
                </a:solidFill>
                <a:latin typeface="Calibri"/>
                <a:ea typeface="Calibri"/>
                <a:cs typeface="Calibri"/>
                <a:sym typeface="Calibri"/>
              </a:rPr>
              <a:t>Yr 5</a:t>
            </a:r>
            <a:endParaRPr b="1" sz="5400">
              <a:solidFill>
                <a:schemeClr val="dk1"/>
              </a:solidFill>
              <a:latin typeface="Calibri"/>
              <a:ea typeface="Calibri"/>
              <a:cs typeface="Calibri"/>
              <a:sym typeface="Calibri"/>
            </a:endParaRPr>
          </a:p>
        </p:txBody>
      </p:sp>
      <p:pic>
        <p:nvPicPr>
          <p:cNvPr descr="Flag of France - Wikipedia" id="91" name="Google Shape;91;p1"/>
          <p:cNvPicPr preferRelativeResize="0"/>
          <p:nvPr/>
        </p:nvPicPr>
        <p:blipFill rotWithShape="1">
          <a:blip r:embed="rId3">
            <a:alphaModFix/>
          </a:blip>
          <a:srcRect b="0" l="0" r="0" t="0"/>
          <a:stretch/>
        </p:blipFill>
        <p:spPr>
          <a:xfrm>
            <a:off x="7563212" y="5804122"/>
            <a:ext cx="1409791" cy="939861"/>
          </a:xfrm>
          <a:prstGeom prst="rect">
            <a:avLst/>
          </a:prstGeom>
          <a:noFill/>
          <a:ln cap="flat" cmpd="sng" w="28575">
            <a:solidFill>
              <a:schemeClr val="dk1"/>
            </a:solidFill>
            <a:prstDash val="solid"/>
            <a:round/>
            <a:headEnd len="sm" w="sm" type="none"/>
            <a:tailEnd len="sm" w="sm" type="none"/>
          </a:ln>
        </p:spPr>
      </p:pic>
      <p:sp>
        <p:nvSpPr>
          <p:cNvPr id="92" name="Google Shape;92;p1"/>
          <p:cNvSpPr txBox="1"/>
          <p:nvPr/>
        </p:nvSpPr>
        <p:spPr>
          <a:xfrm>
            <a:off x="60963" y="2166221"/>
            <a:ext cx="4258488" cy="3539430"/>
          </a:xfrm>
          <a:prstGeom prst="rect">
            <a:avLst/>
          </a:prstGeom>
          <a:noFill/>
          <a:ln cap="flat" cmpd="sng" w="5715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Phonics</a:t>
            </a:r>
            <a:endParaRPr/>
          </a:p>
          <a:p>
            <a:pPr indent="0" lvl="0" marL="0" marR="0" rtl="0" algn="ctr">
              <a:spcBef>
                <a:spcPts val="0"/>
              </a:spcBef>
              <a:spcAft>
                <a:spcPts val="0"/>
              </a:spcAft>
              <a:buNone/>
            </a:pPr>
            <a:r>
              <a:rPr lang="en-GB" sz="1400">
                <a:solidFill>
                  <a:schemeClr val="dk1"/>
                </a:solidFill>
                <a:latin typeface="Calibri"/>
                <a:ea typeface="Calibri"/>
                <a:cs typeface="Calibri"/>
                <a:sym typeface="Calibri"/>
              </a:rPr>
              <a:t>é / É = ay          e / E = uh          è / È = eh   </a:t>
            </a:r>
            <a:br>
              <a:rPr lang="en-GB" sz="1400">
                <a:solidFill>
                  <a:schemeClr val="dk1"/>
                </a:solidFill>
                <a:latin typeface="Calibri"/>
                <a:ea typeface="Calibri"/>
                <a:cs typeface="Calibri"/>
                <a:sym typeface="Calibri"/>
              </a:rPr>
            </a:br>
            <a:endParaRPr sz="1400">
              <a:solidFill>
                <a:schemeClr val="dk1"/>
              </a:solidFill>
              <a:latin typeface="Calibri"/>
              <a:ea typeface="Calibri"/>
              <a:cs typeface="Calibri"/>
              <a:sym typeface="Calibri"/>
            </a:endParaRPr>
          </a:p>
          <a:p>
            <a:pPr indent="0" lvl="0" marL="0" marR="0" rtl="0" algn="ctr">
              <a:spcBef>
                <a:spcPts val="0"/>
              </a:spcBef>
              <a:spcAft>
                <a:spcPts val="0"/>
              </a:spcAft>
              <a:buNone/>
            </a:pPr>
            <a:r>
              <a:rPr lang="en-GB" sz="1400">
                <a:solidFill>
                  <a:schemeClr val="dk1"/>
                </a:solidFill>
                <a:latin typeface="Calibri"/>
                <a:ea typeface="Calibri"/>
                <a:cs typeface="Calibri"/>
                <a:sym typeface="Calibri"/>
              </a:rPr>
              <a:t>EAU = oh         EUX = eu</a:t>
            </a:r>
            <a:endParaRPr sz="14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é sound as in écharpe</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e sound as in chemise</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eau sound as in manteau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u="sng">
                <a:solidFill>
                  <a:schemeClr val="dk1"/>
                </a:solidFill>
                <a:latin typeface="Calibri"/>
                <a:ea typeface="Calibri"/>
                <a:cs typeface="Calibri"/>
                <a:sym typeface="Calibri"/>
              </a:rPr>
              <a:t>Silent letters</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‘S’ is not pronounced in gants, sandales or vacances</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‘ent’ is not pronounced in the 3</a:t>
            </a:r>
            <a:r>
              <a:rPr baseline="30000" lang="en-GB" sz="1400">
                <a:solidFill>
                  <a:schemeClr val="dk1"/>
                </a:solidFill>
                <a:latin typeface="Calibri"/>
                <a:ea typeface="Calibri"/>
                <a:cs typeface="Calibri"/>
                <a:sym typeface="Calibri"/>
              </a:rPr>
              <a:t>rd</a:t>
            </a:r>
            <a:r>
              <a:rPr lang="en-GB" sz="1400">
                <a:solidFill>
                  <a:schemeClr val="dk1"/>
                </a:solidFill>
                <a:latin typeface="Calibri"/>
                <a:ea typeface="Calibri"/>
                <a:cs typeface="Calibri"/>
                <a:sym typeface="Calibri"/>
              </a:rPr>
              <a:t> person of the verb </a:t>
            </a:r>
            <a:r>
              <a:rPr b="1" lang="en-GB" sz="1400">
                <a:solidFill>
                  <a:schemeClr val="dk1"/>
                </a:solidFill>
                <a:latin typeface="Calibri"/>
                <a:ea typeface="Calibri"/>
                <a:cs typeface="Calibri"/>
                <a:sym typeface="Calibri"/>
              </a:rPr>
              <a:t>porter</a:t>
            </a:r>
            <a:r>
              <a:rPr lang="en-GB" sz="1400">
                <a:solidFill>
                  <a:schemeClr val="dk1"/>
                </a:solidFill>
                <a:latin typeface="Calibri"/>
                <a:ea typeface="Calibri"/>
                <a:cs typeface="Calibri"/>
                <a:sym typeface="Calibri"/>
              </a:rPr>
              <a:t>. This is the same for all present tense verbs.</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u="sng">
                <a:solidFill>
                  <a:schemeClr val="dk1"/>
                </a:solidFill>
                <a:latin typeface="Calibri"/>
                <a:ea typeface="Calibri"/>
                <a:cs typeface="Calibri"/>
                <a:sym typeface="Calibri"/>
              </a:rPr>
              <a:t>Guttural ‘R’</a:t>
            </a:r>
            <a:r>
              <a:rPr lang="en-GB" sz="1400">
                <a:solidFill>
                  <a:schemeClr val="dk1"/>
                </a:solidFill>
                <a:latin typeface="Calibri"/>
                <a:ea typeface="Calibri"/>
                <a:cs typeface="Calibri"/>
                <a:sym typeface="Calibri"/>
              </a:rPr>
              <a:t> </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Becoming more familiar with the French ‘r’ sound as seen in orange, rouge, robe, écharpe.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Made from the back of the mouth, not the front</a:t>
            </a:r>
            <a:endParaRPr i="1" sz="1400">
              <a:solidFill>
                <a:schemeClr val="dk1"/>
              </a:solidFill>
              <a:latin typeface="Calibri"/>
              <a:ea typeface="Calibri"/>
              <a:cs typeface="Calibri"/>
              <a:sym typeface="Calibri"/>
            </a:endParaRPr>
          </a:p>
        </p:txBody>
      </p:sp>
      <p:pic>
        <p:nvPicPr>
          <p:cNvPr descr="Fashion clothes wear icons set cartoon style Vector Image" id="93" name="Google Shape;93;p1"/>
          <p:cNvPicPr preferRelativeResize="0"/>
          <p:nvPr/>
        </p:nvPicPr>
        <p:blipFill rotWithShape="1">
          <a:blip r:embed="rId4">
            <a:alphaModFix/>
          </a:blip>
          <a:srcRect b="79000" l="0" r="0" t="-1"/>
          <a:stretch/>
        </p:blipFill>
        <p:spPr>
          <a:xfrm>
            <a:off x="6805476" y="50622"/>
            <a:ext cx="1658333" cy="378003"/>
          </a:xfrm>
          <a:prstGeom prst="rect">
            <a:avLst/>
          </a:prstGeom>
          <a:noFill/>
          <a:ln>
            <a:noFill/>
          </a:ln>
        </p:spPr>
      </p:pic>
      <p:pic>
        <p:nvPicPr>
          <p:cNvPr descr="Fashion clothes wear icons set cartoon style Vector Image" id="94" name="Google Shape;94;p1"/>
          <p:cNvPicPr preferRelativeResize="0"/>
          <p:nvPr/>
        </p:nvPicPr>
        <p:blipFill rotWithShape="1">
          <a:blip r:embed="rId5">
            <a:alphaModFix/>
          </a:blip>
          <a:srcRect b="28386" l="0" r="51457" t="22587"/>
          <a:stretch/>
        </p:blipFill>
        <p:spPr>
          <a:xfrm>
            <a:off x="8348526" y="419100"/>
            <a:ext cx="804999" cy="882472"/>
          </a:xfrm>
          <a:prstGeom prst="rect">
            <a:avLst/>
          </a:prstGeom>
          <a:noFill/>
          <a:ln>
            <a:noFill/>
          </a:ln>
        </p:spPr>
      </p:pic>
      <p:pic>
        <p:nvPicPr>
          <p:cNvPr descr="Fashion clothes wear icons set cartoon style Vector Image" id="95" name="Google Shape;95;p1"/>
          <p:cNvPicPr preferRelativeResize="0"/>
          <p:nvPr/>
        </p:nvPicPr>
        <p:blipFill rotWithShape="1">
          <a:blip r:embed="rId5">
            <a:alphaModFix/>
          </a:blip>
          <a:srcRect b="28386" l="50266" r="3210" t="22587"/>
          <a:stretch/>
        </p:blipFill>
        <p:spPr>
          <a:xfrm>
            <a:off x="8348526" y="1258366"/>
            <a:ext cx="771525" cy="882472"/>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2022-05-03T15:13:23Z</dcterms:created>
  <dc:creator>Sarah Mclaughlin (Westbrook Primary School)</dc:creator>
</cp:coreProperties>
</file>