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6" roundtripDataSignature="AMtx7miqzP/AlvAhcauv34Kh5OP49ov/H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5" Type="http://schemas.openxmlformats.org/officeDocument/2006/relationships/slide" Target="slides/slide1.xml"/><Relationship Id="rId6"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3"/>
          <p:cNvSpPr txBox="1"/>
          <p:nvPr>
            <p:ph type="ctrTitle"/>
          </p:nvPr>
        </p:nvSpPr>
        <p:spPr>
          <a:xfrm>
            <a:off x="685800" y="1122363"/>
            <a:ext cx="77724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3"/>
          <p:cNvSpPr txBox="1"/>
          <p:nvPr>
            <p:ph idx="1" type="subTitle"/>
          </p:nvPr>
        </p:nvSpPr>
        <p:spPr>
          <a:xfrm>
            <a:off x="1143000" y="3602038"/>
            <a:ext cx="6858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3"/>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3"/>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3"/>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4"/>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4"/>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4"/>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4"/>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4"/>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5"/>
          <p:cNvSpPr txBox="1"/>
          <p:nvPr>
            <p:ph type="title"/>
          </p:nvPr>
        </p:nvSpPr>
        <p:spPr>
          <a:xfrm>
            <a:off x="623888" y="1709739"/>
            <a:ext cx="78867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5"/>
          <p:cNvSpPr txBox="1"/>
          <p:nvPr>
            <p:ph idx="1" type="body"/>
          </p:nvPr>
        </p:nvSpPr>
        <p:spPr>
          <a:xfrm>
            <a:off x="623888" y="4589464"/>
            <a:ext cx="78867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sz="2400">
                <a:solidFill>
                  <a:schemeClr val="dk1"/>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5"/>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5"/>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5"/>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6"/>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6"/>
          <p:cNvSpPr txBox="1"/>
          <p:nvPr>
            <p:ph idx="1" type="body"/>
          </p:nvPr>
        </p:nvSpPr>
        <p:spPr>
          <a:xfrm>
            <a:off x="6286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6"/>
          <p:cNvSpPr txBox="1"/>
          <p:nvPr>
            <p:ph idx="2" type="body"/>
          </p:nvPr>
        </p:nvSpPr>
        <p:spPr>
          <a:xfrm>
            <a:off x="46291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6"/>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6"/>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6"/>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7"/>
          <p:cNvSpPr txBox="1"/>
          <p:nvPr>
            <p:ph type="title"/>
          </p:nvPr>
        </p:nvSpPr>
        <p:spPr>
          <a:xfrm>
            <a:off x="629841"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7"/>
          <p:cNvSpPr txBox="1"/>
          <p:nvPr>
            <p:ph idx="1" type="body"/>
          </p:nvPr>
        </p:nvSpPr>
        <p:spPr>
          <a:xfrm>
            <a:off x="629842" y="1681163"/>
            <a:ext cx="386834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7"/>
          <p:cNvSpPr txBox="1"/>
          <p:nvPr>
            <p:ph idx="2" type="body"/>
          </p:nvPr>
        </p:nvSpPr>
        <p:spPr>
          <a:xfrm>
            <a:off x="629842" y="2505075"/>
            <a:ext cx="3868340"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7"/>
          <p:cNvSpPr txBox="1"/>
          <p:nvPr>
            <p:ph idx="3" type="body"/>
          </p:nvPr>
        </p:nvSpPr>
        <p:spPr>
          <a:xfrm>
            <a:off x="4629150" y="1681163"/>
            <a:ext cx="3887391"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7"/>
          <p:cNvSpPr txBox="1"/>
          <p:nvPr>
            <p:ph idx="4" type="body"/>
          </p:nvPr>
        </p:nvSpPr>
        <p:spPr>
          <a:xfrm>
            <a:off x="4629150" y="2505075"/>
            <a:ext cx="3887391"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7"/>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7"/>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7"/>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8"/>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8"/>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8"/>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8"/>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9"/>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9"/>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9"/>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10"/>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10"/>
          <p:cNvSpPr txBox="1"/>
          <p:nvPr>
            <p:ph idx="1" type="body"/>
          </p:nvPr>
        </p:nvSpPr>
        <p:spPr>
          <a:xfrm>
            <a:off x="3887391" y="987426"/>
            <a:ext cx="462915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10"/>
          <p:cNvSpPr txBox="1"/>
          <p:nvPr>
            <p:ph idx="2"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10"/>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10"/>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10"/>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1"/>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1"/>
          <p:cNvSpPr/>
          <p:nvPr>
            <p:ph idx="2" type="pic"/>
          </p:nvPr>
        </p:nvSpPr>
        <p:spPr>
          <a:xfrm>
            <a:off x="3887391" y="987426"/>
            <a:ext cx="4629150" cy="4873625"/>
          </a:xfrm>
          <a:prstGeom prst="rect">
            <a:avLst/>
          </a:prstGeom>
          <a:noFill/>
          <a:ln>
            <a:noFill/>
          </a:ln>
        </p:spPr>
      </p:sp>
      <p:sp>
        <p:nvSpPr>
          <p:cNvPr id="64" name="Google Shape;64;p11"/>
          <p:cNvSpPr txBox="1"/>
          <p:nvPr>
            <p:ph idx="1"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11"/>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1"/>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1"/>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2"/>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2"/>
          <p:cNvSpPr txBox="1"/>
          <p:nvPr>
            <p:ph idx="1" type="body"/>
          </p:nvPr>
        </p:nvSpPr>
        <p:spPr>
          <a:xfrm rot="5400000">
            <a:off x="2396331" y="57944"/>
            <a:ext cx="4351338" cy="78867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12"/>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2"/>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2"/>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3"/>
          <p:cNvSpPr txBox="1"/>
          <p:nvPr>
            <p:ph type="title"/>
          </p:nvPr>
        </p:nvSpPr>
        <p:spPr>
          <a:xfrm rot="5400000">
            <a:off x="4623594" y="2285207"/>
            <a:ext cx="5811838" cy="197167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3"/>
          <p:cNvSpPr txBox="1"/>
          <p:nvPr>
            <p:ph idx="1" type="body"/>
          </p:nvPr>
        </p:nvSpPr>
        <p:spPr>
          <a:xfrm rot="5400000">
            <a:off x="623094" y="370681"/>
            <a:ext cx="5811838" cy="58007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13"/>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3"/>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3"/>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2"/>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2"/>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2"/>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2"/>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2"/>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txBox="1"/>
          <p:nvPr/>
        </p:nvSpPr>
        <p:spPr>
          <a:xfrm>
            <a:off x="60963" y="69672"/>
            <a:ext cx="8368661" cy="307777"/>
          </a:xfrm>
          <a:prstGeom prst="rect">
            <a:avLst/>
          </a:prstGeom>
          <a:noFill/>
          <a:ln cap="flat" cmpd="sng" w="57150">
            <a:solidFill>
              <a:srgbClr val="0070C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i="0" lang="en-GB" sz="1400" u="none" cap="none" strike="noStrike">
                <a:solidFill>
                  <a:schemeClr val="dk1"/>
                </a:solidFill>
                <a:latin typeface="Calibri"/>
                <a:ea typeface="Calibri"/>
                <a:cs typeface="Calibri"/>
                <a:sym typeface="Calibri"/>
              </a:rPr>
              <a:t>French – À l’École LI: </a:t>
            </a:r>
            <a:r>
              <a:rPr b="0" i="0" lang="en-GB" sz="1400" u="none" cap="none" strike="noStrike">
                <a:solidFill>
                  <a:schemeClr val="dk1"/>
                </a:solidFill>
                <a:latin typeface="Calibri"/>
                <a:ea typeface="Calibri"/>
                <a:cs typeface="Calibri"/>
                <a:sym typeface="Calibri"/>
              </a:rPr>
              <a:t>To discuss what subjects you like and do not like at school and give a reason why in French.</a:t>
            </a:r>
            <a:endParaRPr b="1" sz="1400">
              <a:solidFill>
                <a:schemeClr val="dk1"/>
              </a:solidFill>
              <a:latin typeface="Calibri"/>
              <a:ea typeface="Calibri"/>
              <a:cs typeface="Calibri"/>
              <a:sym typeface="Calibri"/>
            </a:endParaRPr>
          </a:p>
        </p:txBody>
      </p:sp>
      <p:sp>
        <p:nvSpPr>
          <p:cNvPr id="85" name="Google Shape;85;p1"/>
          <p:cNvSpPr txBox="1"/>
          <p:nvPr/>
        </p:nvSpPr>
        <p:spPr>
          <a:xfrm>
            <a:off x="4319451" y="476917"/>
            <a:ext cx="3519624" cy="1600438"/>
          </a:xfrm>
          <a:prstGeom prst="rect">
            <a:avLst/>
          </a:prstGeom>
          <a:noFill/>
          <a:ln cap="flat" cmpd="sng" w="57150">
            <a:solidFill>
              <a:srgbClr val="00B05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Key Grammar </a:t>
            </a:r>
            <a:r>
              <a:rPr lang="en-GB" sz="1400">
                <a:solidFill>
                  <a:schemeClr val="dk1"/>
                </a:solidFill>
                <a:latin typeface="Calibri"/>
                <a:ea typeface="Calibri"/>
                <a:cs typeface="Calibri"/>
                <a:sym typeface="Calibri"/>
              </a:rPr>
              <a:t>Nouns, gender, definite articles &amp; high frequency regular verb étudier. Revision of definite article le, la, l’ and les. Focus on 1st person singular conjugation of verb étudier with an opportunity to explore the whole verb conjugation. Learning how to also use opinions and justifications. </a:t>
            </a:r>
            <a:endParaRPr i="1" sz="1400">
              <a:solidFill>
                <a:schemeClr val="dk1"/>
              </a:solidFill>
              <a:latin typeface="Calibri"/>
              <a:ea typeface="Calibri"/>
              <a:cs typeface="Calibri"/>
              <a:sym typeface="Calibri"/>
            </a:endParaRPr>
          </a:p>
        </p:txBody>
      </p:sp>
      <p:sp>
        <p:nvSpPr>
          <p:cNvPr id="86" name="Google Shape;86;p1"/>
          <p:cNvSpPr txBox="1"/>
          <p:nvPr/>
        </p:nvSpPr>
        <p:spPr>
          <a:xfrm>
            <a:off x="60963" y="476917"/>
            <a:ext cx="4177662" cy="1600438"/>
          </a:xfrm>
          <a:prstGeom prst="rect">
            <a:avLst/>
          </a:prstGeom>
          <a:noFill/>
          <a:ln cap="flat" cmpd="sng" w="57150">
            <a:solidFill>
              <a:srgbClr val="7030A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Key Skills and Concepts </a:t>
            </a:r>
            <a:r>
              <a:rPr lang="en-GB" sz="1400">
                <a:solidFill>
                  <a:schemeClr val="dk1"/>
                </a:solidFill>
                <a:latin typeface="Calibri"/>
                <a:ea typeface="Calibri"/>
                <a:cs typeface="Calibri"/>
                <a:sym typeface="Calibri"/>
              </a:rPr>
              <a:t>To be able to provide positive and negative opinions and justifications to questions on school subjects and learn that these opinions and justifications are transferable language and can be used in other topics, not just as responses to questions asked in the school topic. Learning how to extend our sentences, making them longer and more interesting. </a:t>
            </a:r>
            <a:endParaRPr i="1" sz="1400">
              <a:solidFill>
                <a:schemeClr val="dk1"/>
              </a:solidFill>
              <a:latin typeface="Calibri"/>
              <a:ea typeface="Calibri"/>
              <a:cs typeface="Calibri"/>
              <a:sym typeface="Calibri"/>
            </a:endParaRPr>
          </a:p>
        </p:txBody>
      </p:sp>
      <p:sp>
        <p:nvSpPr>
          <p:cNvPr id="87" name="Google Shape;87;p1"/>
          <p:cNvSpPr txBox="1"/>
          <p:nvPr/>
        </p:nvSpPr>
        <p:spPr>
          <a:xfrm>
            <a:off x="4419602" y="2204321"/>
            <a:ext cx="4576352" cy="3508653"/>
          </a:xfrm>
          <a:prstGeom prst="rect">
            <a:avLst/>
          </a:prstGeom>
          <a:noFill/>
          <a:ln cap="flat" cmpd="sng" w="57150">
            <a:solidFill>
              <a:srgbClr val="F30B95"/>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Key Vocab</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à l’école = at school</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le français = French</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l‘anglais = English</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le dessin = Art</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le sport = PE</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la musique = Music</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la géographie = </a:t>
            </a:r>
            <a:br>
              <a:rPr lang="en-GB" sz="1600">
                <a:solidFill>
                  <a:schemeClr val="dk1"/>
                </a:solidFill>
                <a:latin typeface="Calibri"/>
                <a:ea typeface="Calibri"/>
                <a:cs typeface="Calibri"/>
                <a:sym typeface="Calibri"/>
              </a:rPr>
            </a:br>
            <a:r>
              <a:rPr lang="en-GB" sz="1600">
                <a:solidFill>
                  <a:schemeClr val="dk1"/>
                </a:solidFill>
                <a:latin typeface="Calibri"/>
                <a:ea typeface="Calibri"/>
                <a:cs typeface="Calibri"/>
                <a:sym typeface="Calibri"/>
              </a:rPr>
              <a:t>Geography</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l‘histoire = History</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les maths = Maths</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les sciences = Science</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l‘informatique = ICT</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j’aime = I like </a:t>
            </a:r>
            <a:endParaRPr/>
          </a:p>
        </p:txBody>
      </p:sp>
      <p:sp>
        <p:nvSpPr>
          <p:cNvPr id="88" name="Google Shape;88;p1"/>
          <p:cNvSpPr txBox="1"/>
          <p:nvPr/>
        </p:nvSpPr>
        <p:spPr>
          <a:xfrm>
            <a:off x="60963" y="5805307"/>
            <a:ext cx="5895700" cy="954107"/>
          </a:xfrm>
          <a:prstGeom prst="rect">
            <a:avLst/>
          </a:prstGeom>
          <a:solidFill>
            <a:schemeClr val="lt1"/>
          </a:solidFill>
          <a:ln cap="flat" cmpd="sng" w="57150">
            <a:solidFill>
              <a:srgbClr val="FFC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Expectations </a:t>
            </a:r>
            <a:r>
              <a:rPr lang="en-GB" sz="1400">
                <a:solidFill>
                  <a:schemeClr val="dk1"/>
                </a:solidFill>
                <a:latin typeface="Calibri"/>
                <a:ea typeface="Calibri"/>
                <a:cs typeface="Calibri"/>
                <a:sym typeface="Calibri"/>
              </a:rPr>
              <a:t>Name the subjects we study in school in French with the correct definite article/determiner. Extend sentences by giving an opinion and extend even further by giving a justification. Start to tell the time by learning how to say time by the hour. Say at what time we study certain subjects at school. </a:t>
            </a:r>
            <a:endParaRPr sz="1400">
              <a:solidFill>
                <a:schemeClr val="dk1"/>
              </a:solidFill>
              <a:latin typeface="Calibri"/>
              <a:ea typeface="Calibri"/>
              <a:cs typeface="Calibri"/>
              <a:sym typeface="Calibri"/>
            </a:endParaRPr>
          </a:p>
        </p:txBody>
      </p:sp>
      <p:sp>
        <p:nvSpPr>
          <p:cNvPr id="89" name="Google Shape;89;p1"/>
          <p:cNvSpPr txBox="1"/>
          <p:nvPr/>
        </p:nvSpPr>
        <p:spPr>
          <a:xfrm>
            <a:off x="6496050" y="2210409"/>
            <a:ext cx="2499900" cy="3540300"/>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j‘adore = I love</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je n’aime pas = I don’t like</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je déteste = I hate</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amusant = fun</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utile = useful</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intéressant = interesting</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facile = easy</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ennuyeux = boring</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difficile = difficult</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inutile = pointless</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parce que = because</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et = and</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c‘est = it is</a:t>
            </a:r>
            <a:endParaRPr/>
          </a:p>
        </p:txBody>
      </p:sp>
      <p:sp>
        <p:nvSpPr>
          <p:cNvPr id="90" name="Google Shape;90;p1"/>
          <p:cNvSpPr txBox="1"/>
          <p:nvPr/>
        </p:nvSpPr>
        <p:spPr>
          <a:xfrm>
            <a:off x="6122130" y="5821540"/>
            <a:ext cx="1280160" cy="923330"/>
          </a:xfrm>
          <a:prstGeom prst="rect">
            <a:avLst/>
          </a:prstGeom>
          <a:noFill/>
          <a:ln cap="flat" cmpd="sng" w="57150">
            <a:solidFill>
              <a:srgbClr val="FF9933"/>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5400">
                <a:solidFill>
                  <a:schemeClr val="dk1"/>
                </a:solidFill>
                <a:latin typeface="Calibri"/>
                <a:ea typeface="Calibri"/>
                <a:cs typeface="Calibri"/>
                <a:sym typeface="Calibri"/>
              </a:rPr>
              <a:t>Yr 5</a:t>
            </a:r>
            <a:endParaRPr b="1" sz="5400">
              <a:solidFill>
                <a:schemeClr val="dk1"/>
              </a:solidFill>
              <a:latin typeface="Calibri"/>
              <a:ea typeface="Calibri"/>
              <a:cs typeface="Calibri"/>
              <a:sym typeface="Calibri"/>
            </a:endParaRPr>
          </a:p>
        </p:txBody>
      </p:sp>
      <p:pic>
        <p:nvPicPr>
          <p:cNvPr descr="Flag of France - Wikipedia" id="91" name="Google Shape;91;p1"/>
          <p:cNvPicPr preferRelativeResize="0"/>
          <p:nvPr/>
        </p:nvPicPr>
        <p:blipFill rotWithShape="1">
          <a:blip r:embed="rId3">
            <a:alphaModFix/>
          </a:blip>
          <a:srcRect b="0" l="0" r="0" t="0"/>
          <a:stretch/>
        </p:blipFill>
        <p:spPr>
          <a:xfrm>
            <a:off x="7563212" y="5804122"/>
            <a:ext cx="1409791" cy="939861"/>
          </a:xfrm>
          <a:prstGeom prst="rect">
            <a:avLst/>
          </a:prstGeom>
          <a:noFill/>
          <a:ln cap="flat" cmpd="sng" w="28575">
            <a:solidFill>
              <a:schemeClr val="dk1"/>
            </a:solidFill>
            <a:prstDash val="solid"/>
            <a:round/>
            <a:headEnd len="sm" w="sm" type="none"/>
            <a:tailEnd len="sm" w="sm" type="none"/>
          </a:ln>
        </p:spPr>
      </p:pic>
      <p:sp>
        <p:nvSpPr>
          <p:cNvPr id="92" name="Google Shape;92;p1"/>
          <p:cNvSpPr txBox="1"/>
          <p:nvPr/>
        </p:nvSpPr>
        <p:spPr>
          <a:xfrm>
            <a:off x="60963" y="2166221"/>
            <a:ext cx="4258488" cy="3539430"/>
          </a:xfrm>
          <a:prstGeom prst="rect">
            <a:avLst/>
          </a:prstGeom>
          <a:noFill/>
          <a:ln cap="flat" cmpd="sng" w="5715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Phonics</a:t>
            </a:r>
            <a:endParaRPr/>
          </a:p>
          <a:p>
            <a:pPr indent="0" lvl="0" marL="0" marR="0" rtl="0" algn="ctr">
              <a:spcBef>
                <a:spcPts val="0"/>
              </a:spcBef>
              <a:spcAft>
                <a:spcPts val="0"/>
              </a:spcAft>
              <a:buNone/>
            </a:pPr>
            <a:r>
              <a:rPr lang="en-GB" sz="1400">
                <a:solidFill>
                  <a:schemeClr val="dk1"/>
                </a:solidFill>
                <a:latin typeface="Calibri"/>
                <a:ea typeface="Calibri"/>
                <a:cs typeface="Calibri"/>
                <a:sym typeface="Calibri"/>
              </a:rPr>
              <a:t>qu = k          ç = s          an = on (nasal)   </a:t>
            </a:r>
            <a:br>
              <a:rPr lang="en-GB" sz="1400">
                <a:solidFill>
                  <a:schemeClr val="dk1"/>
                </a:solidFill>
                <a:latin typeface="Calibri"/>
                <a:ea typeface="Calibri"/>
                <a:cs typeface="Calibri"/>
                <a:sym typeface="Calibri"/>
              </a:rPr>
            </a:br>
            <a:endParaRPr sz="1400">
              <a:solidFill>
                <a:schemeClr val="dk1"/>
              </a:solidFill>
              <a:latin typeface="Calibri"/>
              <a:ea typeface="Calibri"/>
              <a:cs typeface="Calibri"/>
              <a:sym typeface="Calibri"/>
            </a:endParaRPr>
          </a:p>
          <a:p>
            <a:pPr indent="0" lvl="0" marL="0" marR="0" rtl="0" algn="ctr">
              <a:spcBef>
                <a:spcPts val="0"/>
              </a:spcBef>
              <a:spcAft>
                <a:spcPts val="0"/>
              </a:spcAft>
              <a:buNone/>
            </a:pPr>
            <a:r>
              <a:rPr lang="en-GB" sz="1400">
                <a:solidFill>
                  <a:schemeClr val="dk1"/>
                </a:solidFill>
                <a:latin typeface="Calibri"/>
                <a:ea typeface="Calibri"/>
                <a:cs typeface="Calibri"/>
                <a:sym typeface="Calibri"/>
              </a:rPr>
              <a:t>gne = nyuh          en = on (nasal)</a:t>
            </a:r>
            <a:endParaRPr/>
          </a:p>
          <a:p>
            <a:pPr indent="0" lvl="0" marL="0" marR="0" rtl="0" algn="ctr">
              <a:spcBef>
                <a:spcPts val="0"/>
              </a:spcBef>
              <a:spcAft>
                <a:spcPts val="0"/>
              </a:spcAft>
              <a:buNone/>
            </a:pPr>
            <a:r>
              <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QU sound as in informatique &amp; musique</a:t>
            </a:r>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Ç sound as in français </a:t>
            </a:r>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AN sound as in anglaise, français, amusant &amp; intéressant EN sound as in sciences </a:t>
            </a:r>
            <a:endParaRPr/>
          </a:p>
          <a:p>
            <a:pPr indent="0" lvl="0" marL="0" marR="0" rtl="0" algn="l">
              <a:spcBef>
                <a:spcPts val="0"/>
              </a:spcBef>
              <a:spcAft>
                <a:spcPts val="0"/>
              </a:spcAft>
              <a:buNone/>
            </a:pPr>
            <a:r>
              <a:rPr lang="en-GB" sz="1400" u="sng">
                <a:solidFill>
                  <a:schemeClr val="dk1"/>
                </a:solidFill>
                <a:latin typeface="Calibri"/>
                <a:ea typeface="Calibri"/>
                <a:cs typeface="Calibri"/>
                <a:sym typeface="Calibri"/>
              </a:rPr>
              <a:t>Silent letters</a:t>
            </a:r>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‘s’ is not pronounced in aimes</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‘t’ is not pronounced in sport</a:t>
            </a:r>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‘x’ is not pronounced in ennuyeux</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rPr lang="en-GB" sz="1400" u="sng">
                <a:solidFill>
                  <a:schemeClr val="dk1"/>
                </a:solidFill>
                <a:latin typeface="Calibri"/>
                <a:ea typeface="Calibri"/>
                <a:cs typeface="Calibri"/>
                <a:sym typeface="Calibri"/>
              </a:rPr>
              <a:t>Elision</a:t>
            </a:r>
            <a:r>
              <a:rPr lang="en-GB" sz="1400">
                <a:solidFill>
                  <a:schemeClr val="dk1"/>
                </a:solidFill>
                <a:latin typeface="Calibri"/>
                <a:ea typeface="Calibri"/>
                <a:cs typeface="Calibri"/>
                <a:sym typeface="Calibri"/>
              </a:rPr>
              <a:t> </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J’étudie. Dropping of the last letter of a word (in this case the ‘e’ in je) and replacing it with an apostrophe.</a:t>
            </a:r>
            <a:endParaRPr i="1" sz="1400">
              <a:solidFill>
                <a:schemeClr val="dk1"/>
              </a:solidFill>
              <a:latin typeface="Calibri"/>
              <a:ea typeface="Calibri"/>
              <a:cs typeface="Calibri"/>
              <a:sym typeface="Calibri"/>
            </a:endParaRPr>
          </a:p>
        </p:txBody>
      </p:sp>
      <p:pic>
        <p:nvPicPr>
          <p:cNvPr descr="SCHOOL SUBJECTS – ENGLISH IS COOL" id="93" name="Google Shape;93;p1"/>
          <p:cNvPicPr preferRelativeResize="0"/>
          <p:nvPr/>
        </p:nvPicPr>
        <p:blipFill rotWithShape="1">
          <a:blip r:embed="rId4">
            <a:alphaModFix/>
          </a:blip>
          <a:srcRect b="0" l="0" r="51533" t="0"/>
          <a:stretch/>
        </p:blipFill>
        <p:spPr>
          <a:xfrm>
            <a:off x="7929425" y="457867"/>
            <a:ext cx="1147900" cy="1642718"/>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2022-05-03T15:13:23Z</dcterms:created>
  <dc:creator>Sarah Mclaughlin (Westbrook Primary School)</dc:creator>
</cp:coreProperties>
</file>