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 roundtripDataSignature="AMtx7mjl/djM9BFU99G2QAQm0ULQJvau0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3887391" y="987426"/>
            <a:ext cx="4629150" cy="4873625"/>
          </a:xfrm>
          <a:prstGeom prst="rect">
            <a:avLst/>
          </a:prstGeom>
          <a:noFill/>
          <a:ln>
            <a:noFill/>
          </a:ln>
        </p:spPr>
      </p:sp>
      <p:sp>
        <p:nvSpPr>
          <p:cNvPr id="64" name="Google Shape;64;p1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60964" y="69672"/>
            <a:ext cx="7733210" cy="307777"/>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400" u="none" cap="none" strike="noStrike">
                <a:solidFill>
                  <a:schemeClr val="dk1"/>
                </a:solidFill>
                <a:latin typeface="Calibri"/>
                <a:ea typeface="Calibri"/>
                <a:cs typeface="Calibri"/>
                <a:sym typeface="Calibri"/>
              </a:rPr>
              <a:t>French – Boucle d’Or et les Trois Ours LI: </a:t>
            </a:r>
            <a:r>
              <a:rPr b="0" i="0" lang="en-GB" sz="1400" u="none" cap="none" strike="noStrike">
                <a:solidFill>
                  <a:schemeClr val="dk1"/>
                </a:solidFill>
                <a:latin typeface="Calibri"/>
                <a:ea typeface="Calibri"/>
                <a:cs typeface="Calibri"/>
                <a:sym typeface="Calibri"/>
              </a:rPr>
              <a:t>To learn new language through picture, word and phrase cards.</a:t>
            </a:r>
            <a:endParaRPr b="1" sz="1400">
              <a:solidFill>
                <a:schemeClr val="dk1"/>
              </a:solidFill>
              <a:latin typeface="Calibri"/>
              <a:ea typeface="Calibri"/>
              <a:cs typeface="Calibri"/>
              <a:sym typeface="Calibri"/>
            </a:endParaRPr>
          </a:p>
        </p:txBody>
      </p:sp>
      <p:sp>
        <p:nvSpPr>
          <p:cNvPr id="85" name="Google Shape;85;p1"/>
          <p:cNvSpPr txBox="1"/>
          <p:nvPr/>
        </p:nvSpPr>
        <p:spPr>
          <a:xfrm>
            <a:off x="4450086" y="486015"/>
            <a:ext cx="1836414" cy="1600438"/>
          </a:xfrm>
          <a:prstGeom prst="rect">
            <a:avLst/>
          </a:prstGeom>
          <a:no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Grammar</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No explicit grammar point or structure is taught in this unit as it is a story telling unit working on language learning strategies.</a:t>
            </a:r>
            <a:endParaRPr i="1" sz="1400">
              <a:solidFill>
                <a:schemeClr val="dk1"/>
              </a:solidFill>
              <a:latin typeface="Calibri"/>
              <a:ea typeface="Calibri"/>
              <a:cs typeface="Calibri"/>
              <a:sym typeface="Calibri"/>
            </a:endParaRPr>
          </a:p>
        </p:txBody>
      </p:sp>
      <p:sp>
        <p:nvSpPr>
          <p:cNvPr id="86" name="Google Shape;86;p1"/>
          <p:cNvSpPr txBox="1"/>
          <p:nvPr/>
        </p:nvSpPr>
        <p:spPr>
          <a:xfrm>
            <a:off x="60963" y="2188931"/>
            <a:ext cx="4258488" cy="3539430"/>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Phonics</a:t>
            </a:r>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i = ee          in = ah (nasal sound)          ique = eek</a:t>
            </a:r>
            <a:br>
              <a:rPr lang="en-GB"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ille = ee</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i sound in petit, lit &amp; il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ille sound in fille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Silent letters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‘S’ is not pronounced in boucles or fois</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 is not pronounced in et or chat</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Liaison</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Ils ont. When a word ending in a normally silent consonant, like the ‘s’ in ils (which is normally silent) is followed by a word starting with a vowel as the ‘o’ in ont, the consonant ‘s’ is transferred onto the next word. It makes it very difficult to know where one word ends!</a:t>
            </a:r>
            <a:endParaRPr i="1" sz="1400">
              <a:solidFill>
                <a:schemeClr val="dk1"/>
              </a:solidFill>
              <a:latin typeface="Calibri"/>
              <a:ea typeface="Calibri"/>
              <a:cs typeface="Calibri"/>
              <a:sym typeface="Calibri"/>
            </a:endParaRPr>
          </a:p>
        </p:txBody>
      </p:sp>
      <p:sp>
        <p:nvSpPr>
          <p:cNvPr id="87" name="Google Shape;87;p1"/>
          <p:cNvSpPr txBox="1"/>
          <p:nvPr/>
        </p:nvSpPr>
        <p:spPr>
          <a:xfrm>
            <a:off x="60963" y="476917"/>
            <a:ext cx="4258488" cy="1600438"/>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Skills and Concepts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To learn to listen attentively to all of the familiar fairy tale in French and learn strategies to help decode longer pieces of spoken and written text that will contain unknown language. Learning to always look for cognates first and using picture, word and phrase cards for support.</a:t>
            </a:r>
            <a:endParaRPr i="1" sz="1400">
              <a:solidFill>
                <a:schemeClr val="dk1"/>
              </a:solidFill>
              <a:latin typeface="Calibri"/>
              <a:ea typeface="Calibri"/>
              <a:cs typeface="Calibri"/>
              <a:sym typeface="Calibri"/>
            </a:endParaRPr>
          </a:p>
        </p:txBody>
      </p:sp>
      <p:sp>
        <p:nvSpPr>
          <p:cNvPr id="88" name="Google Shape;88;p1"/>
          <p:cNvSpPr txBox="1"/>
          <p:nvPr/>
        </p:nvSpPr>
        <p:spPr>
          <a:xfrm>
            <a:off x="4419602" y="2204321"/>
            <a:ext cx="4576352" cy="3508653"/>
          </a:xfrm>
          <a:prstGeom prst="rect">
            <a:avLst/>
          </a:prstGeom>
          <a:noFill/>
          <a:ln cap="flat" cmpd="sng" w="57150">
            <a:solidFill>
              <a:srgbClr val="F30B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Vocab</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les trois ours = the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three bears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Boucle d’Or =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Goldilocks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maison = house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fôret = forest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grand = big/tall/high</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moyen = medium</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petit = small</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bol = bowl</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chaise = chair</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lit = bed</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sucré = sweet</a:t>
            </a:r>
            <a:endParaRPr sz="1600">
              <a:solidFill>
                <a:schemeClr val="dk1"/>
              </a:solidFill>
              <a:latin typeface="Calibri"/>
              <a:ea typeface="Calibri"/>
              <a:cs typeface="Calibri"/>
              <a:sym typeface="Calibri"/>
            </a:endParaRPr>
          </a:p>
        </p:txBody>
      </p:sp>
      <p:sp>
        <p:nvSpPr>
          <p:cNvPr id="89" name="Google Shape;89;p1"/>
          <p:cNvSpPr txBox="1"/>
          <p:nvPr/>
        </p:nvSpPr>
        <p:spPr>
          <a:xfrm>
            <a:off x="60963" y="5805307"/>
            <a:ext cx="5895700" cy="954107"/>
          </a:xfrm>
          <a:prstGeom prst="rect">
            <a:avLst/>
          </a:prstGeom>
          <a:solidFill>
            <a:schemeClr val="lt1"/>
          </a:solid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Expectations </a:t>
            </a:r>
            <a:r>
              <a:rPr lang="en-GB" sz="1400">
                <a:solidFill>
                  <a:schemeClr val="dk1"/>
                </a:solidFill>
                <a:latin typeface="Calibri"/>
                <a:ea typeface="Calibri"/>
                <a:cs typeface="Calibri"/>
                <a:sym typeface="Calibri"/>
              </a:rPr>
              <a:t>Listen attentively to a whole familiar fairy tale in French. Remembering new language using picture, word and phrases cards. Improve gist reading and gist listening skills. Attempt to re-tell a familiar fairy tale in French using a mini book for support.</a:t>
            </a:r>
            <a:endParaRPr sz="1400">
              <a:solidFill>
                <a:schemeClr val="dk1"/>
              </a:solidFill>
              <a:latin typeface="Calibri"/>
              <a:ea typeface="Calibri"/>
              <a:cs typeface="Calibri"/>
              <a:sym typeface="Calibri"/>
            </a:endParaRPr>
          </a:p>
        </p:txBody>
      </p:sp>
      <p:sp>
        <p:nvSpPr>
          <p:cNvPr id="90" name="Google Shape;90;p1"/>
          <p:cNvSpPr txBox="1"/>
          <p:nvPr/>
        </p:nvSpPr>
        <p:spPr>
          <a:xfrm>
            <a:off x="6543676" y="2312042"/>
            <a:ext cx="2429400" cy="32940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salé = salty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basse = low</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dur = hard</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mur = soft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était trop = was too</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(Le grand bol était trop salé = the big bowl was too salty)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était juste comme il faut = was just right</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(Le petit lit était juste comme il faut = the little bed was just right</a:t>
            </a:r>
            <a:endParaRPr/>
          </a:p>
        </p:txBody>
      </p:sp>
      <p:sp>
        <p:nvSpPr>
          <p:cNvPr id="91" name="Google Shape;91;p1"/>
          <p:cNvSpPr txBox="1"/>
          <p:nvPr/>
        </p:nvSpPr>
        <p:spPr>
          <a:xfrm>
            <a:off x="6122130" y="5821540"/>
            <a:ext cx="1280160" cy="923330"/>
          </a:xfrm>
          <a:prstGeom prst="rect">
            <a:avLst/>
          </a:prstGeom>
          <a:noFill/>
          <a:ln cap="flat" cmpd="sng" w="57150">
            <a:solidFill>
              <a:srgbClr val="FF9933"/>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5400">
                <a:solidFill>
                  <a:schemeClr val="dk1"/>
                </a:solidFill>
                <a:latin typeface="Calibri"/>
                <a:ea typeface="Calibri"/>
                <a:cs typeface="Calibri"/>
                <a:sym typeface="Calibri"/>
              </a:rPr>
              <a:t>Yr 5</a:t>
            </a:r>
            <a:endParaRPr b="1" sz="5400">
              <a:solidFill>
                <a:schemeClr val="dk1"/>
              </a:solidFill>
              <a:latin typeface="Calibri"/>
              <a:ea typeface="Calibri"/>
              <a:cs typeface="Calibri"/>
              <a:sym typeface="Calibri"/>
            </a:endParaRPr>
          </a:p>
        </p:txBody>
      </p:sp>
      <p:pic>
        <p:nvPicPr>
          <p:cNvPr descr="Flag of France - Wikipedia" id="92" name="Google Shape;92;p1"/>
          <p:cNvPicPr preferRelativeResize="0"/>
          <p:nvPr/>
        </p:nvPicPr>
        <p:blipFill rotWithShape="1">
          <a:blip r:embed="rId3">
            <a:alphaModFix/>
          </a:blip>
          <a:srcRect b="0" l="0" r="0" t="0"/>
          <a:stretch/>
        </p:blipFill>
        <p:spPr>
          <a:xfrm>
            <a:off x="7563212" y="5804122"/>
            <a:ext cx="1409791" cy="939861"/>
          </a:xfrm>
          <a:prstGeom prst="rect">
            <a:avLst/>
          </a:prstGeom>
          <a:noFill/>
          <a:ln cap="flat" cmpd="sng" w="28575">
            <a:solidFill>
              <a:schemeClr val="dk1"/>
            </a:solidFill>
            <a:prstDash val="solid"/>
            <a:round/>
            <a:headEnd len="sm" w="sm" type="none"/>
            <a:tailEnd len="sm" w="sm" type="none"/>
          </a:ln>
        </p:spPr>
      </p:pic>
      <p:pic>
        <p:nvPicPr>
          <p:cNvPr id="93" name="Google Shape;93;p1"/>
          <p:cNvPicPr preferRelativeResize="0"/>
          <p:nvPr/>
        </p:nvPicPr>
        <p:blipFill rotWithShape="1">
          <a:blip r:embed="rId4">
            <a:alphaModFix/>
          </a:blip>
          <a:srcRect b="13424" l="0" r="7533" t="18629"/>
          <a:stretch/>
        </p:blipFill>
        <p:spPr>
          <a:xfrm>
            <a:off x="6345601" y="495317"/>
            <a:ext cx="2788874" cy="153697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2022-05-03T15:13:23Z</dcterms:created>
  <dc:creator>Sarah Mclaughlin (Westbrook Primary School)</dc:creator>
</cp:coreProperties>
</file>