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1" r:id="rId1"/>
  </p:sldMasterIdLst>
  <p:notesMasterIdLst>
    <p:notesMasterId r:id="rId17"/>
  </p:notesMasterIdLst>
  <p:handoutMasterIdLst>
    <p:handoutMasterId r:id="rId18"/>
  </p:handoutMasterIdLst>
  <p:sldIdLst>
    <p:sldId id="256" r:id="rId2"/>
    <p:sldId id="302" r:id="rId3"/>
    <p:sldId id="276" r:id="rId4"/>
    <p:sldId id="278" r:id="rId5"/>
    <p:sldId id="279" r:id="rId6"/>
    <p:sldId id="280" r:id="rId7"/>
    <p:sldId id="283" r:id="rId8"/>
    <p:sldId id="286" r:id="rId9"/>
    <p:sldId id="284" r:id="rId10"/>
    <p:sldId id="289" r:id="rId11"/>
    <p:sldId id="316" r:id="rId12"/>
    <p:sldId id="314" r:id="rId13"/>
    <p:sldId id="291" r:id="rId14"/>
    <p:sldId id="313" r:id="rId15"/>
    <p:sldId id="317" r:id="rId16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89520" autoAdjust="0"/>
  </p:normalViewPr>
  <p:slideViewPr>
    <p:cSldViewPr snapToGrid="0">
      <p:cViewPr varScale="1">
        <p:scale>
          <a:sx n="78" d="100"/>
          <a:sy n="78" d="100"/>
        </p:scale>
        <p:origin x="878" y="77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36" y="271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20" d="100"/>
        <a:sy n="120" d="100"/>
      </p:scale>
      <p:origin x="0" y="2748"/>
    </p:cViewPr>
  </p:sorterViewPr>
  <p:notesViewPr>
    <p:cSldViewPr snapToGrid="0">
      <p:cViewPr varScale="1">
        <p:scale>
          <a:sx n="56" d="100"/>
          <a:sy n="56" d="100"/>
        </p:scale>
        <p:origin x="-2838" y="-84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7F3B7B-1B39-49AA-9433-132FA90CBF4E}" type="datetimeFigureOut">
              <a:rPr lang="en-GB" smtClean="0"/>
              <a:t>13/10/2020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CF5268-A84F-4858-9F28-D10095A396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556081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2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2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E25711-6C21-44AF-8DA8-A36040B6E4E2}" type="datetimeFigureOut">
              <a:rPr lang="en-GB" smtClean="0"/>
              <a:t>13/10/2020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39838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5"/>
            <a:ext cx="2945659" cy="49805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5"/>
            <a:ext cx="2945659" cy="49805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E25107-F2E4-4B2C-ADE0-63D2A3822F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68059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E25107-F2E4-4B2C-ADE0-63D2A3822F71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76838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E25107-F2E4-4B2C-ADE0-63D2A3822F71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64971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21904F-365C-4D33-8025-071266275D4B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793925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E25107-F2E4-4B2C-ADE0-63D2A3822F71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95828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E25107-F2E4-4B2C-ADE0-63D2A3822F71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51443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21904F-365C-4D33-8025-071266275D4B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4166791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21904F-365C-4D33-8025-071266275D4B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6841657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E25107-F2E4-4B2C-ADE0-63D2A3822F71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490662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E25107-F2E4-4B2C-ADE0-63D2A3822F71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099674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E25107-F2E4-4B2C-ADE0-63D2A3822F71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252739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E25107-F2E4-4B2C-ADE0-63D2A3822F71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311743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E25107-F2E4-4B2C-ADE0-63D2A3822F71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40683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21904F-365C-4D33-8025-071266275D4B}" type="slidenum">
              <a:rPr lang="en-GB" smtClean="0"/>
              <a:t>13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119144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E25107-F2E4-4B2C-ADE0-63D2A3822F71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87345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12201452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914400" y="1752602"/>
            <a:ext cx="103632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914400" y="3611607"/>
            <a:ext cx="103632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-5019" y="4953000"/>
            <a:ext cx="12197020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6AD6EE87-EBD5-4F12-A48A-63ACA297AC8F}" type="datetimeFigureOut">
              <a:rPr lang="en-US" smtClean="0"/>
              <a:t>10/13/2020</a:t>
            </a:fld>
            <a:endParaRPr lang="en-US" dirty="0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 dirty="0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3794B-289A-4A80-97D7-111025398D45}" type="datetimeFigureOut">
              <a:rPr lang="en-US" smtClean="0"/>
              <a:t>10/13/2020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168" y="1059712"/>
            <a:ext cx="103632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30284" y="2931712"/>
            <a:ext cx="6096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1015F-7CC6-4D0A-9D87-873EA4C304CC}" type="datetimeFigureOut">
              <a:rPr lang="en-US" smtClean="0"/>
              <a:t>10/13/2020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Chevron 6"/>
          <p:cNvSpPr/>
          <p:nvPr/>
        </p:nvSpPr>
        <p:spPr>
          <a:xfrm>
            <a:off x="4848907" y="3005472"/>
            <a:ext cx="24384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4600352" y="3005472"/>
            <a:ext cx="24384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481329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481329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6A301-0538-44EC-B09D-202E1042A48B}" type="datetimeFigureOut">
              <a:rPr lang="en-US" smtClean="0"/>
              <a:t>10/13/2020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109728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5410200"/>
            <a:ext cx="5386917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6193369" y="5410200"/>
            <a:ext cx="5389033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609600" y="1444295"/>
            <a:ext cx="5386917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1444295"/>
            <a:ext cx="5389033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9574A-8875-45EF-8EA2-3CAA0F7ABC4C}" type="datetimeFigureOut">
              <a:rPr lang="en-US" smtClean="0"/>
              <a:t>10/13/2020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F4D4C-5367-4C26-9E2B-D8088D7FCA81}" type="datetimeFigureOut">
              <a:rPr lang="en-US" smtClean="0"/>
              <a:t>10/13/2020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91E96-98B0-4413-9547-46F3504108EF}" type="datetimeFigureOut">
              <a:rPr lang="en-US" smtClean="0"/>
              <a:t>10/13/2020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4876800"/>
            <a:ext cx="9975701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892800" y="5355102"/>
            <a:ext cx="5299456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219200" y="274320"/>
            <a:ext cx="9973056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969376" y="6407944"/>
            <a:ext cx="2560320" cy="365760"/>
          </a:xfrm>
        </p:spPr>
        <p:txBody>
          <a:bodyPr/>
          <a:lstStyle/>
          <a:p>
            <a:fld id="{05C68B11-C5A8-448C-8CE9-B1A273C79CFC}" type="datetimeFigureOut">
              <a:rPr lang="en-US" smtClean="0"/>
              <a:t>10/13/2020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1643" y="5443402"/>
            <a:ext cx="95504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4800" y="189968"/>
            <a:ext cx="115824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C7616CA0-919D-4A49-9C8A-62FDFB3A5183}" type="datetimeFigureOut">
              <a:rPr lang="en-US" smtClean="0"/>
              <a:t>10/13/2020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840097" y="6407945"/>
            <a:ext cx="313424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867E5644-1E61-4311-A31E-84CB9C7AA8A9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4865122"/>
            <a:ext cx="10767243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665697" y="5944936"/>
            <a:ext cx="6587499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647623" y="5939011"/>
            <a:ext cx="492060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8056" y="5791253"/>
            <a:ext cx="4536419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12316" y="5787739"/>
            <a:ext cx="454067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11552149" y="4988440"/>
            <a:ext cx="24384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11303595" y="4988440"/>
            <a:ext cx="24384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1481330"/>
            <a:ext cx="10972800" cy="4386071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73815-2707-4475-8F1A-B873CB631BB4}" type="datetimeFigureOut">
              <a:rPr lang="en-US" smtClean="0"/>
              <a:t>10/13/2020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25351" y="274641"/>
            <a:ext cx="2369960" cy="5592761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41"/>
            <a:ext cx="8432800" cy="559276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AFB99-0EAB-4182-AFF8-E214C82A68F6}" type="datetimeFigureOut">
              <a:rPr lang="en-US" smtClean="0"/>
              <a:t>10/13/2020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665697" y="5944936"/>
            <a:ext cx="6587499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647623" y="5939011"/>
            <a:ext cx="492060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8056" y="5791253"/>
            <a:ext cx="4536419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12316" y="5787739"/>
            <a:ext cx="454067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609600" y="1481329"/>
            <a:ext cx="10972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8969376" y="6407944"/>
            <a:ext cx="256032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90298CD5-6C1E-4009-B41F-6DF62E31D3BE}" type="datetimeFigureOut">
              <a:rPr lang="en-US" smtClean="0"/>
              <a:pPr/>
              <a:t>10/13/2020</a:t>
            </a:fld>
            <a:endParaRPr lang="en-US" dirty="0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5840097" y="6407945"/>
            <a:ext cx="313424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 dirty="0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11529696" y="6407945"/>
            <a:ext cx="48768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v.uk/government/collections/national-curriculum-assessments-practice-materials#phonics-screening-check-resources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oxfordowl.co.uk/for-home/at-school/assessment-at-primary-school/phonics-screening-check/" TargetMode="External"/><Relationship Id="rId5" Type="http://schemas.openxmlformats.org/officeDocument/2006/relationships/hyperlink" Target="https://www.phonicsplay.co.uk/ChildrensMenu.htm" TargetMode="External"/><Relationship Id="rId4" Type="http://schemas.openxmlformats.org/officeDocument/2006/relationships/hyperlink" Target="https://www.ruthmiskin.com/en/find-out-more/parents/#lg=1&amp;slide=2" TargetMode="Externa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0037" y="1917241"/>
            <a:ext cx="10591923" cy="1463040"/>
          </a:xfrm>
        </p:spPr>
        <p:txBody>
          <a:bodyPr>
            <a:noAutofit/>
          </a:bodyPr>
          <a:lstStyle/>
          <a:p>
            <a:pPr algn="ctr"/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</a:rPr>
              <a:t>Year Two</a:t>
            </a:r>
            <a:br>
              <a:rPr lang="en-GB" u="sng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en-GB" u="sng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</a:rPr>
              <a:t>Phonics Screening Check  Meeting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806320" y="3634940"/>
            <a:ext cx="6579359" cy="1150219"/>
          </a:xfrm>
        </p:spPr>
        <p:txBody>
          <a:bodyPr>
            <a:normAutofit fontScale="92500" lnSpcReduction="20000"/>
          </a:bodyPr>
          <a:lstStyle/>
          <a:p>
            <a:pPr algn="ctr"/>
            <a:endParaRPr lang="en-GB" b="1" dirty="0">
              <a:solidFill>
                <a:schemeClr val="tx1"/>
              </a:solidFill>
            </a:endParaRPr>
          </a:p>
          <a:p>
            <a:pPr algn="ctr"/>
            <a:r>
              <a:rPr lang="en-GB" b="1" dirty="0">
                <a:solidFill>
                  <a:schemeClr val="tx1"/>
                </a:solidFill>
              </a:rPr>
              <a:t>Mrs Keane </a:t>
            </a:r>
          </a:p>
          <a:p>
            <a:pPr algn="ctr"/>
            <a:r>
              <a:rPr lang="en-GB" b="1" dirty="0">
                <a:solidFill>
                  <a:schemeClr val="tx1"/>
                </a:solidFill>
              </a:rPr>
              <a:t>Assistant Headteacher KS1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D9472ED-8360-4184-AE95-0BB6B07A26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0077" y="4991100"/>
            <a:ext cx="9553575" cy="1866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0814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1841" y="567844"/>
            <a:ext cx="10456817" cy="1499616"/>
          </a:xfrm>
        </p:spPr>
        <p:txBody>
          <a:bodyPr>
            <a:normAutofit fontScale="90000"/>
          </a:bodyPr>
          <a:lstStyle/>
          <a:p>
            <a:pPr algn="ctr"/>
            <a:r>
              <a:rPr lang="en-GB" sz="5500" dirty="0"/>
              <a:t>Phonics and RWI at Westbrook Primary School  </a:t>
            </a:r>
          </a:p>
        </p:txBody>
      </p:sp>
      <p:pic>
        <p:nvPicPr>
          <p:cNvPr id="2052" name="Picture 4" descr="Image result for phonics screening booklet 201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2916" y="2060812"/>
            <a:ext cx="6250675" cy="4495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2564" y="1162126"/>
            <a:ext cx="1987121" cy="9053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5"/>
          <p:cNvPicPr/>
          <p:nvPr/>
        </p:nvPicPr>
        <p:blipFill rotWithShape="1">
          <a:blip r:embed="rId5"/>
          <a:srcRect l="36797" t="17045" r="34966" b="10001"/>
          <a:stretch/>
        </p:blipFill>
        <p:spPr bwMode="auto">
          <a:xfrm>
            <a:off x="852439" y="1899847"/>
            <a:ext cx="3296480" cy="465664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7155512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024128" y="2286000"/>
            <a:ext cx="10601815" cy="4023360"/>
          </a:xfrm>
        </p:spPr>
        <p:txBody>
          <a:bodyPr/>
          <a:lstStyle/>
          <a:p>
            <a:r>
              <a:rPr lang="en-GB" sz="3200" dirty="0"/>
              <a:t>In English there are 44 sounds</a:t>
            </a:r>
          </a:p>
          <a:p>
            <a:pPr marL="109728" indent="0">
              <a:buNone/>
            </a:pPr>
            <a:endParaRPr lang="en-GB" sz="3200" dirty="0"/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Phonics: All words are made up of sounds</a:t>
            </a:r>
          </a:p>
        </p:txBody>
      </p:sp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3792" y="4725144"/>
            <a:ext cx="4457700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016626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7557" y="612122"/>
            <a:ext cx="9720072" cy="1499616"/>
          </a:xfrm>
        </p:spPr>
        <p:txBody>
          <a:bodyPr/>
          <a:lstStyle/>
          <a:p>
            <a:pPr algn="ctr"/>
            <a:r>
              <a:rPr lang="en-GB" dirty="0"/>
              <a:t>Children learn a simple code first.</a:t>
            </a:r>
            <a:br>
              <a:rPr lang="en-GB" dirty="0"/>
            </a:b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81129" y="1805520"/>
            <a:ext cx="4950381" cy="465774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076940" y="1826070"/>
            <a:ext cx="244827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c-a-t </a:t>
            </a:r>
          </a:p>
          <a:p>
            <a:r>
              <a:rPr lang="en-GB" sz="3600" u="sng" dirty="0" err="1"/>
              <a:t>ch</a:t>
            </a:r>
            <a:r>
              <a:rPr lang="en-GB" sz="3600" dirty="0"/>
              <a:t>-a-t </a:t>
            </a:r>
          </a:p>
          <a:p>
            <a:r>
              <a:rPr lang="en-GB" sz="3600" dirty="0"/>
              <a:t>l-</a:t>
            </a:r>
            <a:r>
              <a:rPr lang="en-GB" sz="3600" u="sng" dirty="0" err="1"/>
              <a:t>igh</a:t>
            </a:r>
            <a:r>
              <a:rPr lang="en-GB" sz="3600" dirty="0"/>
              <a:t>-t </a:t>
            </a:r>
          </a:p>
          <a:p>
            <a:r>
              <a:rPr lang="en-GB" sz="3600" dirty="0"/>
              <a:t>c-r-a-</a:t>
            </a:r>
            <a:r>
              <a:rPr lang="en-GB" sz="3600" u="sng" dirty="0" err="1"/>
              <a:t>sh</a:t>
            </a:r>
            <a:r>
              <a:rPr lang="en-GB" sz="3600" dirty="0"/>
              <a:t>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18614" y="4537458"/>
            <a:ext cx="53089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When two or more letters make a sound we call this a </a:t>
            </a:r>
            <a:r>
              <a:rPr lang="en-GB" sz="2400" b="1" dirty="0"/>
              <a:t>special friend.</a:t>
            </a:r>
          </a:p>
        </p:txBody>
      </p:sp>
    </p:spTree>
    <p:extLst>
      <p:ext uri="{BB962C8B-B14F-4D97-AF65-F5344CB8AC3E}">
        <p14:creationId xmlns:p14="http://schemas.microsoft.com/office/powerpoint/2010/main" val="37062040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7775" y="1889956"/>
            <a:ext cx="3479634" cy="4023360"/>
          </a:xfrm>
        </p:spPr>
        <p:txBody>
          <a:bodyPr/>
          <a:lstStyle/>
          <a:p>
            <a:pPr algn="ctr"/>
            <a:r>
              <a:rPr lang="en-GB" sz="2400" dirty="0"/>
              <a:t>Then they learn the </a:t>
            </a:r>
            <a:r>
              <a:rPr lang="en-GB" sz="2400" u="sng" dirty="0"/>
              <a:t>Set 3 sounds</a:t>
            </a:r>
          </a:p>
          <a:p>
            <a:pPr marL="0" indent="0" algn="ctr">
              <a:buNone/>
            </a:pPr>
            <a:endParaRPr lang="en-GB" sz="2400" dirty="0"/>
          </a:p>
          <a:p>
            <a:pPr algn="ctr"/>
            <a:r>
              <a:rPr lang="en-GB" sz="2400" dirty="0"/>
              <a:t>These are the final set of sounds and the alternative spellings for each sound</a:t>
            </a:r>
            <a:endParaRPr lang="en-GB" dirty="0"/>
          </a:p>
          <a:p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Further sets of sounds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  <a14:imgEffect>
                      <a14:saturation sat="3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914820" y="260105"/>
            <a:ext cx="5102794" cy="6468417"/>
          </a:xfrm>
          <a:prstGeom prst="rect">
            <a:avLst/>
          </a:prstGeom>
        </p:spPr>
      </p:pic>
      <p:sp>
        <p:nvSpPr>
          <p:cNvPr id="5" name="Bent Arrow 4"/>
          <p:cNvSpPr/>
          <p:nvPr/>
        </p:nvSpPr>
        <p:spPr>
          <a:xfrm>
            <a:off x="6094657" y="1493912"/>
            <a:ext cx="3168353" cy="792088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884164" y="2409943"/>
            <a:ext cx="140643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u="sng" dirty="0">
                <a:solidFill>
                  <a:srgbClr val="0070C0"/>
                </a:solidFill>
              </a:rPr>
              <a:t>s</a:t>
            </a:r>
            <a:r>
              <a:rPr lang="en-GB" sz="3200" dirty="0">
                <a:solidFill>
                  <a:srgbClr val="0070C0"/>
                </a:solidFill>
              </a:rPr>
              <a:t>at</a:t>
            </a:r>
          </a:p>
          <a:p>
            <a:r>
              <a:rPr lang="en-GB" sz="3200" dirty="0">
                <a:solidFill>
                  <a:srgbClr val="0070C0"/>
                </a:solidFill>
              </a:rPr>
              <a:t>ki</a:t>
            </a:r>
            <a:r>
              <a:rPr lang="en-GB" sz="3200" u="sng" dirty="0">
                <a:solidFill>
                  <a:srgbClr val="0070C0"/>
                </a:solidFill>
              </a:rPr>
              <a:t>ss</a:t>
            </a:r>
          </a:p>
          <a:p>
            <a:r>
              <a:rPr lang="en-GB" sz="3200" dirty="0">
                <a:solidFill>
                  <a:srgbClr val="0070C0"/>
                </a:solidFill>
              </a:rPr>
              <a:t>hor</a:t>
            </a:r>
            <a:r>
              <a:rPr lang="en-GB" sz="3200" u="sng" dirty="0">
                <a:solidFill>
                  <a:srgbClr val="0070C0"/>
                </a:solidFill>
              </a:rPr>
              <a:t>se</a:t>
            </a:r>
          </a:p>
          <a:p>
            <a:r>
              <a:rPr lang="en-GB" sz="3200" u="sng" dirty="0">
                <a:solidFill>
                  <a:srgbClr val="0070C0"/>
                </a:solidFill>
              </a:rPr>
              <a:t>c</a:t>
            </a:r>
            <a:r>
              <a:rPr lang="en-GB" sz="3200" dirty="0">
                <a:solidFill>
                  <a:srgbClr val="0070C0"/>
                </a:solidFill>
              </a:rPr>
              <a:t>ircle</a:t>
            </a:r>
          </a:p>
          <a:p>
            <a:r>
              <a:rPr lang="en-GB" sz="3200" dirty="0">
                <a:solidFill>
                  <a:srgbClr val="0070C0"/>
                </a:solidFill>
              </a:rPr>
              <a:t>ri</a:t>
            </a:r>
            <a:r>
              <a:rPr lang="en-GB" sz="3200" u="sng" dirty="0">
                <a:solidFill>
                  <a:srgbClr val="0070C0"/>
                </a:solidFill>
              </a:rPr>
              <a:t>ce</a:t>
            </a:r>
          </a:p>
        </p:txBody>
      </p:sp>
    </p:spTree>
    <p:extLst>
      <p:ext uri="{BB962C8B-B14F-4D97-AF65-F5344CB8AC3E}">
        <p14:creationId xmlns:p14="http://schemas.microsoft.com/office/powerpoint/2010/main" val="11547071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/>
              <a:t>For children to be able to read unfamiliar words correctly they must:</a:t>
            </a:r>
          </a:p>
          <a:p>
            <a:r>
              <a:rPr lang="en-GB" sz="2400" dirty="0"/>
              <a:t>Firstly identify the sounds and if the words have any special friends in them.</a:t>
            </a:r>
          </a:p>
          <a:p>
            <a:r>
              <a:rPr lang="en-GB" sz="2400" dirty="0"/>
              <a:t>Then secondly blend the sounds together to read. </a:t>
            </a:r>
          </a:p>
          <a:p>
            <a:endParaRPr lang="en-GB" sz="2400" dirty="0"/>
          </a:p>
          <a:p>
            <a:r>
              <a:rPr lang="en-GB" sz="2400" dirty="0"/>
              <a:t>Fred the Frog can only speak in sounds and children blend the sounds together to read. </a:t>
            </a:r>
          </a:p>
          <a:p>
            <a:endParaRPr lang="en-GB" sz="2400" dirty="0"/>
          </a:p>
          <a:p>
            <a:r>
              <a:rPr lang="en-GB" sz="2400" dirty="0"/>
              <a:t>Fred Fingers can be used to spell words. Children hold up a finger to represent each sound and then press them as they sound words out. 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Reading and spelling words</a:t>
            </a: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84787" y="5231875"/>
            <a:ext cx="807213" cy="162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21169" y="308467"/>
            <a:ext cx="2198649" cy="1022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506664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1144977" y="2720389"/>
            <a:ext cx="9720073" cy="4023360"/>
          </a:xfrm>
        </p:spPr>
        <p:txBody>
          <a:bodyPr/>
          <a:lstStyle/>
          <a:p>
            <a:endParaRPr lang="en-GB" i="1" dirty="0">
              <a:latin typeface="Comic Sans MS"/>
              <a:ea typeface="Calibri"/>
              <a:cs typeface="Times New Roman"/>
            </a:endParaRPr>
          </a:p>
          <a:p>
            <a:endParaRPr lang="en-GB" i="1" dirty="0">
              <a:latin typeface="Comic Sans MS"/>
              <a:ea typeface="Calibri"/>
              <a:cs typeface="Times New Roman"/>
            </a:endParaRPr>
          </a:p>
          <a:p>
            <a:endParaRPr lang="en-GB" i="1" dirty="0">
              <a:latin typeface="Comic Sans MS"/>
              <a:ea typeface="Calibri"/>
              <a:cs typeface="Times New Roman"/>
            </a:endParaRPr>
          </a:p>
          <a:p>
            <a:endParaRPr lang="en-GB" i="1" dirty="0">
              <a:latin typeface="Comic Sans MS"/>
              <a:ea typeface="Calibri"/>
              <a:cs typeface="Times New Roman"/>
            </a:endParaRPr>
          </a:p>
          <a:p>
            <a:endParaRPr lang="en-GB" i="1" dirty="0">
              <a:latin typeface="Comic Sans MS"/>
              <a:ea typeface="Calibri"/>
              <a:cs typeface="Times New Roman"/>
            </a:endParaRPr>
          </a:p>
          <a:p>
            <a:endParaRPr lang="en-GB" i="1" dirty="0">
              <a:latin typeface="Comic Sans MS"/>
              <a:ea typeface="Calibri"/>
              <a:cs typeface="Times New Roman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97467"/>
            <a:ext cx="10972800" cy="1143000"/>
          </a:xfrm>
        </p:spPr>
        <p:txBody>
          <a:bodyPr/>
          <a:lstStyle/>
          <a:p>
            <a:pPr algn="ctr"/>
            <a:r>
              <a:rPr lang="en-GB" dirty="0"/>
              <a:t>The Phonic Screening Check</a:t>
            </a:r>
          </a:p>
        </p:txBody>
      </p:sp>
      <p:pic>
        <p:nvPicPr>
          <p:cNvPr id="5" name="Picture 4" descr="http://t2.gstatic.com/images?q=tbn:ANd9GcSn7fHcjHXfwXGqHM1PASj7A4r2yhWSDb7jDCLXtWhHY31uQscsI5M2o-Swfw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3134" y="4162567"/>
            <a:ext cx="1361678" cy="1552076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 descr="http://4.bp.blogspot.com/_-ToVQRTQskY/S-7RlnAdFPI/AAAAAAAAACk/UfvFIUbMNBM/S600/my-monster-book-2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570" y="4285398"/>
            <a:ext cx="1520973" cy="1430284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/>
          <p:cNvPicPr/>
          <p:nvPr/>
        </p:nvPicPr>
        <p:blipFill rotWithShape="1">
          <a:blip r:embed="rId5"/>
          <a:srcRect l="36797" t="17045" r="34966" b="10001"/>
          <a:stretch/>
        </p:blipFill>
        <p:spPr bwMode="auto">
          <a:xfrm>
            <a:off x="4503761" y="1337481"/>
            <a:ext cx="3357349" cy="477671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7147988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/>
              <a:t>Purpose of the Phonics Screening Check</a:t>
            </a:r>
          </a:p>
        </p:txBody>
      </p:sp>
      <p:sp>
        <p:nvSpPr>
          <p:cNvPr id="4" name="Rectangle 3"/>
          <p:cNvSpPr/>
          <p:nvPr/>
        </p:nvSpPr>
        <p:spPr>
          <a:xfrm>
            <a:off x="1501254" y="1603456"/>
            <a:ext cx="8597563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2400" dirty="0"/>
              <a:t>Introduced in 2012 to ‘confirm that all children have learned phonic decoding to an age-appropriate standard.’</a:t>
            </a:r>
          </a:p>
          <a:p>
            <a:pPr algn="ctr"/>
            <a:endParaRPr lang="en-GB" sz="2400" dirty="0"/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2400" dirty="0"/>
              <a:t>Used to identify children requiring extra support</a:t>
            </a:r>
            <a:r>
              <a:rPr lang="en-GB" sz="2400" dirty="0" smtClean="0"/>
              <a:t>.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2400" dirty="0" smtClean="0"/>
              <a:t>Usually all children take the test in Year 1. Due to the lockdown down last academic year, the Government announced that all children returning to Year 2 in September are required to take the test.  </a:t>
            </a:r>
            <a:endParaRPr lang="en-GB" sz="2400" dirty="0"/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sz="2400" dirty="0"/>
          </a:p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545" y="4163330"/>
            <a:ext cx="1860798" cy="186079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2735" y="4097303"/>
            <a:ext cx="1886123" cy="1886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49655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078719" y="1712794"/>
            <a:ext cx="10575689" cy="4023360"/>
          </a:xfrm>
        </p:spPr>
        <p:txBody>
          <a:bodyPr>
            <a:normAutofit lnSpcReduction="10000"/>
          </a:bodyPr>
          <a:lstStyle/>
          <a:p>
            <a:r>
              <a:rPr lang="en-GB" sz="2600" b="1" dirty="0" smtClean="0"/>
              <a:t>December 2020 </a:t>
            </a:r>
            <a:endParaRPr lang="en-GB" sz="2600" b="1" dirty="0"/>
          </a:p>
          <a:p>
            <a:pPr marL="109728" indent="0">
              <a:buNone/>
            </a:pPr>
            <a:endParaRPr lang="en-GB" sz="2400" b="1" dirty="0"/>
          </a:p>
          <a:p>
            <a:r>
              <a:rPr lang="en-GB" sz="2400" dirty="0"/>
              <a:t>All children will take the check on one day during </a:t>
            </a:r>
            <a:r>
              <a:rPr lang="en-GB" sz="2400" dirty="0" smtClean="0"/>
              <a:t>the month of December 2020. </a:t>
            </a:r>
            <a:endParaRPr lang="en-GB" sz="2400" dirty="0"/>
          </a:p>
          <a:p>
            <a:r>
              <a:rPr lang="en-GB" sz="2400" dirty="0"/>
              <a:t>Your child’s punctuality and attendance during this week is of utmost importance.</a:t>
            </a:r>
          </a:p>
          <a:p>
            <a:r>
              <a:rPr lang="en-GB" sz="2400" dirty="0"/>
              <a:t>The test will be taken in a quiet room 1:1 with your child’s teacher.</a:t>
            </a:r>
          </a:p>
          <a:p>
            <a:r>
              <a:rPr lang="en-GB" sz="2400" dirty="0"/>
              <a:t>The test will last between 5-10 minutes.</a:t>
            </a:r>
          </a:p>
          <a:p>
            <a:r>
              <a:rPr lang="en-GB" sz="2400" dirty="0"/>
              <a:t>Children are very familiar with the structure of the test, they will be very relaxed and there is no need to worry.</a:t>
            </a:r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When? Where? How?</a:t>
            </a:r>
          </a:p>
        </p:txBody>
      </p:sp>
    </p:spTree>
    <p:extLst>
      <p:ext uri="{BB962C8B-B14F-4D97-AF65-F5344CB8AC3E}">
        <p14:creationId xmlns:p14="http://schemas.microsoft.com/office/powerpoint/2010/main" val="31106736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Format: Real words and monster words 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idx="1"/>
          </p:nvPr>
        </p:nvSpPr>
        <p:spPr>
          <a:xfrm>
            <a:off x="386686" y="1439838"/>
            <a:ext cx="4185314" cy="4551529"/>
          </a:xfrm>
        </p:spPr>
        <p:txBody>
          <a:bodyPr>
            <a:normAutofit fontScale="92500" lnSpcReduction="20000"/>
          </a:bodyPr>
          <a:lstStyle/>
          <a:p>
            <a:endParaRPr lang="en-GB" dirty="0"/>
          </a:p>
          <a:p>
            <a:r>
              <a:rPr lang="en-GB" dirty="0"/>
              <a:t>40 words in total</a:t>
            </a:r>
          </a:p>
          <a:p>
            <a:r>
              <a:rPr lang="en-GB" dirty="0"/>
              <a:t>20 real words and 20 monster words. </a:t>
            </a:r>
          </a:p>
          <a:p>
            <a:r>
              <a:rPr lang="en-GB" dirty="0"/>
              <a:t>4 words per page. Split into 2 sections. </a:t>
            </a:r>
          </a:p>
          <a:p>
            <a:r>
              <a:rPr lang="en-GB" dirty="0"/>
              <a:t>Children have to read the words correctly.</a:t>
            </a:r>
          </a:p>
          <a:p>
            <a:endParaRPr lang="en-GB" dirty="0"/>
          </a:p>
          <a:p>
            <a:r>
              <a:rPr lang="en-GB" dirty="0"/>
              <a:t>Section 1 words have simple word structures and common ‘special friends’</a:t>
            </a:r>
          </a:p>
          <a:p>
            <a:pPr marL="109728" indent="0">
              <a:buNone/>
            </a:pPr>
            <a:endParaRPr lang="en-GB" dirty="0"/>
          </a:p>
        </p:txBody>
      </p:sp>
      <p:pic>
        <p:nvPicPr>
          <p:cNvPr id="8" name="Picture 7"/>
          <p:cNvPicPr/>
          <p:nvPr/>
        </p:nvPicPr>
        <p:blipFill rotWithShape="1">
          <a:blip r:embed="rId3"/>
          <a:srcRect l="38115" t="21186" r="35683" b="7204"/>
          <a:stretch/>
        </p:blipFill>
        <p:spPr bwMode="auto">
          <a:xfrm>
            <a:off x="4572000" y="1160059"/>
            <a:ext cx="3643950" cy="551369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Picture 8"/>
          <p:cNvPicPr/>
          <p:nvPr/>
        </p:nvPicPr>
        <p:blipFill rotWithShape="1">
          <a:blip r:embed="rId4"/>
          <a:srcRect l="37527" t="21610" r="34968" b="6356"/>
          <a:stretch/>
        </p:blipFill>
        <p:spPr bwMode="auto">
          <a:xfrm>
            <a:off x="8393372" y="1160059"/>
            <a:ext cx="3698543" cy="551369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1646405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 rotWithShape="1">
          <a:blip r:embed="rId3"/>
          <a:srcRect l="37053" t="21652" r="35094" b="6820"/>
          <a:stretch/>
        </p:blipFill>
        <p:spPr bwMode="auto">
          <a:xfrm>
            <a:off x="8038530" y="284057"/>
            <a:ext cx="3931677" cy="618498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Content Placeholder 1"/>
          <p:cNvSpPr>
            <a:spLocks noGrp="1"/>
          </p:cNvSpPr>
          <p:nvPr>
            <p:ph idx="1"/>
          </p:nvPr>
        </p:nvSpPr>
        <p:spPr>
          <a:xfrm>
            <a:off x="304800" y="1712794"/>
            <a:ext cx="3621253" cy="4023360"/>
          </a:xfrm>
        </p:spPr>
        <p:txBody>
          <a:bodyPr>
            <a:normAutofit/>
          </a:bodyPr>
          <a:lstStyle/>
          <a:p>
            <a:endParaRPr lang="en-GB" dirty="0"/>
          </a:p>
          <a:p>
            <a:r>
              <a:rPr lang="en-GB" dirty="0"/>
              <a:t>Section 2 words have more complex word structures and less common ‘special friends’</a:t>
            </a:r>
          </a:p>
        </p:txBody>
      </p:sp>
      <p:pic>
        <p:nvPicPr>
          <p:cNvPr id="7" name="Picture 6"/>
          <p:cNvPicPr/>
          <p:nvPr/>
        </p:nvPicPr>
        <p:blipFill rotWithShape="1">
          <a:blip r:embed="rId4"/>
          <a:srcRect l="37855" t="14407" r="34832" b="13535"/>
          <a:stretch/>
        </p:blipFill>
        <p:spPr bwMode="auto">
          <a:xfrm>
            <a:off x="3926053" y="284057"/>
            <a:ext cx="4262604" cy="618498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2382046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Results</a:t>
            </a:r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 rotWithShape="1">
          <a:blip r:embed="rId3"/>
          <a:srcRect l="37722" t="20909" r="35434" b="8636"/>
          <a:stretch/>
        </p:blipFill>
        <p:spPr bwMode="auto">
          <a:xfrm>
            <a:off x="8316036" y="484851"/>
            <a:ext cx="3875964" cy="575217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Content Placeholder 3"/>
          <p:cNvSpPr txBox="1">
            <a:spLocks/>
          </p:cNvSpPr>
          <p:nvPr/>
        </p:nvSpPr>
        <p:spPr>
          <a:xfrm>
            <a:off x="925816" y="1560404"/>
            <a:ext cx="7249193" cy="4189202"/>
          </a:xfrm>
          <a:prstGeom prst="rect">
            <a:avLst/>
          </a:prstGeom>
        </p:spPr>
        <p:txBody>
          <a:bodyPr vert="horz">
            <a:noAutofit/>
          </a:bodyPr>
          <a:lstStyle>
            <a:lvl1pPr marL="365760" indent="-256032" algn="l" rtl="0" eaLnBrk="1" latinLnBrk="0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1792" indent="-228600" algn="l" rtl="0" eaLnBrk="1" latinLnBrk="0" hangingPunct="1">
              <a:spcBef>
                <a:spcPts val="324"/>
              </a:spcBef>
              <a:buClr>
                <a:schemeClr val="accent1"/>
              </a:buClr>
              <a:buFont typeface="Verdana"/>
              <a:buChar char="◦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9536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2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574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defTabSz="914400"/>
            <a:r>
              <a:rPr lang="en-GB" sz="2400" dirty="0"/>
              <a:t>Teachers will record if children have read the words correctly or incorrectly. </a:t>
            </a:r>
          </a:p>
          <a:p>
            <a:pPr marL="109728" indent="0" defTabSz="914400">
              <a:buNone/>
            </a:pPr>
            <a:endParaRPr lang="en-GB" sz="2400" dirty="0"/>
          </a:p>
          <a:p>
            <a:pPr defTabSz="914400"/>
            <a:r>
              <a:rPr lang="en-GB" sz="2400" dirty="0"/>
              <a:t>Results will be reported to parents when the pass mark is released. </a:t>
            </a:r>
            <a:r>
              <a:rPr lang="en-GB" sz="2400" dirty="0" smtClean="0"/>
              <a:t> (January 2021) </a:t>
            </a:r>
            <a:endParaRPr lang="en-GB" sz="2400" dirty="0"/>
          </a:p>
          <a:p>
            <a:pPr defTabSz="914400"/>
            <a:endParaRPr lang="en-GB" sz="2400" dirty="0"/>
          </a:p>
          <a:p>
            <a:pPr defTabSz="914400"/>
            <a:r>
              <a:rPr lang="en-GB" sz="2400" dirty="0"/>
              <a:t>Please note: we are </a:t>
            </a:r>
            <a:r>
              <a:rPr lang="en-GB" sz="2400" dirty="0" smtClean="0"/>
              <a:t>awaiting for confirmation that the threshold mark will remain the same as in previous years</a:t>
            </a:r>
            <a:r>
              <a:rPr lang="en-GB" sz="2400" dirty="0" smtClean="0"/>
              <a:t>.  Children who do not meet the threshold mark will have to retake the test again in June 2021. </a:t>
            </a:r>
            <a:endParaRPr lang="en-GB" sz="2400" dirty="0"/>
          </a:p>
          <a:p>
            <a:pPr marL="109728" indent="0" defTabSz="914400">
              <a:buNone/>
            </a:pPr>
            <a:endParaRPr lang="en-GB" sz="2400" dirty="0"/>
          </a:p>
          <a:p>
            <a:pPr defTabSz="914400"/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8321977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925815" y="1560404"/>
            <a:ext cx="9405539" cy="4189202"/>
          </a:xfrm>
        </p:spPr>
        <p:txBody>
          <a:bodyPr>
            <a:noAutofit/>
          </a:bodyPr>
          <a:lstStyle/>
          <a:p>
            <a:r>
              <a:rPr lang="en-GB" sz="2400" dirty="0"/>
              <a:t>By knowing the 44 pure sounds and practicing them with your child.</a:t>
            </a:r>
          </a:p>
          <a:p>
            <a:r>
              <a:rPr lang="en-GB" sz="2400" dirty="0"/>
              <a:t>By knowing how to blend using Fred Talk for reading </a:t>
            </a:r>
          </a:p>
          <a:p>
            <a:r>
              <a:rPr lang="en-GB" sz="2400" dirty="0"/>
              <a:t>By knowing how to use Fred Fingers for spelling</a:t>
            </a:r>
          </a:p>
          <a:p>
            <a:r>
              <a:rPr lang="en-GB" sz="2400" dirty="0"/>
              <a:t>By practising reading monster words</a:t>
            </a:r>
          </a:p>
          <a:p>
            <a:r>
              <a:rPr lang="en-GB" sz="2400" dirty="0"/>
              <a:t>By encouraging your child to look for the special friends in words</a:t>
            </a:r>
          </a:p>
          <a:p>
            <a:r>
              <a:rPr lang="en-GB" sz="2400" dirty="0"/>
              <a:t>Reading with your child at home </a:t>
            </a:r>
          </a:p>
          <a:p>
            <a:r>
              <a:rPr lang="en-GB" sz="2400" dirty="0"/>
              <a:t>Discussing any words your child does not understand</a:t>
            </a:r>
          </a:p>
          <a:p>
            <a:endParaRPr lang="en-GB" sz="2400" dirty="0"/>
          </a:p>
          <a:p>
            <a:endParaRPr lang="en-GB" sz="24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How you can help at home</a:t>
            </a:r>
          </a:p>
        </p:txBody>
      </p:sp>
    </p:spTree>
    <p:extLst>
      <p:ext uri="{BB962C8B-B14F-4D97-AF65-F5344CB8AC3E}">
        <p14:creationId xmlns:p14="http://schemas.microsoft.com/office/powerpoint/2010/main" val="373655339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09599" y="1241947"/>
            <a:ext cx="11223009" cy="5144339"/>
          </a:xfrm>
        </p:spPr>
        <p:txBody>
          <a:bodyPr>
            <a:normAutofit lnSpcReduction="10000"/>
          </a:bodyPr>
          <a:lstStyle/>
          <a:p>
            <a:r>
              <a:rPr lang="en-GB" dirty="0"/>
              <a:t>Previous tests (2016, 2017, 2018) are available online to practice with. </a:t>
            </a:r>
            <a:r>
              <a:rPr lang="en-GB" dirty="0">
                <a:hlinkClick r:id="rId3"/>
              </a:rPr>
              <a:t>https://www.gov.uk/government/collections/national-curriculum-assessments-practice-materials#phonics-screening-check-resources</a:t>
            </a:r>
            <a:endParaRPr lang="en-GB" dirty="0"/>
          </a:p>
          <a:p>
            <a:r>
              <a:rPr lang="en-GB" dirty="0"/>
              <a:t>How to say each sound correctly </a:t>
            </a:r>
            <a:r>
              <a:rPr lang="en-GB" dirty="0">
                <a:hlinkClick r:id="rId4"/>
              </a:rPr>
              <a:t>https://www.ruthmiskin.com/en/find-out-more/parents/#lg=1&amp;slide=2</a:t>
            </a:r>
            <a:endParaRPr lang="en-GB" dirty="0"/>
          </a:p>
          <a:p>
            <a:r>
              <a:rPr lang="en-GB" dirty="0"/>
              <a:t>Phonics play games practising real and monster words </a:t>
            </a:r>
            <a:r>
              <a:rPr lang="en-GB" dirty="0">
                <a:hlinkClick r:id="rId5"/>
              </a:rPr>
              <a:t>https://www.phonicsplay.co.uk/ChildrensMenu.htm</a:t>
            </a:r>
            <a:endParaRPr lang="en-GB" dirty="0"/>
          </a:p>
          <a:p>
            <a:r>
              <a:rPr lang="en-GB" dirty="0"/>
              <a:t>Frequently asked questions about the check:</a:t>
            </a:r>
          </a:p>
          <a:p>
            <a:pPr marL="109728" indent="0">
              <a:buNone/>
            </a:pPr>
            <a:r>
              <a:rPr lang="en-GB" dirty="0">
                <a:hlinkClick r:id="rId6"/>
              </a:rPr>
              <a:t>https://www.oxfordowl.co.uk/for-home/at-school/assessment-at-primary-school/phonics-screening-check/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Helpful resources</a:t>
            </a:r>
          </a:p>
        </p:txBody>
      </p:sp>
    </p:spTree>
    <p:extLst>
      <p:ext uri="{BB962C8B-B14F-4D97-AF65-F5344CB8AC3E}">
        <p14:creationId xmlns:p14="http://schemas.microsoft.com/office/powerpoint/2010/main" val="39296085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59121" y="2229157"/>
            <a:ext cx="2457450" cy="3638550"/>
          </a:xfrm>
          <a:prstGeom prst="rect">
            <a:avLst/>
          </a:prstGeom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691884" y="835693"/>
            <a:ext cx="10591923" cy="1463040"/>
          </a:xfrm>
          <a:prstGeom prst="rect">
            <a:avLst/>
          </a:prstGeom>
        </p:spPr>
        <p:txBody>
          <a:bodyPr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 defTabSz="914400"/>
            <a:r>
              <a:rPr lang="en-GB" u="sng" dirty="0" smtClean="0">
                <a:latin typeface="Arial" panose="020B0604020202020204" pitchFamily="34" charset="0"/>
                <a:cs typeface="Arial" panose="020B0604020202020204" pitchFamily="34" charset="0"/>
              </a:rPr>
              <a:t>Questions</a:t>
            </a:r>
            <a:endParaRPr lang="en-GB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831465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14</TotalTime>
  <Words>603</Words>
  <Application>Microsoft Office PowerPoint</Application>
  <PresentationFormat>Widescreen</PresentationFormat>
  <Paragraphs>96</Paragraphs>
  <Slides>15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4" baseType="lpstr">
      <vt:lpstr>Arial</vt:lpstr>
      <vt:lpstr>Calibri</vt:lpstr>
      <vt:lpstr>Comic Sans MS</vt:lpstr>
      <vt:lpstr>Lucida Sans Unicode</vt:lpstr>
      <vt:lpstr>Times New Roman</vt:lpstr>
      <vt:lpstr>Verdana</vt:lpstr>
      <vt:lpstr>Wingdings 2</vt:lpstr>
      <vt:lpstr>Wingdings 3</vt:lpstr>
      <vt:lpstr>Concourse</vt:lpstr>
      <vt:lpstr>Year Two   Phonics Screening Check  Meeting</vt:lpstr>
      <vt:lpstr>Phonics and RWI at Westbrook Primary School  </vt:lpstr>
      <vt:lpstr>Phonics: All words are made up of sounds</vt:lpstr>
      <vt:lpstr>Children learn a simple code first. </vt:lpstr>
      <vt:lpstr>Further sets of sounds </vt:lpstr>
      <vt:lpstr>Reading and spelling words</vt:lpstr>
      <vt:lpstr>The Phonic Screening Check</vt:lpstr>
      <vt:lpstr>Purpose of the Phonics Screening Check</vt:lpstr>
      <vt:lpstr>When? Where? How?</vt:lpstr>
      <vt:lpstr>Format: Real words and monster words </vt:lpstr>
      <vt:lpstr>PowerPoint Presentation</vt:lpstr>
      <vt:lpstr>Results</vt:lpstr>
      <vt:lpstr>How you can help at home</vt:lpstr>
      <vt:lpstr>Helpful resources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One curriculum meeting march 2018</dc:title>
  <dc:creator>Leah Wilson</dc:creator>
  <cp:lastModifiedBy>Helen Keane (Westbrook Primary School)</cp:lastModifiedBy>
  <cp:revision>107</cp:revision>
  <cp:lastPrinted>2019-05-08T16:32:02Z</cp:lastPrinted>
  <dcterms:created xsi:type="dcterms:W3CDTF">2018-03-08T13:12:38Z</dcterms:created>
  <dcterms:modified xsi:type="dcterms:W3CDTF">2020-10-13T10:28:04Z</dcterms:modified>
</cp:coreProperties>
</file>