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4"/>
  </p:handoutMasterIdLst>
  <p:sldIdLst>
    <p:sldId id="256" r:id="rId2"/>
    <p:sldId id="274" r:id="rId3"/>
    <p:sldId id="257" r:id="rId4"/>
    <p:sldId id="258" r:id="rId5"/>
    <p:sldId id="276" r:id="rId6"/>
    <p:sldId id="275" r:id="rId7"/>
    <p:sldId id="277" r:id="rId8"/>
    <p:sldId id="282" r:id="rId9"/>
    <p:sldId id="278" r:id="rId10"/>
    <p:sldId id="279" r:id="rId11"/>
    <p:sldId id="280" r:id="rId12"/>
    <p:sldId id="28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7C93FDB-D370-42E9-A23D-8A15F5F27C71}" type="datetimeFigureOut">
              <a:rPr lang="en-GB" smtClean="0"/>
              <a:t>18/09/2018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18/09/2018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18/09/2018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18/09/2018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18/09/2018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wmf"/></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hyperlink" Target="http://www.google.co.uk/url?sa=i&amp;rct=j&amp;q=&amp;esrc=s&amp;frm=1&amp;source=images&amp;cd=&amp;cad=rja&amp;docid=74yjChr7Bm1REM&amp;tbnid=icvktHtMdAhjOM:&amp;ved=0CAUQjRw&amp;url=http://www.christophershoes.co.uk/Products/Ladies/Ladies_Trainers_and_Unisex_Trainers_list.html&amp;ei=nPo6UpBh7qvQBeuZgJgL&amp;bvm=bv.52288139,d.d2k&amp;psig=AFQjCNGiXl-tgQdZJoqSmo19ZDEdv9qSAw&amp;ust=1379683353671548" TargetMode="Externa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barcelona-apartments.pro/wp-content/uploads/2011/11/colorful_question_mark.jpg" TargetMode="External"/><Relationship Id="rId2" Type="http://schemas.openxmlformats.org/officeDocument/2006/relationships/hyperlink" Target="http://www.google.co.uk/url?sa=i&amp;rct=j&amp;q=&amp;esrc=s&amp;frm=1&amp;source=images&amp;cd=&amp;cad=rja&amp;docid=CYXFBPrAmRquWM&amp;tbnid=PbE6iyokCqsmtM:&amp;ved=0CAUQjRw&amp;url=http://www.barcelona-apartments.pro/10-frequently-asked-questions-about-b233-the-most-luxury-apartment/&amp;ei=xR9AUu2hHMXJswbRsICoDQ&amp;bvm=bv.52434380,d.d2k&amp;psig=AFQjCNHVYEfBTdaaex13l57dnQyC-HIs7w&amp;ust=1380020544713919" TargetMode="Externa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dirty="0"/>
              <a:t>Key Stage 1 </a:t>
            </a:r>
            <a:br>
              <a:rPr lang="en-GB" dirty="0"/>
            </a:br>
            <a:r>
              <a:rPr lang="en-GB" dirty="0"/>
              <a:t> Curriculum Meeting</a:t>
            </a:r>
          </a:p>
        </p:txBody>
      </p:sp>
      <p:sp>
        <p:nvSpPr>
          <p:cNvPr id="3" name="Subtitle 2"/>
          <p:cNvSpPr>
            <a:spLocks noGrp="1"/>
          </p:cNvSpPr>
          <p:nvPr>
            <p:ph type="subTitle" idx="1"/>
          </p:nvPr>
        </p:nvSpPr>
        <p:spPr/>
        <p:txBody>
          <a:bodyPr/>
          <a:lstStyle/>
          <a:p>
            <a:endParaRPr lang="en-GB" dirty="0"/>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563888" y="548680"/>
            <a:ext cx="1768450" cy="1099109"/>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6444208" y="4221088"/>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467544" y="4077072"/>
            <a:ext cx="3192855" cy="2385588"/>
          </a:xfrm>
          <a:prstGeom prst="rect">
            <a:avLst/>
          </a:prstGeom>
          <a:noFill/>
        </p:spPr>
      </p:pic>
      <p:sp>
        <p:nvSpPr>
          <p:cNvPr id="7" name="Rectangle 2"/>
          <p:cNvSpPr>
            <a:spLocks noChangeArrowheads="1"/>
          </p:cNvSpPr>
          <p:nvPr/>
        </p:nvSpPr>
        <p:spPr bwMode="auto">
          <a:xfrm>
            <a:off x="7696200" y="6289675"/>
            <a:ext cx="15247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r>
              <a:rPr lang="en-GB" altLang="en-US" sz="2400" dirty="0">
                <a:latin typeface="Comic Sans MS" panose="030F0702030302020204" pitchFamily="66" charset="0"/>
              </a:rPr>
              <a:t>19/09/18</a:t>
            </a:r>
            <a:endParaRPr lang="en-GB" altLang="en-US" sz="2400" dirty="0">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836712"/>
            <a:ext cx="5658609" cy="5184576"/>
          </a:xfrm>
        </p:spPr>
        <p:txBody>
          <a:bodyPr>
            <a:normAutofit/>
          </a:bodyPr>
          <a:lstStyle/>
          <a:p>
            <a:pPr marL="109728" indent="0">
              <a:buNone/>
            </a:pPr>
            <a:r>
              <a:rPr lang="en-GB" b="1" u="sng" dirty="0"/>
              <a:t>Year 1</a:t>
            </a:r>
          </a:p>
          <a:p>
            <a:r>
              <a:rPr lang="en-GB" dirty="0"/>
              <a:t>Heron – Miss. Pennington</a:t>
            </a:r>
          </a:p>
          <a:p>
            <a:r>
              <a:rPr lang="en-GB" dirty="0"/>
              <a:t>Swan -   Miss. Hussein             </a:t>
            </a:r>
          </a:p>
          <a:p>
            <a:r>
              <a:rPr lang="en-GB" dirty="0"/>
              <a:t>Flamingo – Miss. Attwood</a:t>
            </a:r>
          </a:p>
          <a:p>
            <a:pPr marL="109728" indent="0">
              <a:buNone/>
            </a:pPr>
            <a:r>
              <a:rPr lang="en-GB" dirty="0"/>
              <a:t>                                                     </a:t>
            </a:r>
          </a:p>
          <a:p>
            <a:pPr marL="109728" indent="0">
              <a:buNone/>
            </a:pPr>
            <a:r>
              <a:rPr lang="en-GB" b="1" u="sng" dirty="0"/>
              <a:t>Year 2                                         </a:t>
            </a:r>
          </a:p>
          <a:p>
            <a:r>
              <a:rPr lang="en-GB" dirty="0"/>
              <a:t>Peacock – Miss. </a:t>
            </a:r>
            <a:r>
              <a:rPr lang="en-GB" dirty="0" err="1"/>
              <a:t>Nagra</a:t>
            </a:r>
            <a:endParaRPr lang="en-GB" dirty="0"/>
          </a:p>
          <a:p>
            <a:r>
              <a:rPr lang="en-GB" dirty="0"/>
              <a:t>Kingfisher – Mrs. </a:t>
            </a:r>
            <a:r>
              <a:rPr lang="en-GB" dirty="0" err="1"/>
              <a:t>Nagra</a:t>
            </a:r>
            <a:endParaRPr lang="en-GB" dirty="0"/>
          </a:p>
          <a:p>
            <a:r>
              <a:rPr lang="en-GB" dirty="0"/>
              <a:t>Jay – Miss. </a:t>
            </a:r>
            <a:r>
              <a:rPr lang="en-GB" smtClean="0"/>
              <a:t>McLaughlin</a:t>
            </a:r>
            <a:endParaRPr lang="en-GB" dirty="0"/>
          </a:p>
          <a:p>
            <a:endParaRPr lang="en-GB" dirty="0"/>
          </a:p>
          <a:p>
            <a:pPr marL="109728" indent="0">
              <a:buNone/>
            </a:pPr>
            <a:r>
              <a:rPr lang="en-GB" b="1" u="sng" dirty="0"/>
              <a:t>Key Stage 1 Leader- </a:t>
            </a:r>
            <a:r>
              <a:rPr lang="en-GB" dirty="0"/>
              <a:t>Mrs Keane </a:t>
            </a:r>
            <a:endParaRPr lang="en-US" dirty="0"/>
          </a:p>
        </p:txBody>
      </p:sp>
      <p:sp>
        <p:nvSpPr>
          <p:cNvPr id="3" name="Title 2"/>
          <p:cNvSpPr>
            <a:spLocks noGrp="1"/>
          </p:cNvSpPr>
          <p:nvPr>
            <p:ph type="title"/>
          </p:nvPr>
        </p:nvSpPr>
        <p:spPr>
          <a:xfrm>
            <a:off x="281543" y="-18256"/>
            <a:ext cx="8229600" cy="1143000"/>
          </a:xfrm>
        </p:spPr>
        <p:txBody>
          <a:bodyPr/>
          <a:lstStyle/>
          <a:p>
            <a:r>
              <a:rPr lang="en-GB" dirty="0"/>
              <a:t>Key Stage 1 Teachers</a:t>
            </a:r>
            <a:endParaRPr lang="en-US" dirty="0"/>
          </a:p>
        </p:txBody>
      </p:sp>
      <p:sp>
        <p:nvSpPr>
          <p:cNvPr id="4" name="Content Placeholder 1">
            <a:extLst>
              <a:ext uri="{FF2B5EF4-FFF2-40B4-BE49-F238E27FC236}">
                <a16:creationId xmlns:a16="http://schemas.microsoft.com/office/drawing/2014/main" id="{F1B86BA9-A215-4DEF-B2CA-16CF8639B27B}"/>
              </a:ext>
            </a:extLst>
          </p:cNvPr>
          <p:cNvSpPr txBox="1">
            <a:spLocks/>
          </p:cNvSpPr>
          <p:nvPr/>
        </p:nvSpPr>
        <p:spPr>
          <a:xfrm>
            <a:off x="5436096" y="1412776"/>
            <a:ext cx="5658609" cy="5184576"/>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r>
              <a:rPr lang="en-GB" b="1" u="sng" dirty="0"/>
              <a:t>Year 1 Support Staff</a:t>
            </a:r>
          </a:p>
          <a:p>
            <a:pPr marL="109728" indent="0">
              <a:buFont typeface="Wingdings 3"/>
              <a:buNone/>
            </a:pPr>
            <a:r>
              <a:rPr lang="en-GB" dirty="0"/>
              <a:t>Mrs. Brewster</a:t>
            </a:r>
          </a:p>
          <a:p>
            <a:pPr marL="109728" indent="0">
              <a:buFont typeface="Wingdings 3"/>
              <a:buNone/>
            </a:pPr>
            <a:r>
              <a:rPr lang="en-GB" dirty="0"/>
              <a:t>Mrs. </a:t>
            </a:r>
            <a:r>
              <a:rPr lang="en-GB" dirty="0" err="1"/>
              <a:t>Allada</a:t>
            </a:r>
            <a:endParaRPr lang="en-GB" dirty="0"/>
          </a:p>
          <a:p>
            <a:pPr marL="109728" indent="0">
              <a:buFont typeface="Wingdings 3"/>
              <a:buNone/>
            </a:pPr>
            <a:r>
              <a:rPr lang="en-GB" dirty="0"/>
              <a:t>Miss. Coyle</a:t>
            </a:r>
          </a:p>
          <a:p>
            <a:pPr marL="109728" indent="0">
              <a:buFont typeface="Wingdings 3"/>
              <a:buNone/>
            </a:pPr>
            <a:r>
              <a:rPr lang="en-GB" dirty="0"/>
              <a:t>                                                     </a:t>
            </a:r>
          </a:p>
          <a:p>
            <a:pPr marL="109728" indent="0">
              <a:buFont typeface="Wingdings 3"/>
              <a:buNone/>
            </a:pPr>
            <a:r>
              <a:rPr lang="en-GB" b="1" u="sng" dirty="0"/>
              <a:t>Year 2 Support Staff </a:t>
            </a:r>
          </a:p>
          <a:p>
            <a:pPr marL="109728" indent="0">
              <a:buFont typeface="Wingdings 3"/>
              <a:buNone/>
            </a:pPr>
            <a:r>
              <a:rPr lang="en-GB" dirty="0"/>
              <a:t>Mrs. </a:t>
            </a:r>
            <a:r>
              <a:rPr lang="en-GB" dirty="0" err="1"/>
              <a:t>Nijjar</a:t>
            </a:r>
            <a:endParaRPr lang="en-GB" dirty="0"/>
          </a:p>
          <a:p>
            <a:pPr marL="109728" indent="0">
              <a:buFont typeface="Wingdings 3"/>
              <a:buNone/>
            </a:pPr>
            <a:r>
              <a:rPr lang="en-GB" dirty="0"/>
              <a:t>Ms. Dickenson</a:t>
            </a:r>
          </a:p>
          <a:p>
            <a:pPr marL="109728" indent="0">
              <a:buFont typeface="Wingdings 3"/>
              <a:buNone/>
            </a:pPr>
            <a:r>
              <a:rPr lang="en-GB" dirty="0"/>
              <a:t>Mrs. </a:t>
            </a:r>
            <a:r>
              <a:rPr lang="en-GB" dirty="0" err="1"/>
              <a:t>Jagatia</a:t>
            </a:r>
            <a:endParaRPr lang="en-GB" dirty="0"/>
          </a:p>
          <a:p>
            <a:pPr marL="109728" indent="0">
              <a:buFont typeface="Wingdings 3"/>
              <a:buNone/>
            </a:pPr>
            <a:r>
              <a:rPr lang="en-GB" b="1" u="sng" dirty="0"/>
              <a:t>                                        </a:t>
            </a:r>
          </a:p>
        </p:txBody>
      </p:sp>
    </p:spTree>
    <p:extLst>
      <p:ext uri="{BB962C8B-B14F-4D97-AF65-F5344CB8AC3E}">
        <p14:creationId xmlns:p14="http://schemas.microsoft.com/office/powerpoint/2010/main" val="2606391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Literacy.gif"/>
          <p:cNvPicPr>
            <a:picLocks noChangeAspect="1"/>
          </p:cNvPicPr>
          <p:nvPr/>
        </p:nvPicPr>
        <p:blipFill>
          <a:blip r:embed="rId2"/>
          <a:stretch>
            <a:fillRect/>
          </a:stretch>
        </p:blipFill>
        <p:spPr>
          <a:xfrm>
            <a:off x="7308179" y="709698"/>
            <a:ext cx="1656184" cy="1495166"/>
          </a:xfrm>
          <a:prstGeom prst="rect">
            <a:avLst/>
          </a:prstGeom>
        </p:spPr>
      </p:pic>
      <p:pic>
        <p:nvPicPr>
          <p:cNvPr id="9" name="Picture 8" descr="numbers.bmp"/>
          <p:cNvPicPr>
            <a:picLocks noChangeAspect="1"/>
          </p:cNvPicPr>
          <p:nvPr/>
        </p:nvPicPr>
        <p:blipFill>
          <a:blip r:embed="rId3"/>
          <a:stretch>
            <a:fillRect/>
          </a:stretch>
        </p:blipFill>
        <p:spPr>
          <a:xfrm>
            <a:off x="6948264" y="2348880"/>
            <a:ext cx="1747035" cy="1584176"/>
          </a:xfrm>
          <a:prstGeom prst="rect">
            <a:avLst/>
          </a:prstGeom>
        </p:spPr>
      </p:pic>
      <p:sp>
        <p:nvSpPr>
          <p:cNvPr id="3" name="Content Placeholder 2"/>
          <p:cNvSpPr>
            <a:spLocks noGrp="1"/>
          </p:cNvSpPr>
          <p:nvPr>
            <p:ph idx="1"/>
          </p:nvPr>
        </p:nvSpPr>
        <p:spPr>
          <a:xfrm>
            <a:off x="457200" y="1988840"/>
            <a:ext cx="5338936" cy="4248472"/>
          </a:xfrm>
        </p:spPr>
        <p:txBody>
          <a:bodyPr>
            <a:normAutofit/>
          </a:bodyPr>
          <a:lstStyle/>
          <a:p>
            <a:endParaRPr lang="en-GB" dirty="0"/>
          </a:p>
          <a:p>
            <a:endParaRPr lang="en-GB" dirty="0"/>
          </a:p>
          <a:p>
            <a:r>
              <a:rPr lang="en-GB" dirty="0"/>
              <a:t>Friday – English &amp; Maths   </a:t>
            </a:r>
          </a:p>
          <a:p>
            <a:pPr marL="109728" indent="0">
              <a:buNone/>
            </a:pPr>
            <a:r>
              <a:rPr lang="en-GB" dirty="0"/>
              <a:t>               (due Monday)  </a:t>
            </a:r>
          </a:p>
          <a:p>
            <a:pPr marL="109728" indent="0">
              <a:buNone/>
            </a:pPr>
            <a:endParaRPr lang="en-GB" dirty="0"/>
          </a:p>
          <a:p>
            <a:r>
              <a:rPr lang="en-GB" dirty="0"/>
              <a:t>Friday- Talk Home Learning</a:t>
            </a:r>
          </a:p>
          <a:p>
            <a:endParaRPr lang="en-GB" dirty="0"/>
          </a:p>
          <a:p>
            <a:r>
              <a:rPr lang="en-GB" dirty="0"/>
              <a:t>Monday- Spellings (to be </a:t>
            </a:r>
          </a:p>
          <a:p>
            <a:pPr marL="109728" indent="0">
              <a:buNone/>
            </a:pPr>
            <a:r>
              <a:rPr lang="en-GB" dirty="0"/>
              <a:t>                  tested on Friday)</a:t>
            </a:r>
          </a:p>
          <a:p>
            <a:pPr marL="109728" indent="0">
              <a:buNone/>
            </a:pPr>
            <a:endParaRPr lang="en-GB" dirty="0"/>
          </a:p>
          <a:p>
            <a:pPr marL="109728" indent="0">
              <a:buNone/>
            </a:pPr>
            <a:endParaRPr lang="en-GB" dirty="0"/>
          </a:p>
          <a:p>
            <a:pPr marL="109728" indent="0">
              <a:buNone/>
            </a:pPr>
            <a:endParaRPr lang="en-GB" dirty="0"/>
          </a:p>
        </p:txBody>
      </p:sp>
      <p:sp>
        <p:nvSpPr>
          <p:cNvPr id="2" name="Title 1"/>
          <p:cNvSpPr>
            <a:spLocks noGrp="1"/>
          </p:cNvSpPr>
          <p:nvPr>
            <p:ph type="title"/>
          </p:nvPr>
        </p:nvSpPr>
        <p:spPr>
          <a:xfrm>
            <a:off x="251520" y="1196752"/>
            <a:ext cx="8229600" cy="1143000"/>
          </a:xfrm>
        </p:spPr>
        <p:txBody>
          <a:bodyPr>
            <a:normAutofit/>
          </a:bodyPr>
          <a:lstStyle/>
          <a:p>
            <a:r>
              <a:rPr lang="en-GB" dirty="0"/>
              <a:t>Year 1 Home Learning</a:t>
            </a:r>
          </a:p>
        </p:txBody>
      </p:sp>
      <p:pic>
        <p:nvPicPr>
          <p:cNvPr id="2051" name="Picture 3" descr="C:\Documents and Settings\Rchahal\Local Settings\Temporary Internet Files\Content.IE5\9Z34KJNU\MC900014591[1].wmf"/>
          <p:cNvPicPr>
            <a:picLocks noChangeAspect="1" noChangeArrowheads="1"/>
          </p:cNvPicPr>
          <p:nvPr/>
        </p:nvPicPr>
        <p:blipFill>
          <a:blip r:embed="rId4"/>
          <a:srcRect/>
          <a:stretch>
            <a:fillRect/>
          </a:stretch>
        </p:blipFill>
        <p:spPr bwMode="auto">
          <a:xfrm>
            <a:off x="323528" y="332656"/>
            <a:ext cx="2063801" cy="1251814"/>
          </a:xfrm>
          <a:prstGeom prst="rect">
            <a:avLst/>
          </a:prstGeom>
          <a:noFill/>
        </p:spPr>
      </p:pic>
      <p:pic>
        <p:nvPicPr>
          <p:cNvPr id="7" name="Picture 6" descr="LSCWC.jpg"/>
          <p:cNvPicPr>
            <a:picLocks noChangeAspect="1"/>
          </p:cNvPicPr>
          <p:nvPr/>
        </p:nvPicPr>
        <p:blipFill>
          <a:blip r:embed="rId5"/>
          <a:stretch>
            <a:fillRect/>
          </a:stretch>
        </p:blipFill>
        <p:spPr>
          <a:xfrm>
            <a:off x="6095999" y="4221088"/>
            <a:ext cx="2496277" cy="1872208"/>
          </a:xfrm>
          <a:prstGeom prst="rect">
            <a:avLst/>
          </a:prstGeom>
          <a:ln>
            <a:solidFill>
              <a:schemeClr val="tx2">
                <a:lumMod val="60000"/>
                <a:lumOff val="40000"/>
              </a:schemeClr>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alk.jpg"/>
          <p:cNvPicPr>
            <a:picLocks noChangeAspect="1"/>
          </p:cNvPicPr>
          <p:nvPr/>
        </p:nvPicPr>
        <p:blipFill>
          <a:blip r:embed="rId2"/>
          <a:stretch>
            <a:fillRect/>
          </a:stretch>
        </p:blipFill>
        <p:spPr>
          <a:xfrm>
            <a:off x="6338655" y="4724408"/>
            <a:ext cx="2517651" cy="1543925"/>
          </a:xfrm>
          <a:prstGeom prst="rect">
            <a:avLst/>
          </a:prstGeom>
        </p:spPr>
      </p:pic>
      <p:pic>
        <p:nvPicPr>
          <p:cNvPr id="7" name="Picture 6" descr="signs.jpg"/>
          <p:cNvPicPr>
            <a:picLocks noChangeAspect="1"/>
          </p:cNvPicPr>
          <p:nvPr/>
        </p:nvPicPr>
        <p:blipFill>
          <a:blip r:embed="rId3"/>
          <a:stretch>
            <a:fillRect/>
          </a:stretch>
        </p:blipFill>
        <p:spPr>
          <a:xfrm>
            <a:off x="2051720" y="5013176"/>
            <a:ext cx="2638425" cy="1733550"/>
          </a:xfrm>
          <a:prstGeom prst="rect">
            <a:avLst/>
          </a:prstGeom>
        </p:spPr>
      </p:pic>
      <p:sp>
        <p:nvSpPr>
          <p:cNvPr id="2" name="Title 1"/>
          <p:cNvSpPr>
            <a:spLocks noGrp="1"/>
          </p:cNvSpPr>
          <p:nvPr>
            <p:ph type="title"/>
          </p:nvPr>
        </p:nvSpPr>
        <p:spPr/>
        <p:txBody>
          <a:bodyPr/>
          <a:lstStyle/>
          <a:p>
            <a:r>
              <a:rPr lang="en-GB" dirty="0"/>
              <a:t>Year 2 Home Learning</a:t>
            </a:r>
          </a:p>
        </p:txBody>
      </p:sp>
      <p:sp>
        <p:nvSpPr>
          <p:cNvPr id="3" name="Content Placeholder 2"/>
          <p:cNvSpPr>
            <a:spLocks noGrp="1"/>
          </p:cNvSpPr>
          <p:nvPr>
            <p:ph sz="quarter" idx="2"/>
          </p:nvPr>
        </p:nvSpPr>
        <p:spPr>
          <a:xfrm>
            <a:off x="457200" y="2174875"/>
            <a:ext cx="8075240" cy="3198341"/>
          </a:xfrm>
        </p:spPr>
        <p:txBody>
          <a:bodyPr>
            <a:normAutofit/>
          </a:bodyPr>
          <a:lstStyle/>
          <a:p>
            <a:r>
              <a:rPr lang="en-GB" sz="2800" dirty="0"/>
              <a:t>Monday – Spellings (To be tested Friday) </a:t>
            </a:r>
          </a:p>
          <a:p>
            <a:pPr marL="109728" indent="0">
              <a:buNone/>
            </a:pPr>
            <a:endParaRPr lang="en-GB" sz="2800" dirty="0"/>
          </a:p>
          <a:p>
            <a:pPr marL="109728" indent="0">
              <a:buNone/>
            </a:pPr>
            <a:r>
              <a:rPr lang="en-GB" sz="2800" dirty="0"/>
              <a:t>                -Talk Home Learning </a:t>
            </a:r>
          </a:p>
          <a:p>
            <a:endParaRPr lang="en-GB" sz="2800" dirty="0"/>
          </a:p>
          <a:p>
            <a:r>
              <a:rPr lang="en-GB" sz="2800" dirty="0"/>
              <a:t>Friday – English &amp; Maths (due Monday)</a:t>
            </a:r>
          </a:p>
        </p:txBody>
      </p:sp>
      <p:pic>
        <p:nvPicPr>
          <p:cNvPr id="8" name="Picture 7" descr="LSCWC.jpg"/>
          <p:cNvPicPr>
            <a:picLocks noChangeAspect="1"/>
          </p:cNvPicPr>
          <p:nvPr/>
        </p:nvPicPr>
        <p:blipFill>
          <a:blip r:embed="rId4"/>
          <a:stretch>
            <a:fillRect/>
          </a:stretch>
        </p:blipFill>
        <p:spPr>
          <a:xfrm>
            <a:off x="6778757" y="445641"/>
            <a:ext cx="1908043" cy="143103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shorts.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5257800"/>
            <a:ext cx="2057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Content Placeholder 2"/>
          <p:cNvSpPr>
            <a:spLocks noGrp="1"/>
          </p:cNvSpPr>
          <p:nvPr>
            <p:ph idx="1"/>
          </p:nvPr>
        </p:nvSpPr>
        <p:spPr>
          <a:xfrm>
            <a:off x="111125" y="692150"/>
            <a:ext cx="8229600" cy="5565775"/>
          </a:xfrm>
        </p:spPr>
        <p:txBody>
          <a:bodyPr>
            <a:normAutofit lnSpcReduction="10000"/>
          </a:bodyPr>
          <a:lstStyle/>
          <a:p>
            <a:pPr eaLnBrk="1" hangingPunct="1">
              <a:buFont typeface="Wingdings 3" pitchFamily="1" charset="2"/>
              <a:buChar char=""/>
              <a:defRPr/>
            </a:pPr>
            <a:r>
              <a:rPr lang="en-GB" altLang="en-US" sz="1800" dirty="0">
                <a:latin typeface="Comic Sans MS" pitchFamily="1" charset="0"/>
                <a:ea typeface="ＭＳ Ｐゴシック" pitchFamily="1" charset="-128"/>
              </a:rPr>
              <a:t>All children are expected to take part in P.E.</a:t>
            </a:r>
          </a:p>
          <a:p>
            <a:pPr eaLnBrk="1" hangingPunct="1">
              <a:buClr>
                <a:srgbClr val="2DA2BF"/>
              </a:buClr>
              <a:buFont typeface="Wingdings 3" pitchFamily="1" charset="2"/>
              <a:buChar char=""/>
              <a:defRPr/>
            </a:pPr>
            <a:r>
              <a:rPr lang="en-GB" altLang="en-US" sz="1800" dirty="0">
                <a:latin typeface="Comic Sans MS" pitchFamily="1" charset="0"/>
                <a:ea typeface="ＭＳ Ｐゴシック" pitchFamily="1" charset="-128"/>
              </a:rPr>
              <a:t>PE kit should be in school on correct days</a:t>
            </a:r>
          </a:p>
          <a:p>
            <a:pPr eaLnBrk="1" hangingPunct="1">
              <a:buClr>
                <a:srgbClr val="2DA2BF"/>
              </a:buClr>
              <a:buFont typeface="Wingdings 3" pitchFamily="1" charset="2"/>
              <a:buChar char=""/>
              <a:defRPr/>
            </a:pPr>
            <a:r>
              <a:rPr lang="en-GB" altLang="en-US" sz="1800" dirty="0">
                <a:solidFill>
                  <a:prstClr val="black"/>
                </a:solidFill>
                <a:latin typeface="Comic Sans MS" pitchFamily="1" charset="0"/>
                <a:ea typeface="ＭＳ Ｐゴシック" pitchFamily="1" charset="-128"/>
              </a:rPr>
              <a:t>School PE kits should be in all week, with </a:t>
            </a:r>
            <a:r>
              <a:rPr lang="en-GB" altLang="en-US" sz="1800" b="1" dirty="0">
                <a:solidFill>
                  <a:prstClr val="black"/>
                </a:solidFill>
                <a:latin typeface="Comic Sans MS" pitchFamily="1" charset="0"/>
                <a:ea typeface="ＭＳ Ｐゴシック" pitchFamily="1" charset="-128"/>
              </a:rPr>
              <a:t>plimsolls</a:t>
            </a:r>
            <a:r>
              <a:rPr lang="en-GB" altLang="en-US" sz="1800" dirty="0">
                <a:solidFill>
                  <a:prstClr val="black"/>
                </a:solidFill>
                <a:latin typeface="Comic Sans MS" pitchFamily="1" charset="0"/>
                <a:ea typeface="ＭＳ Ｐゴシック" pitchFamily="1" charset="-128"/>
              </a:rPr>
              <a:t> and </a:t>
            </a:r>
            <a:r>
              <a:rPr lang="en-GB" altLang="en-US" sz="1800" b="1" dirty="0">
                <a:solidFill>
                  <a:prstClr val="black"/>
                </a:solidFill>
                <a:latin typeface="Comic Sans MS" pitchFamily="1" charset="0"/>
                <a:ea typeface="ＭＳ Ｐゴシック" pitchFamily="1" charset="-128"/>
              </a:rPr>
              <a:t>trainers</a:t>
            </a:r>
            <a:r>
              <a:rPr lang="en-GB" altLang="en-US" sz="1800" dirty="0">
                <a:solidFill>
                  <a:prstClr val="black"/>
                </a:solidFill>
                <a:latin typeface="Comic Sans MS" pitchFamily="1" charset="0"/>
                <a:ea typeface="ＭＳ Ｐゴシック" pitchFamily="1" charset="-128"/>
              </a:rPr>
              <a:t>.</a:t>
            </a:r>
          </a:p>
          <a:p>
            <a:pPr eaLnBrk="1" hangingPunct="1">
              <a:buFont typeface="Wingdings 3" pitchFamily="1" charset="2"/>
              <a:buChar char=""/>
              <a:defRPr/>
            </a:pPr>
            <a:endParaRPr lang="en-GB" sz="12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sz="2000" b="1" dirty="0">
                <a:solidFill>
                  <a:srgbClr val="FF0000"/>
                </a:solidFill>
                <a:latin typeface="Comic Sans MS" panose="030F0702030302020204" pitchFamily="66" charset="0"/>
                <a:cs typeface="+mn-cs"/>
              </a:rPr>
              <a:t>Year </a:t>
            </a:r>
            <a:r>
              <a:rPr lang="en-GB" sz="2000" b="1" dirty="0">
                <a:solidFill>
                  <a:srgbClr val="FF0000"/>
                </a:solidFill>
                <a:latin typeface="Comic Sans MS" panose="030F0702030302020204" pitchFamily="66" charset="0"/>
              </a:rPr>
              <a:t>1</a:t>
            </a:r>
            <a:r>
              <a:rPr lang="en-GB" sz="2000" b="1" dirty="0">
                <a:solidFill>
                  <a:srgbClr val="FF0000"/>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Heron PE: </a:t>
            </a:r>
          </a:p>
          <a:p>
            <a:pPr eaLnBrk="1" hangingPunct="1">
              <a:buClr>
                <a:srgbClr val="2DA2BF"/>
              </a:buClr>
              <a:buFont typeface="Wingdings 3" pitchFamily="1" charset="2"/>
              <a:buNone/>
              <a:defRPr/>
            </a:pPr>
            <a:r>
              <a:rPr lang="en-GB" altLang="en-US" sz="2000" dirty="0">
                <a:solidFill>
                  <a:prstClr val="black"/>
                </a:solidFill>
                <a:latin typeface="Comic Sans MS" pitchFamily="1" charset="0"/>
                <a:ea typeface="ＭＳ Ｐゴシック" pitchFamily="1" charset="-128"/>
              </a:rPr>
              <a:t>Monday (indoor) and Thursday (outdoor)</a:t>
            </a:r>
          </a:p>
          <a:p>
            <a:pPr eaLnBrk="1" hangingPunct="1">
              <a:buClr>
                <a:srgbClr val="2DA2BF"/>
              </a:buClr>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Swan PE: </a:t>
            </a:r>
          </a:p>
          <a:p>
            <a:pPr eaLnBrk="1" hangingPunct="1">
              <a:buClr>
                <a:srgbClr val="2DA2BF"/>
              </a:buClr>
              <a:buFont typeface="Wingdings 3" pitchFamily="1" charset="2"/>
              <a:buNone/>
              <a:defRPr/>
            </a:pPr>
            <a:r>
              <a:rPr lang="en-GB" altLang="en-US" sz="2000" dirty="0">
                <a:solidFill>
                  <a:prstClr val="black"/>
                </a:solidFill>
                <a:latin typeface="Comic Sans MS" pitchFamily="1" charset="0"/>
                <a:ea typeface="ＭＳ Ｐゴシック" pitchFamily="1" charset="-128"/>
              </a:rPr>
              <a:t> Tuesday (indoor) and Thursday (outdoor) </a:t>
            </a:r>
          </a:p>
          <a:p>
            <a:pPr eaLnBrk="1" hangingPunct="1">
              <a:buClr>
                <a:srgbClr val="2DA2BF"/>
              </a:buClr>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Flamingo PE:</a:t>
            </a:r>
          </a:p>
          <a:p>
            <a:pPr eaLnBrk="1" hangingPunct="1">
              <a:buClr>
                <a:srgbClr val="2DA2BF"/>
              </a:buClr>
              <a:buFont typeface="Wingdings 3" pitchFamily="1" charset="2"/>
              <a:buNone/>
              <a:defRPr/>
            </a:pPr>
            <a:r>
              <a:rPr lang="en-GB" altLang="en-US" sz="2000" dirty="0">
                <a:solidFill>
                  <a:prstClr val="black"/>
                </a:solidFill>
                <a:latin typeface="Comic Sans MS" pitchFamily="1" charset="0"/>
                <a:ea typeface="ＭＳ Ｐゴシック" pitchFamily="1" charset="-128"/>
              </a:rPr>
              <a:t>  Friday (indoor) and Thursday (outdoor)</a:t>
            </a: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altLang="en-US" sz="1800" b="1" dirty="0">
                <a:solidFill>
                  <a:srgbClr val="FF0000"/>
                </a:solidFill>
                <a:latin typeface="Comic Sans MS" pitchFamily="1" charset="0"/>
                <a:ea typeface="ＭＳ Ｐゴシック" pitchFamily="1" charset="-128"/>
              </a:rPr>
              <a:t>Year 2 </a:t>
            </a:r>
          </a:p>
          <a:p>
            <a:pPr marL="0" indent="0" eaLnBrk="1" fontAlgn="auto" hangingPunct="1">
              <a:spcBef>
                <a:spcPts val="0"/>
              </a:spcBef>
              <a:spcAft>
                <a:spcPts val="0"/>
              </a:spcAft>
              <a:buClrTx/>
              <a:buSzTx/>
              <a:buFont typeface="Wingdings 3" pitchFamily="1" charset="2"/>
              <a:buNone/>
              <a:defRPr/>
            </a:pPr>
            <a:r>
              <a:rPr lang="en-GB" sz="2000" b="1" u="sng" dirty="0">
                <a:solidFill>
                  <a:srgbClr val="0000FF"/>
                </a:solidFill>
                <a:latin typeface="Comic Sans MS" panose="030F0702030302020204" pitchFamily="66" charset="0"/>
              </a:rPr>
              <a:t>Peacock</a:t>
            </a:r>
            <a:r>
              <a:rPr lang="en-GB" sz="2000" b="1" u="sng" dirty="0">
                <a:solidFill>
                  <a:srgbClr val="0000FF"/>
                </a:solidFill>
                <a:latin typeface="Comic Sans MS" panose="030F0702030302020204" pitchFamily="66" charset="0"/>
                <a:cs typeface="+mn-cs"/>
              </a:rPr>
              <a:t> PE: </a:t>
            </a:r>
          </a:p>
          <a:p>
            <a:pPr marL="0" indent="0" eaLnBrk="1" fontAlgn="auto" hangingPunct="1">
              <a:spcBef>
                <a:spcPts val="0"/>
              </a:spcBef>
              <a:spcAft>
                <a:spcPts val="0"/>
              </a:spcAft>
              <a:buClrTx/>
              <a:buSzTx/>
              <a:buFont typeface="Wingdings 3" panose="05040102010807070707" pitchFamily="18" charset="2"/>
              <a:buNone/>
              <a:defRPr/>
            </a:pPr>
            <a:r>
              <a:rPr lang="en-GB" sz="2000" dirty="0">
                <a:solidFill>
                  <a:prstClr val="black"/>
                </a:solidFill>
                <a:latin typeface="Comic Sans MS" panose="030F0702030302020204" pitchFamily="66" charset="0"/>
              </a:rPr>
              <a:t>Monday (outdoor) and Tuesday (indoor) </a:t>
            </a:r>
          </a:p>
          <a:p>
            <a:pPr marL="0" indent="0" eaLnBrk="1" fontAlgn="auto" hangingPunct="1">
              <a:spcBef>
                <a:spcPts val="0"/>
              </a:spcBef>
              <a:spcAft>
                <a:spcPts val="0"/>
              </a:spcAft>
              <a:buClrTx/>
              <a:buSzTx/>
              <a:buFont typeface="Wingdings 3" pitchFamily="1" charset="2"/>
              <a:buNone/>
              <a:defRPr/>
            </a:pPr>
            <a:r>
              <a:rPr lang="en-GB" sz="2000" b="1" u="sng" dirty="0">
                <a:solidFill>
                  <a:srgbClr val="0000FF"/>
                </a:solidFill>
                <a:latin typeface="Comic Sans MS" panose="030F0702030302020204" pitchFamily="66" charset="0"/>
              </a:rPr>
              <a:t>Jay </a:t>
            </a:r>
            <a:r>
              <a:rPr lang="en-GB" sz="2000" b="1" u="sng" dirty="0">
                <a:solidFill>
                  <a:srgbClr val="0000FF"/>
                </a:solidFill>
                <a:latin typeface="Comic Sans MS" panose="030F0702030302020204" pitchFamily="66" charset="0"/>
                <a:cs typeface="+mn-cs"/>
              </a:rPr>
              <a:t>PE: </a:t>
            </a:r>
          </a:p>
          <a:p>
            <a:pPr marL="0" indent="0" eaLnBrk="1" fontAlgn="auto" hangingPunct="1">
              <a:spcBef>
                <a:spcPts val="0"/>
              </a:spcBef>
              <a:spcAft>
                <a:spcPts val="0"/>
              </a:spcAft>
              <a:buClrTx/>
              <a:buSzTx/>
              <a:buFont typeface="Wingdings 3" pitchFamily="1" charset="2"/>
              <a:buNone/>
              <a:defRPr/>
            </a:pPr>
            <a:r>
              <a:rPr lang="en-GB" sz="2000" dirty="0">
                <a:solidFill>
                  <a:prstClr val="black"/>
                </a:solidFill>
                <a:latin typeface="Comic Sans MS" panose="030F0702030302020204" pitchFamily="66" charset="0"/>
                <a:cs typeface="+mn-cs"/>
              </a:rPr>
              <a:t>Monday (</a:t>
            </a:r>
            <a:r>
              <a:rPr lang="en-GB" sz="2000" dirty="0">
                <a:solidFill>
                  <a:prstClr val="black"/>
                </a:solidFill>
                <a:latin typeface="Comic Sans MS" panose="030F0702030302020204" pitchFamily="66" charset="0"/>
              </a:rPr>
              <a:t>outdoor</a:t>
            </a:r>
            <a:r>
              <a:rPr lang="en-GB" sz="2000" dirty="0">
                <a:solidFill>
                  <a:prstClr val="black"/>
                </a:solidFill>
                <a:latin typeface="Comic Sans MS" panose="030F0702030302020204" pitchFamily="66" charset="0"/>
                <a:cs typeface="+mn-cs"/>
              </a:rPr>
              <a:t>) and </a:t>
            </a:r>
            <a:r>
              <a:rPr lang="en-GB" sz="2000" dirty="0">
                <a:solidFill>
                  <a:prstClr val="black"/>
                </a:solidFill>
                <a:latin typeface="Comic Sans MS" panose="030F0702030302020204" pitchFamily="66" charset="0"/>
              </a:rPr>
              <a:t>Thursday</a:t>
            </a:r>
            <a:r>
              <a:rPr lang="en-GB" sz="2000" dirty="0">
                <a:solidFill>
                  <a:prstClr val="black"/>
                </a:solidFill>
                <a:latin typeface="Comic Sans MS" panose="030F0702030302020204" pitchFamily="66" charset="0"/>
                <a:cs typeface="+mn-cs"/>
              </a:rPr>
              <a:t> (</a:t>
            </a:r>
            <a:r>
              <a:rPr lang="en-GB" sz="2000" dirty="0">
                <a:solidFill>
                  <a:prstClr val="black"/>
                </a:solidFill>
                <a:latin typeface="Comic Sans MS" panose="030F0702030302020204" pitchFamily="66" charset="0"/>
              </a:rPr>
              <a:t>indoor</a:t>
            </a:r>
            <a:r>
              <a:rPr lang="en-GB" sz="2000" dirty="0">
                <a:solidFill>
                  <a:prstClr val="black"/>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sz="2000" b="1" u="sng" dirty="0">
                <a:solidFill>
                  <a:srgbClr val="0000FF"/>
                </a:solidFill>
                <a:latin typeface="Comic Sans MS" panose="030F0702030302020204" pitchFamily="66" charset="0"/>
              </a:rPr>
              <a:t>Kingfisher</a:t>
            </a:r>
            <a:r>
              <a:rPr lang="en-GB" sz="2000" b="1" u="sng" dirty="0">
                <a:solidFill>
                  <a:srgbClr val="0000FF"/>
                </a:solidFill>
                <a:latin typeface="Comic Sans MS" panose="030F0702030302020204" pitchFamily="66" charset="0"/>
                <a:cs typeface="+mn-cs"/>
              </a:rPr>
              <a:t> PE</a:t>
            </a:r>
            <a:r>
              <a:rPr lang="en-GB" sz="2000" b="1" dirty="0">
                <a:solidFill>
                  <a:prstClr val="black"/>
                </a:solidFill>
                <a:latin typeface="Comic Sans MS" panose="030F0702030302020204" pitchFamily="66" charset="0"/>
                <a:cs typeface="+mn-cs"/>
              </a:rPr>
              <a:t>:</a:t>
            </a:r>
          </a:p>
          <a:p>
            <a:pPr marL="0" indent="0" eaLnBrk="1" fontAlgn="auto" hangingPunct="1">
              <a:spcBef>
                <a:spcPts val="0"/>
              </a:spcBef>
              <a:spcAft>
                <a:spcPts val="0"/>
              </a:spcAft>
              <a:buClrTx/>
              <a:buSzTx/>
              <a:buFont typeface="Wingdings 3" pitchFamily="1" charset="2"/>
              <a:buNone/>
              <a:defRPr/>
            </a:pPr>
            <a:r>
              <a:rPr lang="en-GB" sz="2000" dirty="0">
                <a:solidFill>
                  <a:prstClr val="black"/>
                </a:solidFill>
                <a:latin typeface="Comic Sans MS" panose="030F0702030302020204" pitchFamily="66" charset="0"/>
              </a:rPr>
              <a:t>Monday</a:t>
            </a:r>
            <a:r>
              <a:rPr lang="en-GB" sz="2000" dirty="0">
                <a:solidFill>
                  <a:prstClr val="black"/>
                </a:solidFill>
                <a:latin typeface="Comic Sans MS" panose="030F0702030302020204" pitchFamily="66" charset="0"/>
                <a:cs typeface="+mn-cs"/>
              </a:rPr>
              <a:t> (outdoor) and Wednesday (indoor)</a:t>
            </a: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eaLnBrk="1" hangingPunct="1">
              <a:buFont typeface="Wingdings 3" pitchFamily="1" charset="2"/>
              <a:buNone/>
              <a:defRPr/>
            </a:pPr>
            <a:endParaRPr lang="en-GB" altLang="en-US" b="1" u="sng" dirty="0">
              <a:solidFill>
                <a:srgbClr val="0000FF"/>
              </a:solidFill>
              <a:latin typeface="Comic Sans MS" pitchFamily="1" charset="0"/>
              <a:ea typeface="ＭＳ Ｐゴシック" pitchFamily="1" charset="-128"/>
            </a:endParaRPr>
          </a:p>
          <a:p>
            <a:pPr eaLnBrk="1" hangingPunct="1">
              <a:buFont typeface="Wingdings 3" pitchFamily="1" charset="2"/>
              <a:buNone/>
              <a:defRPr/>
            </a:pPr>
            <a:endParaRPr lang="en-GB" altLang="en-US" b="1" u="sng" dirty="0">
              <a:solidFill>
                <a:srgbClr val="0000FF"/>
              </a:solidFill>
              <a:latin typeface="Comic Sans MS" pitchFamily="1" charset="0"/>
              <a:ea typeface="ＭＳ Ｐゴシック" pitchFamily="1" charset="-128"/>
            </a:endParaRPr>
          </a:p>
        </p:txBody>
      </p:sp>
      <p:sp>
        <p:nvSpPr>
          <p:cNvPr id="2" name="Title 1"/>
          <p:cNvSpPr>
            <a:spLocks noGrp="1"/>
          </p:cNvSpPr>
          <p:nvPr>
            <p:ph type="title"/>
          </p:nvPr>
        </p:nvSpPr>
        <p:spPr>
          <a:xfrm>
            <a:off x="396875" y="-20031"/>
            <a:ext cx="8229600" cy="1008112"/>
          </a:xfrm>
        </p:spPr>
        <p:txBody>
          <a:bodyPr/>
          <a:lstStyle/>
          <a:p>
            <a:pPr algn="ctr" eaLnBrk="1" fontAlgn="auto" hangingPunct="1">
              <a:spcAft>
                <a:spcPts val="0"/>
              </a:spcAft>
              <a:defRPr/>
            </a:pPr>
            <a:r>
              <a:rPr lang="en-GB" sz="2400" dirty="0">
                <a:latin typeface="Comic Sans MS"/>
                <a:ea typeface="+mj-ea"/>
                <a:cs typeface="Comic Sans MS"/>
              </a:rPr>
              <a:t>Physical Education</a:t>
            </a:r>
          </a:p>
        </p:txBody>
      </p:sp>
      <p:pic>
        <p:nvPicPr>
          <p:cNvPr id="14341" name="Picture 4" descr="plimsols.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6132513"/>
            <a:ext cx="984250"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descr="t shirt.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1557338"/>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64400" y="2890838"/>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9" descr="http://www.christophershoes.co.uk/images/item-pics/7363_T630G_Ladies_Trainers_and_Unisex_Trainers_ASCOT__BREEZE__Lace_Trainer.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92888" y="6181725"/>
            <a:ext cx="9334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3360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349631" y="1243013"/>
            <a:ext cx="8229600" cy="4960938"/>
          </a:xfrm>
        </p:spPr>
        <p:txBody>
          <a:bodyPr>
            <a:normAutofit lnSpcReduction="10000"/>
          </a:bodyPr>
          <a:lstStyle/>
          <a:p>
            <a:pPr eaLnBrk="1" hangingPunct="1"/>
            <a:r>
              <a:rPr lang="en-GB" altLang="en-US" dirty="0">
                <a:solidFill>
                  <a:srgbClr val="000000"/>
                </a:solidFill>
                <a:latin typeface="Comic Sans MS" panose="030F0702030302020204" pitchFamily="66" charset="0"/>
              </a:rPr>
              <a:t> </a:t>
            </a:r>
            <a:r>
              <a:rPr lang="en-GB" altLang="en-US" sz="2400" dirty="0">
                <a:solidFill>
                  <a:srgbClr val="000000"/>
                </a:solidFill>
                <a:latin typeface="Comic Sans MS" panose="030F0702030302020204" pitchFamily="66" charset="0"/>
              </a:rPr>
              <a:t>Reading log/record and reading book should be in daily, along with the diary planner. </a:t>
            </a:r>
          </a:p>
          <a:p>
            <a:pPr marL="109728" indent="0" eaLnBrk="1" hangingPunct="1">
              <a:buNone/>
            </a:pPr>
            <a:r>
              <a:rPr lang="en-GB" altLang="en-US" sz="2400" dirty="0">
                <a:solidFill>
                  <a:srgbClr val="000000"/>
                </a:solidFill>
                <a:latin typeface="Comic Sans MS" panose="030F0702030302020204" pitchFamily="66" charset="0"/>
              </a:rPr>
              <a:t>            Red – Year 1             Purple - Year 2</a:t>
            </a: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Children should be reading to an adult, for at </a:t>
            </a:r>
            <a:r>
              <a:rPr lang="en-GB" altLang="en-US" sz="2400" u="sng" dirty="0">
                <a:latin typeface="Comic Sans MS" panose="030F0702030302020204" pitchFamily="66" charset="0"/>
              </a:rPr>
              <a:t>least 20 minutes every evening.  </a:t>
            </a:r>
          </a:p>
          <a:p>
            <a:pPr eaLnBrk="1" hangingPunct="1"/>
            <a:r>
              <a:rPr lang="en-GB" altLang="en-US" sz="2400" dirty="0">
                <a:latin typeface="Comic Sans MS" panose="030F0702030302020204" pitchFamily="66" charset="0"/>
              </a:rPr>
              <a:t>Encourage asking and responding to questions using thinking skills.  </a:t>
            </a:r>
          </a:p>
          <a:p>
            <a:pPr eaLnBrk="1" hangingPunct="1"/>
            <a:r>
              <a:rPr lang="en-GB" altLang="en-US" sz="2400" dirty="0">
                <a:latin typeface="Comic Sans MS" panose="030F0702030302020204" pitchFamily="66" charset="0"/>
              </a:rPr>
              <a:t>When they have finished reading their book it will be changed in school. Please write finished when your child has finished the book as we will know then to change it. If your child is on Level 9 and above will be changed twice a week. (Monday and Friday) </a:t>
            </a:r>
          </a:p>
          <a:p>
            <a:pPr eaLnBrk="1" hangingPunct="1"/>
            <a:r>
              <a:rPr lang="en-GB" altLang="en-US" sz="2400" dirty="0">
                <a:latin typeface="Comic Sans MS" panose="030F0702030302020204" pitchFamily="66" charset="0"/>
              </a:rPr>
              <a:t>Updating the Reading Record is necessary.</a:t>
            </a:r>
          </a:p>
          <a:p>
            <a:pPr marL="109728" indent="0" eaLnBrk="1" hangingPunct="1">
              <a:buNone/>
            </a:pPr>
            <a:endParaRPr lang="en-GB" altLang="en-US" sz="2400"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p:txBody>
      </p:sp>
      <p:sp>
        <p:nvSpPr>
          <p:cNvPr id="2" name="Title 1"/>
          <p:cNvSpPr>
            <a:spLocks noGrp="1"/>
          </p:cNvSpPr>
          <p:nvPr>
            <p:ph type="title"/>
          </p:nvPr>
        </p:nvSpPr>
        <p:spPr>
          <a:xfrm>
            <a:off x="177166" y="389924"/>
            <a:ext cx="8229600" cy="844674"/>
          </a:xfrm>
        </p:spPr>
        <p:txBody>
          <a:bodyPr/>
          <a:lstStyle/>
          <a:p>
            <a:pPr algn="ctr" eaLnBrk="1" fontAlgn="auto" hangingPunct="1">
              <a:spcAft>
                <a:spcPts val="0"/>
              </a:spcAft>
              <a:defRPr/>
            </a:pPr>
            <a:r>
              <a:rPr lang="en-GB" dirty="0">
                <a:latin typeface="Comic Sans MS"/>
                <a:ea typeface="+mj-ea"/>
                <a:cs typeface="Comic Sans MS"/>
              </a:rPr>
              <a:t>Reading</a:t>
            </a:r>
          </a:p>
        </p:txBody>
      </p:sp>
      <p:pic>
        <p:nvPicPr>
          <p:cNvPr id="13316" name="Picture 3" descr="readin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0"/>
            <a:ext cx="1187450"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6618" y="5589240"/>
            <a:ext cx="1257381"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2354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15900" y="2057400"/>
            <a:ext cx="8728075" cy="4768850"/>
          </a:xfrm>
        </p:spPr>
        <p:txBody>
          <a:bodyPr/>
          <a:lstStyle/>
          <a:p>
            <a:pPr eaLnBrk="1" hangingPunct="1">
              <a:buFont typeface="Wingdings 3" panose="05040102010807070707" pitchFamily="18" charset="2"/>
              <a:buNone/>
            </a:pPr>
            <a:r>
              <a:rPr lang="en-GB" altLang="en-US" dirty="0">
                <a:latin typeface="Comic Sans MS" panose="030F0702030302020204" pitchFamily="66" charset="0"/>
              </a:rPr>
              <a:t>Year 1		   </a:t>
            </a:r>
            <a:r>
              <a:rPr lang="en-GB" altLang="en-US" sz="2400" dirty="0">
                <a:latin typeface="Comic Sans MS" panose="030F0702030302020204" pitchFamily="66" charset="0"/>
              </a:rPr>
              <a:t>-Who Am I? </a:t>
            </a:r>
          </a:p>
          <a:p>
            <a:pPr eaLnBrk="1" hangingPunct="1">
              <a:buFont typeface="Wingdings 3" panose="05040102010807070707" pitchFamily="18" charset="2"/>
              <a:buNone/>
            </a:pPr>
            <a:r>
              <a:rPr lang="en-GB" altLang="en-US" sz="2400" dirty="0">
                <a:latin typeface="Comic Sans MS" panose="030F0702030302020204" pitchFamily="66" charset="0"/>
              </a:rPr>
              <a:t>				   - All Dressed Up </a:t>
            </a:r>
          </a:p>
          <a:p>
            <a:pPr eaLnBrk="1" hangingPunct="1">
              <a:buFont typeface="Wingdings 3" panose="05040102010807070707" pitchFamily="18" charset="2"/>
              <a:buNone/>
            </a:pPr>
            <a:r>
              <a:rPr lang="en-GB" altLang="en-US" sz="2400" dirty="0">
                <a:latin typeface="Comic Sans MS" panose="030F0702030302020204" pitchFamily="66" charset="0"/>
              </a:rPr>
              <a:t>				   - Flowers and Insects </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r>
              <a:rPr lang="en-GB" altLang="en-US" dirty="0">
                <a:latin typeface="Comic Sans MS" panose="030F0702030302020204" pitchFamily="66" charset="0"/>
              </a:rPr>
              <a:t>Year 2		  -</a:t>
            </a:r>
            <a:r>
              <a:rPr lang="en-GB" altLang="en-US" sz="2400" dirty="0">
                <a:latin typeface="Comic Sans MS" panose="030F0702030302020204" pitchFamily="66" charset="0"/>
              </a:rPr>
              <a:t>We Are What We Eat</a:t>
            </a:r>
            <a:endParaRPr lang="en-GB" altLang="en-US" dirty="0">
              <a:latin typeface="Comic Sans MS" panose="030F0702030302020204" pitchFamily="66" charset="0"/>
            </a:endParaRPr>
          </a:p>
          <a:p>
            <a:pPr eaLnBrk="1" hangingPunct="1">
              <a:buFont typeface="Wingdings 3" panose="05040102010807070707" pitchFamily="18" charset="2"/>
              <a:buNone/>
            </a:pPr>
            <a:r>
              <a:rPr lang="en-GB" altLang="en-US" sz="2400" dirty="0">
                <a:latin typeface="Comic Sans MS" panose="030F0702030302020204" pitchFamily="66" charset="0"/>
              </a:rPr>
              <a:t>                                -Live and Let Live</a:t>
            </a:r>
          </a:p>
          <a:p>
            <a:pPr eaLnBrk="1" hangingPunct="1">
              <a:buFont typeface="Wingdings 3" panose="05040102010807070707" pitchFamily="18" charset="2"/>
              <a:buNone/>
            </a:pPr>
            <a:r>
              <a:rPr lang="en-GB" altLang="en-US" sz="2400" dirty="0">
                <a:latin typeface="Comic Sans MS" panose="030F0702030302020204" pitchFamily="66" charset="0"/>
              </a:rPr>
              <a:t>                                -Hooray Let’s Go On Holiday</a:t>
            </a:r>
          </a:p>
          <a:p>
            <a:pPr eaLnBrk="1" hangingPunct="1">
              <a:buFont typeface="Wingdings 3" panose="05040102010807070707" pitchFamily="18" charset="2"/>
              <a:buNone/>
            </a:pPr>
            <a:r>
              <a:rPr lang="en-GB" altLang="en-US" dirty="0">
                <a:latin typeface="Comic Sans MS" panose="030F0702030302020204" pitchFamily="66" charset="0"/>
              </a:rPr>
              <a:t>					</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p:txBody>
      </p:sp>
      <p:sp>
        <p:nvSpPr>
          <p:cNvPr id="2" name="Title 1"/>
          <p:cNvSpPr>
            <a:spLocks noGrp="1"/>
          </p:cNvSpPr>
          <p:nvPr>
            <p:ph type="title"/>
          </p:nvPr>
        </p:nvSpPr>
        <p:spPr/>
        <p:txBody>
          <a:bodyPr>
            <a:normAutofit fontScale="90000"/>
          </a:bodyPr>
          <a:lstStyle/>
          <a:p>
            <a:pPr algn="ctr" eaLnBrk="1" fontAlgn="auto" hangingPunct="1">
              <a:spcAft>
                <a:spcPts val="0"/>
              </a:spcAft>
              <a:defRPr/>
            </a:pPr>
            <a:r>
              <a:rPr lang="en-GB" dirty="0">
                <a:latin typeface="Comic Sans MS"/>
                <a:ea typeface="+mj-ea"/>
                <a:cs typeface="Comic Sans MS"/>
              </a:rPr>
              <a:t>Topic Work </a:t>
            </a:r>
            <a:br>
              <a:rPr lang="en-GB" dirty="0">
                <a:latin typeface="Comic Sans MS"/>
                <a:ea typeface="+mj-ea"/>
                <a:cs typeface="Comic Sans MS"/>
              </a:rPr>
            </a:br>
            <a:r>
              <a:rPr lang="en-GB" dirty="0">
                <a:latin typeface="Comic Sans MS"/>
                <a:ea typeface="+mj-ea"/>
                <a:cs typeface="Comic Sans MS"/>
              </a:rPr>
              <a:t>Creative Learning Journey </a:t>
            </a:r>
          </a:p>
        </p:txBody>
      </p:sp>
      <p:sp>
        <p:nvSpPr>
          <p:cNvPr id="6" name="Right Arrow 5"/>
          <p:cNvSpPr>
            <a:spLocks noChangeArrowheads="1"/>
          </p:cNvSpPr>
          <p:nvPr/>
        </p:nvSpPr>
        <p:spPr bwMode="auto">
          <a:xfrm>
            <a:off x="1981200" y="1676400"/>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sp>
        <p:nvSpPr>
          <p:cNvPr id="7" name="Right Arrow 6"/>
          <p:cNvSpPr>
            <a:spLocks noChangeArrowheads="1"/>
          </p:cNvSpPr>
          <p:nvPr/>
        </p:nvSpPr>
        <p:spPr bwMode="auto">
          <a:xfrm>
            <a:off x="1981200" y="4308475"/>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pic>
        <p:nvPicPr>
          <p:cNvPr id="15366" name="Picture 8" descr="C:\Users\S.Simpson\AppData\Local\Microsoft\Windows\Temporary Internet Files\Content.IE5\TNBOV6LX\greetingsfromspacejp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51656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9" descr="C:\Users\S.Simpson\AppData\Local\Microsoft\Windows\Temporary Internet Files\Content.IE5\6QM9D04S\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9" descr="C:\Users\S.Simpson\AppData\Local\Microsoft\Windows\Temporary Internet Files\Content.IE5\8KA5S9Z0\424px-Skeleton_diagram.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76400"/>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20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15900" y="2057400"/>
            <a:ext cx="8728075" cy="4768850"/>
          </a:xfrm>
        </p:spPr>
        <p:txBody>
          <a:bodyPr/>
          <a:lstStyle/>
          <a:p>
            <a:pPr eaLnBrk="1" hangingPunct="1">
              <a:buFont typeface="Wingdings 3" panose="05040102010807070707" pitchFamily="18" charset="2"/>
              <a:buNone/>
            </a:pPr>
            <a:r>
              <a:rPr lang="en-GB" altLang="en-US" dirty="0">
                <a:latin typeface="Comic Sans MS" panose="030F0702030302020204" pitchFamily="66" charset="0"/>
              </a:rPr>
              <a:t>Year 1		   </a:t>
            </a:r>
            <a:r>
              <a:rPr lang="en-GB" altLang="en-US" sz="2400" dirty="0">
                <a:latin typeface="Comic Sans MS" panose="030F0702030302020204" pitchFamily="66" charset="0"/>
              </a:rPr>
              <a:t>-Phonic Screening Check </a:t>
            </a:r>
          </a:p>
          <a:p>
            <a:pPr eaLnBrk="1" hangingPunct="1">
              <a:buFont typeface="Wingdings 3" panose="05040102010807070707" pitchFamily="18" charset="2"/>
              <a:buNone/>
            </a:pPr>
            <a:r>
              <a:rPr lang="en-GB" altLang="en-US" sz="2400" dirty="0">
                <a:latin typeface="Comic Sans MS" panose="030F0702030302020204" pitchFamily="66" charset="0"/>
              </a:rPr>
              <a:t>                                  June 2019</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r>
              <a:rPr lang="en-GB" altLang="en-US" dirty="0">
                <a:latin typeface="Comic Sans MS" panose="030F0702030302020204" pitchFamily="66" charset="0"/>
              </a:rPr>
              <a:t>Year 2		  -SATs </a:t>
            </a:r>
          </a:p>
          <a:p>
            <a:pPr eaLnBrk="1" hangingPunct="1">
              <a:buFont typeface="Wingdings 3" panose="05040102010807070707" pitchFamily="18" charset="2"/>
              <a:buNone/>
            </a:pPr>
            <a:r>
              <a:rPr lang="en-GB" altLang="en-US" dirty="0">
                <a:latin typeface="Comic Sans MS" panose="030F0702030302020204" pitchFamily="66" charset="0"/>
              </a:rPr>
              <a:t>                              May 2019					</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p:txBody>
      </p:sp>
      <p:sp>
        <p:nvSpPr>
          <p:cNvPr id="2" name="Title 1"/>
          <p:cNvSpPr>
            <a:spLocks noGrp="1"/>
          </p:cNvSpPr>
          <p:nvPr>
            <p:ph type="title"/>
          </p:nvPr>
        </p:nvSpPr>
        <p:spPr/>
        <p:txBody>
          <a:bodyPr>
            <a:normAutofit/>
          </a:bodyPr>
          <a:lstStyle/>
          <a:p>
            <a:pPr algn="ctr" eaLnBrk="1" fontAlgn="auto" hangingPunct="1">
              <a:spcAft>
                <a:spcPts val="0"/>
              </a:spcAft>
              <a:defRPr/>
            </a:pPr>
            <a:r>
              <a:rPr lang="en-GB" dirty="0">
                <a:latin typeface="Comic Sans MS"/>
                <a:cs typeface="Comic Sans MS"/>
              </a:rPr>
              <a:t>Key Dates </a:t>
            </a:r>
            <a:r>
              <a:rPr lang="en-GB" dirty="0">
                <a:latin typeface="Comic Sans MS"/>
                <a:ea typeface="+mj-ea"/>
                <a:cs typeface="Comic Sans MS"/>
              </a:rPr>
              <a:t> </a:t>
            </a:r>
          </a:p>
        </p:txBody>
      </p:sp>
      <p:sp>
        <p:nvSpPr>
          <p:cNvPr id="6" name="Right Arrow 5"/>
          <p:cNvSpPr>
            <a:spLocks noChangeArrowheads="1"/>
          </p:cNvSpPr>
          <p:nvPr/>
        </p:nvSpPr>
        <p:spPr bwMode="auto">
          <a:xfrm>
            <a:off x="1981199" y="2057400"/>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sp>
        <p:nvSpPr>
          <p:cNvPr id="7" name="Right Arrow 6"/>
          <p:cNvSpPr>
            <a:spLocks noChangeArrowheads="1"/>
          </p:cNvSpPr>
          <p:nvPr/>
        </p:nvSpPr>
        <p:spPr bwMode="auto">
          <a:xfrm>
            <a:off x="1981200" y="4308475"/>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pic>
        <p:nvPicPr>
          <p:cNvPr id="15366" name="Picture 8" descr="C:\Users\S.Simpson\AppData\Local\Microsoft\Windows\Temporary Internet Files\Content.IE5\TNBOV6LX\greetingsfromspacejp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51656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9" descr="C:\Users\S.Simpson\AppData\Local\Microsoft\Windows\Temporary Internet Files\Content.IE5\6QM9D04S\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9" descr="C:\Users\S.Simpson\AppData\Local\Microsoft\Windows\Temporary Internet Files\Content.IE5\8KA5S9Z0\424px-Skeleton_diagram.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76400"/>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084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152400" y="1193800"/>
            <a:ext cx="5334000" cy="5399088"/>
          </a:xfrm>
        </p:spPr>
        <p:txBody>
          <a:bodyPr/>
          <a:lstStyle/>
          <a:p>
            <a:pPr eaLnBrk="1" hangingPunct="1">
              <a:buFont typeface="Wingdings 3" panose="05040102010807070707" pitchFamily="18" charset="2"/>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Blue jumper or </a:t>
            </a:r>
            <a:r>
              <a:rPr lang="en-GB" altLang="en-US" sz="2500" dirty="0" smtClean="0">
                <a:latin typeface="Comic Sans MS" panose="030F0702030302020204" pitchFamily="66" charset="0"/>
              </a:rPr>
              <a:t>cardigan</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Black trousers or skirt </a:t>
            </a:r>
            <a:endParaRPr lang="en-GB" altLang="en-US" sz="2500" dirty="0" smtClean="0">
              <a:latin typeface="Comic Sans MS" panose="030F0702030302020204" pitchFamily="66" charset="0"/>
            </a:endParaRP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White shirt or </a:t>
            </a:r>
            <a:r>
              <a:rPr lang="en-GB" altLang="en-US" sz="2500" dirty="0" smtClean="0">
                <a:latin typeface="Comic Sans MS" panose="030F0702030302020204" pitchFamily="66" charset="0"/>
              </a:rPr>
              <a:t>t-shirt</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Black </a:t>
            </a:r>
            <a:r>
              <a:rPr lang="en-GB" altLang="en-US" sz="2500" dirty="0" smtClean="0">
                <a:latin typeface="Comic Sans MS" panose="030F0702030302020204" pitchFamily="66" charset="0"/>
              </a:rPr>
              <a:t>shoes</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Accessories in blue, black or white (scarves &amp; turbans)</a:t>
            </a:r>
          </a:p>
          <a:p>
            <a:pPr eaLnBrk="1" hangingPunct="1"/>
            <a:endParaRPr lang="en-GB" altLang="en-US" sz="2500" dirty="0">
              <a:latin typeface="Comic Sans MS" panose="030F0702030302020204" pitchFamily="66" charset="0"/>
            </a:endParaRPr>
          </a:p>
        </p:txBody>
      </p:sp>
      <p:sp>
        <p:nvSpPr>
          <p:cNvPr id="2" name="Title 1"/>
          <p:cNvSpPr>
            <a:spLocks noGrp="1"/>
          </p:cNvSpPr>
          <p:nvPr>
            <p:ph type="title"/>
          </p:nvPr>
        </p:nvSpPr>
        <p:spPr/>
        <p:txBody>
          <a:bodyPr/>
          <a:lstStyle/>
          <a:p>
            <a:pPr eaLnBrk="1" fontAlgn="auto" hangingPunct="1">
              <a:spcAft>
                <a:spcPts val="0"/>
              </a:spcAft>
              <a:defRPr/>
            </a:pPr>
            <a:r>
              <a:rPr lang="en-GB" dirty="0">
                <a:latin typeface="Comic Sans MS"/>
                <a:ea typeface="+mj-ea"/>
                <a:cs typeface="Comic Sans MS"/>
              </a:rPr>
              <a:t>Uniform</a:t>
            </a:r>
          </a:p>
        </p:txBody>
      </p:sp>
      <p:pic>
        <p:nvPicPr>
          <p:cNvPr id="16388" name="Picture 3" descr="Jump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12713"/>
            <a:ext cx="203835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4" descr="skir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2590800"/>
            <a:ext cx="1476375"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shoe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42238" y="4876800"/>
            <a:ext cx="1401762"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rouser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67400" y="2420938"/>
            <a:ext cx="1512888"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white shirt.bm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67600" y="0"/>
            <a:ext cx="146208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8" descr="boys shoes.bmp"/>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4876800"/>
            <a:ext cx="13255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197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395288" y="908050"/>
            <a:ext cx="8229600" cy="5689600"/>
          </a:xfrm>
        </p:spPr>
        <p:txBody>
          <a:bodyPr/>
          <a:lstStyle/>
          <a:p>
            <a:pPr eaLnBrk="1" hangingPunct="1"/>
            <a:r>
              <a:rPr lang="en-GB" altLang="en-US" sz="2400" dirty="0">
                <a:latin typeface="Comic Sans MS" panose="030F0702030302020204" pitchFamily="66" charset="0"/>
              </a:rPr>
              <a:t>School starts at 8:45am and finishes at 3:30pm –All late pupils need to report to the office.</a:t>
            </a:r>
          </a:p>
          <a:p>
            <a:pPr marL="109728"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Home time procedures- Parents need to pick pupils up at 3:30pm. </a:t>
            </a:r>
          </a:p>
          <a:p>
            <a:pPr marL="109728"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Anyone who is not collected will be sent to the office.</a:t>
            </a:r>
          </a:p>
          <a:p>
            <a:pPr marL="109728" indent="0" eaLnBrk="1" hangingPunct="1">
              <a:buNone/>
            </a:pPr>
            <a:r>
              <a:rPr lang="en-GB" altLang="en-US" sz="2400" dirty="0">
                <a:latin typeface="Comic Sans MS" panose="030F0702030302020204" pitchFamily="66" charset="0"/>
              </a:rPr>
              <a:t> </a:t>
            </a:r>
          </a:p>
          <a:p>
            <a:pPr eaLnBrk="1" hangingPunct="1"/>
            <a:r>
              <a:rPr lang="en-GB" altLang="en-US" sz="2400" dirty="0">
                <a:latin typeface="Comic Sans MS" panose="030F0702030302020204" pitchFamily="66" charset="0"/>
              </a:rPr>
              <a:t>If you need to see a teacher you can make an appointment at the office.</a:t>
            </a:r>
          </a:p>
          <a:p>
            <a:pPr eaLnBrk="1" hangingPunct="1"/>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First point of contact is the class teacher, then Mrs. Keane, next Mrs Benton and finally Mr Tatters.</a:t>
            </a:r>
          </a:p>
        </p:txBody>
      </p:sp>
      <p:sp>
        <p:nvSpPr>
          <p:cNvPr id="2" name="Title 1"/>
          <p:cNvSpPr>
            <a:spLocks noGrp="1"/>
          </p:cNvSpPr>
          <p:nvPr>
            <p:ph type="title"/>
          </p:nvPr>
        </p:nvSpPr>
        <p:spPr>
          <a:xfrm>
            <a:off x="457200" y="260350"/>
            <a:ext cx="8229600" cy="490066"/>
          </a:xfrm>
        </p:spPr>
        <p:txBody>
          <a:bodyPr>
            <a:normAutofit fontScale="90000"/>
          </a:bodyPr>
          <a:lstStyle/>
          <a:p>
            <a:pPr eaLnBrk="1" fontAlgn="auto" hangingPunct="1">
              <a:spcAft>
                <a:spcPts val="0"/>
              </a:spcAft>
              <a:defRPr/>
            </a:pPr>
            <a:r>
              <a:rPr lang="en-GB" dirty="0">
                <a:latin typeface="Comic Sans MS"/>
                <a:ea typeface="+mj-ea"/>
                <a:cs typeface="Comic Sans MS"/>
              </a:rPr>
              <a:t>Other  </a:t>
            </a:r>
          </a:p>
        </p:txBody>
      </p:sp>
    </p:spTree>
    <p:extLst>
      <p:ext uri="{BB962C8B-B14F-4D97-AF65-F5344CB8AC3E}">
        <p14:creationId xmlns:p14="http://schemas.microsoft.com/office/powerpoint/2010/main" val="1580089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en-GB" sz="6000" dirty="0">
                <a:latin typeface="Comic Sans MS"/>
                <a:ea typeface="+mj-ea"/>
                <a:cs typeface="Comic Sans MS"/>
              </a:rPr>
              <a:t>Questions</a:t>
            </a:r>
            <a:r>
              <a:rPr lang="en-GB" dirty="0">
                <a:latin typeface="Comic Sans MS"/>
                <a:ea typeface="+mj-ea"/>
                <a:cs typeface="Comic Sans MS"/>
              </a:rPr>
              <a:t>  </a:t>
            </a:r>
          </a:p>
        </p:txBody>
      </p:sp>
      <p:sp>
        <p:nvSpPr>
          <p:cNvPr id="19459" name="AutoShape 2"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155575" y="-18510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sp>
        <p:nvSpPr>
          <p:cNvPr id="19460" name="AutoShape 4"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307975" y="-16986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pic>
        <p:nvPicPr>
          <p:cNvPr id="19461" name="Picture 6" descr="http://www.barcelona-apartments.pro/wp-content/uploads/2011/11/colorful_question_mark-e1323444206814.jpg">
            <a:hlinkClick r:id="rId3" tooltip="Question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2016125"/>
            <a:ext cx="2808287"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8810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1"/>
          <p:cNvSpPr>
            <a:spLocks noGrp="1"/>
          </p:cNvSpPr>
          <p:nvPr>
            <p:ph idx="1"/>
          </p:nvPr>
        </p:nvSpPr>
        <p:spPr/>
        <p:txBody>
          <a:bodyPr/>
          <a:lstStyle/>
          <a:p>
            <a:pPr algn="ctr" eaLnBrk="1" hangingPunct="1">
              <a:buFont typeface="Wingdings 3" panose="05040102010807070707" pitchFamily="18" charset="2"/>
              <a:buNone/>
            </a:pPr>
            <a:r>
              <a:rPr lang="en-GB" altLang="en-US" sz="3500">
                <a:latin typeface="Comic Sans MS" panose="030F0702030302020204" pitchFamily="66" charset="0"/>
              </a:rPr>
              <a:t>Thank you for attending </a:t>
            </a:r>
          </a:p>
          <a:p>
            <a:pPr algn="ctr" eaLnBrk="1" hangingPunct="1">
              <a:buFont typeface="Wingdings 3" panose="05040102010807070707" pitchFamily="18" charset="2"/>
              <a:buNone/>
            </a:pPr>
            <a:endParaRPr lang="en-GB" altLang="en-US" sz="3500">
              <a:latin typeface="Comic Sans MS" panose="030F0702030302020204" pitchFamily="66" charset="0"/>
            </a:endParaRPr>
          </a:p>
          <a:p>
            <a:pPr algn="ctr" eaLnBrk="1" hangingPunct="1">
              <a:buFont typeface="Wingdings 3" panose="05040102010807070707" pitchFamily="18" charset="2"/>
              <a:buNone/>
            </a:pPr>
            <a:r>
              <a:rPr lang="en-GB" altLang="en-US" sz="3500">
                <a:latin typeface="Comic Sans MS" panose="030F0702030302020204" pitchFamily="66" charset="0"/>
              </a:rPr>
              <a:t>We look forward to working in partnership with you.</a:t>
            </a:r>
          </a:p>
        </p:txBody>
      </p:sp>
      <p:pic>
        <p:nvPicPr>
          <p:cNvPr id="2048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5029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56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483</TotalTime>
  <Words>492</Words>
  <Application>Microsoft Office PowerPoint</Application>
  <PresentationFormat>On-screen Show (4:3)</PresentationFormat>
  <Paragraphs>121</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ＭＳ Ｐゴシック</vt:lpstr>
      <vt:lpstr>Arial</vt:lpstr>
      <vt:lpstr>Calibri</vt:lpstr>
      <vt:lpstr>Comic Sans MS</vt:lpstr>
      <vt:lpstr>Lucida Sans Unicode</vt:lpstr>
      <vt:lpstr>Verdana</vt:lpstr>
      <vt:lpstr>Wingdings 2</vt:lpstr>
      <vt:lpstr>Wingdings 3</vt:lpstr>
      <vt:lpstr>Concourse</vt:lpstr>
      <vt:lpstr>Key Stage 1   Curriculum Meeting</vt:lpstr>
      <vt:lpstr>Key Stage 1 Teachers</vt:lpstr>
      <vt:lpstr>Year 1 Home Learning</vt:lpstr>
      <vt:lpstr>Year 2 Home Learning</vt:lpstr>
      <vt:lpstr>Physical Education</vt:lpstr>
      <vt:lpstr>Reading</vt:lpstr>
      <vt:lpstr>Topic Work  Creative Learning Journey </vt:lpstr>
      <vt:lpstr>Key Dates  </vt:lpstr>
      <vt:lpstr>Uniform</vt:lpstr>
      <vt:lpstr>Other  </vt:lpstr>
      <vt:lpstr>Questions  </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Helen Keane (Westbrook Primary School)</cp:lastModifiedBy>
  <cp:revision>66</cp:revision>
  <dcterms:created xsi:type="dcterms:W3CDTF">2011-09-20T10:02:39Z</dcterms:created>
  <dcterms:modified xsi:type="dcterms:W3CDTF">2018-09-18T11:28:11Z</dcterms:modified>
</cp:coreProperties>
</file>