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71" r:id="rId3"/>
    <p:sldId id="257" r:id="rId4"/>
    <p:sldId id="268" r:id="rId5"/>
    <p:sldId id="258" r:id="rId6"/>
    <p:sldId id="260" r:id="rId7"/>
    <p:sldId id="261" r:id="rId8"/>
    <p:sldId id="259" r:id="rId9"/>
    <p:sldId id="262" r:id="rId10"/>
    <p:sldId id="263" r:id="rId11"/>
    <p:sldId id="264" r:id="rId12"/>
    <p:sldId id="265" r:id="rId13"/>
    <p:sldId id="266" r:id="rId14"/>
    <p:sldId id="267" r:id="rId15"/>
    <p:sldId id="269" r:id="rId16"/>
    <p:sldId id="270" r:id="rId17"/>
    <p:sldId id="272" r:id="rId18"/>
    <p:sldId id="273" r:id="rId1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88" d="100"/>
          <a:sy n="88" d="100"/>
        </p:scale>
        <p:origin x="494"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4242851"/>
            <a:ext cx="8968084" cy="275942"/>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11716" y="4243845"/>
            <a:ext cx="3077108" cy="276940"/>
          </a:xfrm>
          <a:prstGeom prst="rect">
            <a:avLst/>
          </a:prstGeom>
        </p:spPr>
      </p:pic>
      <p:sp>
        <p:nvSpPr>
          <p:cNvPr id="9" name="Rectangle 8"/>
          <p:cNvSpPr/>
          <p:nvPr/>
        </p:nvSpPr>
        <p:spPr bwMode="ltGray">
          <a:xfrm>
            <a:off x="0" y="2590078"/>
            <a:ext cx="8968085" cy="1660332"/>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9111715" y="2590078"/>
            <a:ext cx="3077109" cy="166033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680322" y="2733709"/>
            <a:ext cx="8144134" cy="1373070"/>
          </a:xfrm>
        </p:spPr>
        <p:txBody>
          <a:bodyPr anchor="b">
            <a:noAutofit/>
          </a:bodyPr>
          <a:lstStyle>
            <a:lvl1pPr algn="r">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680322" y="4394039"/>
            <a:ext cx="8144134" cy="1117687"/>
          </a:xfrm>
        </p:spPr>
        <p:txBody>
          <a:bodyPr>
            <a:normAutofit/>
          </a:bodyPr>
          <a:lstStyle>
            <a:lvl1pPr marL="0" indent="0" algn="r">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78ABE3C1-DBE1-495D-B57B-2849774B866A}" type="datetimeFigureOut">
              <a:rPr lang="en-US" dirty="0"/>
              <a:t>2/13/2019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9255346" y="2750337"/>
            <a:ext cx="1171888" cy="1356442"/>
          </a:xfrm>
        </p:spPr>
        <p:txBody>
          <a:bodyPr/>
          <a:lstStyle/>
          <a:p>
            <a:fld id="{6D22F896-40B5-4ADD-8801-0D06FADFA09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15" name="Picture 14"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6" name="Picture 15"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7" name="Rectangle 16"/>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Rectangle 17"/>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2DE42F4-6EEF-4EF7-8ED4-2208F0F89A08}" type="datetimeFigureOut">
              <a:rPr lang="en-US" dirty="0"/>
              <a:t>2/13/2019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4086907"/>
            <a:ext cx="10437812" cy="321164"/>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4" y="4087901"/>
            <a:ext cx="1602997" cy="144270"/>
          </a:xfrm>
          <a:prstGeom prst="rect">
            <a:avLst/>
          </a:prstGeom>
        </p:spPr>
      </p:pic>
      <p:sp>
        <p:nvSpPr>
          <p:cNvPr id="9" name="Rectangle 8"/>
          <p:cNvSpPr/>
          <p:nvPr/>
        </p:nvSpPr>
        <p:spPr bwMode="ltGray">
          <a:xfrm>
            <a:off x="-2" y="2726267"/>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0585825" y="2726267"/>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2869895"/>
            <a:ext cx="9613860" cy="1090788"/>
          </a:xfrm>
        </p:spPr>
        <p:txBody>
          <a:bodyPr anchor="ctr">
            <a:normAutofit/>
          </a:bodyPr>
          <a:lstStyle>
            <a:lvl1pPr algn="r">
              <a:defRPr sz="3600"/>
            </a:lvl1pPr>
          </a:lstStyle>
          <a:p>
            <a:r>
              <a:rPr lang="en-US" smtClean="0"/>
              <a:t>Click to edit Master title style</a:t>
            </a:r>
            <a:endParaRPr lang="en-US" dirty="0"/>
          </a:p>
        </p:txBody>
      </p:sp>
      <p:sp>
        <p:nvSpPr>
          <p:cNvPr id="3" name="Text Placeholder 2"/>
          <p:cNvSpPr>
            <a:spLocks noGrp="1"/>
          </p:cNvSpPr>
          <p:nvPr>
            <p:ph type="body" idx="1"/>
          </p:nvPr>
        </p:nvSpPr>
        <p:spPr>
          <a:xfrm>
            <a:off x="680322" y="4232171"/>
            <a:ext cx="9613860" cy="1704017"/>
          </a:xfrm>
        </p:spPr>
        <p:txBody>
          <a:bodyPr>
            <a:normAutofit/>
          </a:bodyPr>
          <a:lstStyle>
            <a:lvl1pPr marL="0" indent="0" algn="r">
              <a:buNone/>
              <a:defRPr sz="20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30578ACC-22D6-47C1-A373-4FD133E34F3C}" type="datetimeFigureOut">
              <a:rPr lang="en-US" dirty="0"/>
              <a:t>2/13/2019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10729455" y="2869895"/>
            <a:ext cx="1154151" cy="1090789"/>
          </a:xfrm>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80320" y="2336873"/>
            <a:ext cx="4698358" cy="359931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594123" y="2336873"/>
            <a:ext cx="4700058" cy="359931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E5A6C69-6797-4E8A-BF37-F2C3751466E9}" type="datetimeFigureOut">
              <a:rPr lang="en-US" dirty="0"/>
              <a:t>2/13/2019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0" name="Picture 9"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1" name="Picture 10"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2" name="Rectangle 11"/>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19" y="753229"/>
            <a:ext cx="9613863" cy="108093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906350" y="2336873"/>
            <a:ext cx="4472327" cy="69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80322" y="3030008"/>
            <a:ext cx="4698355" cy="2906179"/>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820154" y="2336873"/>
            <a:ext cx="4474028" cy="69207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594123" y="3030008"/>
            <a:ext cx="4700059" cy="2906179"/>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D82014A1-A632-4878-A0D3-F52BA7563730}" type="datetimeFigureOut">
              <a:rPr lang="en-US" dirty="0"/>
              <a:t>2/13/2019</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7" name="Picture 6"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8" name="Rectangle 7"/>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CE99F462-093F-4566-844B-4C71F2739DA5}" type="datetimeFigureOut">
              <a:rPr lang="en-US" dirty="0"/>
              <a:t>2/13/2019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HD-ShadowShor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6" name="Rectangle 5"/>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p:cNvSpPr>
            <a:spLocks noGrp="1"/>
          </p:cNvSpPr>
          <p:nvPr>
            <p:ph type="dt" sz="half" idx="10"/>
          </p:nvPr>
        </p:nvSpPr>
        <p:spPr/>
        <p:txBody>
          <a:bodyPr/>
          <a:lstStyle/>
          <a:p>
            <a:fld id="{3D24A7AC-904D-4781-85BA-7D10C17ED021}" type="datetimeFigureOut">
              <a:rPr lang="en-US" dirty="0"/>
              <a:t>2/13/2019</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1" y="753227"/>
            <a:ext cx="9613859" cy="1080940"/>
          </a:xfrm>
        </p:spPr>
        <p:txBody>
          <a:bodyPr anchor="ctr">
            <a:normAutofit/>
          </a:bodyPr>
          <a:lstStyle>
            <a:lvl1pPr>
              <a:defRPr sz="3600"/>
            </a:lvl1pPr>
          </a:lstStyle>
          <a:p>
            <a:r>
              <a:rPr lang="en-US" smtClean="0"/>
              <a:t>Click to edit Master title style</a:t>
            </a:r>
            <a:endParaRPr lang="en-US" dirty="0"/>
          </a:p>
        </p:txBody>
      </p:sp>
      <p:sp>
        <p:nvSpPr>
          <p:cNvPr id="3" name="Content Placeholder 2"/>
          <p:cNvSpPr>
            <a:spLocks noGrp="1"/>
          </p:cNvSpPr>
          <p:nvPr>
            <p:ph idx="1"/>
          </p:nvPr>
        </p:nvSpPr>
        <p:spPr>
          <a:xfrm>
            <a:off x="4685846" y="2336873"/>
            <a:ext cx="5608336" cy="359931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80322" y="2336872"/>
            <a:ext cx="3790078" cy="359931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E331444B-B92B-4E27-8C94-BB93EAF5CB18}" type="datetimeFigureOut">
              <a:rPr lang="en-US" dirty="0"/>
              <a:t>2/13/2019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3" y="753228"/>
            <a:ext cx="9613857" cy="1080938"/>
          </a:xfrm>
        </p:spPr>
        <p:txBody>
          <a:bodyPr anchor="ctr">
            <a:normAutofit/>
          </a:bodyPr>
          <a:lstStyle>
            <a:lvl1pPr>
              <a:defRPr sz="36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4868333" y="2336874"/>
            <a:ext cx="5425849" cy="3599312"/>
          </a:xfrm>
          <a:noFill/>
          <a:ln>
            <a:noFill/>
          </a:ln>
          <a:effectLst>
            <a:outerShdw blurRad="76200" dist="63500" dir="5040000" algn="tl" rotWithShape="0">
              <a:srgbClr val="000000">
                <a:alpha val="41000"/>
              </a:srgb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80323" y="2336873"/>
            <a:ext cx="3876256" cy="3599315"/>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363EFA5E-FA76-400D-B3DC-F0BA90E6D107}" type="datetimeFigureOut">
              <a:rPr lang="en-US" dirty="0"/>
              <a:t>2/13/2019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0" name="Rectangle 9"/>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4711616"/>
            <a:ext cx="9613859" cy="453051"/>
          </a:xfrm>
        </p:spPr>
        <p:txBody>
          <a:bodyPr anchor="b">
            <a:normAutofit/>
          </a:bodyPr>
          <a:lstStyle>
            <a:lvl1pPr>
              <a:defRPr sz="24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80322" y="609597"/>
            <a:ext cx="9613859" cy="3589575"/>
          </a:xfrm>
          <a:noFill/>
          <a:ln>
            <a:noFill/>
          </a:ln>
          <a:effectLst>
            <a:outerShdw blurRad="76200" dist="63500" dir="5040000" algn="tl" rotWithShape="0">
              <a:srgbClr val="000000">
                <a:alpha val="41000"/>
              </a:srgb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80319" y="5169583"/>
            <a:ext cx="9613862" cy="62297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46C117F-5CCF-4837-BE5F-2B92066CAFAF}" type="datetimeFigureOut">
              <a:rPr lang="en-US" dirty="0"/>
              <a:t>2/13/2019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29455" y="4711309"/>
            <a:ext cx="1154151" cy="1090789"/>
          </a:xfrm>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9" name="Picture 8"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0" name="Rectangle 9"/>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609597"/>
            <a:ext cx="9613858" cy="3592750"/>
          </a:xfrm>
        </p:spPr>
        <p:txBody>
          <a:bodyPr anchor="ctr"/>
          <a:lstStyle>
            <a:lvl1pP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680322" y="4711615"/>
            <a:ext cx="9613859" cy="1090789"/>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4EB90BD-B6CE-46B7-997F-7313B992CCDC}" type="datetimeFigureOut">
              <a:rPr lang="en-US" dirty="0"/>
              <a:t>2/13/2019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29455" y="4711615"/>
            <a:ext cx="1154151" cy="1090789"/>
          </a:xfrm>
        </p:spPr>
        <p:txBody>
          <a:bodyPr/>
          <a:lstStyle/>
          <a:p>
            <a:fld id="{6D22F896-40B5-4ADD-8801-0D06FADFA09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13" name="Picture 12"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4" name="Rectangle 13"/>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127856" y="609598"/>
            <a:ext cx="8718877" cy="3036061"/>
          </a:xfrm>
        </p:spPr>
        <p:txBody>
          <a:bodyPr anchor="ctr"/>
          <a:lstStyle>
            <a:lvl1pPr>
              <a:defRPr sz="3200"/>
            </a:lvl1pPr>
          </a:lstStyle>
          <a:p>
            <a:r>
              <a:rPr lang="en-US" smtClean="0"/>
              <a:t>Click to edit Master title style</a:t>
            </a:r>
            <a:endParaRPr lang="en-US" dirty="0"/>
          </a:p>
        </p:txBody>
      </p:sp>
      <p:sp>
        <p:nvSpPr>
          <p:cNvPr id="12" name="Text Placeholder 3"/>
          <p:cNvSpPr>
            <a:spLocks noGrp="1"/>
          </p:cNvSpPr>
          <p:nvPr>
            <p:ph type="body" sz="half" idx="13"/>
          </p:nvPr>
        </p:nvSpPr>
        <p:spPr>
          <a:xfrm>
            <a:off x="1402288" y="3653379"/>
            <a:ext cx="815657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4" name="Text Placeholder 3"/>
          <p:cNvSpPr>
            <a:spLocks noGrp="1"/>
          </p:cNvSpPr>
          <p:nvPr>
            <p:ph type="body" sz="half" idx="2"/>
          </p:nvPr>
        </p:nvSpPr>
        <p:spPr>
          <a:xfrm>
            <a:off x="680322" y="4711615"/>
            <a:ext cx="9613859" cy="1090789"/>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CDB9D11F-B188-461D-B23F-39381795C052}" type="datetimeFigureOut">
              <a:rPr lang="en-US" dirty="0"/>
              <a:t>2/13/2019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29455" y="4709925"/>
            <a:ext cx="1154151" cy="1090789"/>
          </a:xfrm>
        </p:spPr>
        <p:txBody>
          <a:bodyPr/>
          <a:lstStyle/>
          <a:p>
            <a:fld id="{6D22F896-40B5-4ADD-8801-0D06FADFA095}" type="slidenum">
              <a:rPr lang="en-US" dirty="0"/>
              <a:t>‹#›</a:t>
            </a:fld>
            <a:endParaRPr lang="en-US" dirty="0"/>
          </a:p>
        </p:txBody>
      </p:sp>
      <p:sp>
        <p:nvSpPr>
          <p:cNvPr id="16" name="TextBox 15"/>
          <p:cNvSpPr txBox="1"/>
          <p:nvPr/>
        </p:nvSpPr>
        <p:spPr>
          <a:xfrm>
            <a:off x="583572" y="74811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7200" dirty="0">
                <a:solidFill>
                  <a:schemeClr val="tx1"/>
                </a:solidFill>
                <a:effectLst/>
              </a:rPr>
              <a:t>“</a:t>
            </a:r>
          </a:p>
        </p:txBody>
      </p:sp>
      <p:sp>
        <p:nvSpPr>
          <p:cNvPr id="17" name="TextBox 16"/>
          <p:cNvSpPr txBox="1"/>
          <p:nvPr/>
        </p:nvSpPr>
        <p:spPr>
          <a:xfrm>
            <a:off x="9662809" y="30335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72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9" name="Picture 8"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10" name="Picture 9"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1" name="Rectangle 10"/>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Rectangle 11"/>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19" y="4711615"/>
            <a:ext cx="9613862" cy="588535"/>
          </a:xfrm>
        </p:spPr>
        <p:txBody>
          <a:bodyPr anchor="b"/>
          <a:lstStyle>
            <a:lvl1pP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680320" y="5300149"/>
            <a:ext cx="9613862" cy="50225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52E6D8D9-55A2-4063-B0F3-121F44549695}" type="datetimeFigureOut">
              <a:rPr lang="en-US" dirty="0"/>
              <a:t>2/13/2019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0729455" y="4709925"/>
            <a:ext cx="1154151" cy="1090789"/>
          </a:xfrm>
        </p:spPr>
        <p:txBody>
          <a:bodyPr/>
          <a:lstStyle/>
          <a:p>
            <a:fld id="{6D22F896-40B5-4ADD-8801-0D06FADFA09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12"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4" name="Picture 13"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6" name="Rectangle 15"/>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Rectangle 16"/>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Title 1"/>
          <p:cNvSpPr>
            <a:spLocks noGrp="1"/>
          </p:cNvSpPr>
          <p:nvPr>
            <p:ph type="title"/>
          </p:nvPr>
        </p:nvSpPr>
        <p:spPr>
          <a:xfrm>
            <a:off x="669222" y="753228"/>
            <a:ext cx="9624960" cy="1080938"/>
          </a:xfrm>
        </p:spPr>
        <p:txBody>
          <a:bodyPr/>
          <a:lstStyle/>
          <a:p>
            <a:r>
              <a:rPr lang="en-US" smtClean="0"/>
              <a:t>Click to edit Master title style</a:t>
            </a:r>
            <a:endParaRPr lang="en-US" dirty="0"/>
          </a:p>
        </p:txBody>
      </p:sp>
      <p:sp>
        <p:nvSpPr>
          <p:cNvPr id="7" name="Text Placeholder 2"/>
          <p:cNvSpPr>
            <a:spLocks noGrp="1"/>
          </p:cNvSpPr>
          <p:nvPr>
            <p:ph type="body" idx="1"/>
          </p:nvPr>
        </p:nvSpPr>
        <p:spPr>
          <a:xfrm>
            <a:off x="660946" y="2336873"/>
            <a:ext cx="3070034"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8" name="Text Placeholder 3"/>
          <p:cNvSpPr>
            <a:spLocks noGrp="1"/>
          </p:cNvSpPr>
          <p:nvPr>
            <p:ph type="body" sz="half" idx="15"/>
          </p:nvPr>
        </p:nvSpPr>
        <p:spPr>
          <a:xfrm>
            <a:off x="680322" y="3022673"/>
            <a:ext cx="3049702"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9" name="Text Placeholder 4"/>
          <p:cNvSpPr>
            <a:spLocks noGrp="1"/>
          </p:cNvSpPr>
          <p:nvPr>
            <p:ph type="body" sz="quarter" idx="3"/>
          </p:nvPr>
        </p:nvSpPr>
        <p:spPr>
          <a:xfrm>
            <a:off x="3956025" y="2336873"/>
            <a:ext cx="3063240"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0" name="Text Placeholder 3"/>
          <p:cNvSpPr>
            <a:spLocks noGrp="1"/>
          </p:cNvSpPr>
          <p:nvPr>
            <p:ph type="body" sz="half" idx="16"/>
          </p:nvPr>
        </p:nvSpPr>
        <p:spPr>
          <a:xfrm>
            <a:off x="3945470" y="3022673"/>
            <a:ext cx="3063240"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1" name="Text Placeholder 4"/>
          <p:cNvSpPr>
            <a:spLocks noGrp="1"/>
          </p:cNvSpPr>
          <p:nvPr>
            <p:ph type="body" sz="quarter" idx="13"/>
          </p:nvPr>
        </p:nvSpPr>
        <p:spPr>
          <a:xfrm>
            <a:off x="7224156" y="2336873"/>
            <a:ext cx="307002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2" name="Text Placeholder 3"/>
          <p:cNvSpPr>
            <a:spLocks noGrp="1"/>
          </p:cNvSpPr>
          <p:nvPr>
            <p:ph type="body" sz="half" idx="17"/>
          </p:nvPr>
        </p:nvSpPr>
        <p:spPr>
          <a:xfrm>
            <a:off x="7224156" y="3022673"/>
            <a:ext cx="3070025"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fld id="{D4B24536-994D-4021-A283-9F449C0DB509}" type="datetimeFigureOut">
              <a:rPr lang="en-US" dirty="0"/>
              <a:t>2/13/2019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5" name="Picture 14"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6" name="Picture 15"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7" name="Rectangle 16"/>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Rectangle 17"/>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0" name="Title 1"/>
          <p:cNvSpPr>
            <a:spLocks noGrp="1"/>
          </p:cNvSpPr>
          <p:nvPr>
            <p:ph type="title"/>
          </p:nvPr>
        </p:nvSpPr>
        <p:spPr>
          <a:xfrm>
            <a:off x="680322" y="753228"/>
            <a:ext cx="9613860" cy="1080938"/>
          </a:xfrm>
        </p:spPr>
        <p:txBody>
          <a:bodyPr/>
          <a:lstStyle/>
          <a:p>
            <a:r>
              <a:rPr lang="en-US" smtClean="0"/>
              <a:t>Click to edit Master title style</a:t>
            </a:r>
            <a:endParaRPr lang="en-US" dirty="0"/>
          </a:p>
        </p:txBody>
      </p:sp>
      <p:sp>
        <p:nvSpPr>
          <p:cNvPr id="19" name="Text Placeholder 2"/>
          <p:cNvSpPr>
            <a:spLocks noGrp="1"/>
          </p:cNvSpPr>
          <p:nvPr>
            <p:ph type="body" idx="1"/>
          </p:nvPr>
        </p:nvSpPr>
        <p:spPr>
          <a:xfrm>
            <a:off x="680318" y="4297503"/>
            <a:ext cx="304970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0" name="Picture Placeholder 2"/>
          <p:cNvSpPr>
            <a:spLocks noGrp="1" noChangeAspect="1"/>
          </p:cNvSpPr>
          <p:nvPr>
            <p:ph type="pic" idx="15"/>
          </p:nvPr>
        </p:nvSpPr>
        <p:spPr>
          <a:xfrm>
            <a:off x="680318" y="2336873"/>
            <a:ext cx="3049705"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1" name="Text Placeholder 3"/>
          <p:cNvSpPr>
            <a:spLocks noGrp="1"/>
          </p:cNvSpPr>
          <p:nvPr>
            <p:ph type="body" sz="half" idx="18"/>
          </p:nvPr>
        </p:nvSpPr>
        <p:spPr>
          <a:xfrm>
            <a:off x="680318" y="4873765"/>
            <a:ext cx="3049705"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2" name="Text Placeholder 4"/>
          <p:cNvSpPr>
            <a:spLocks noGrp="1"/>
          </p:cNvSpPr>
          <p:nvPr>
            <p:ph type="body" sz="quarter" idx="3"/>
          </p:nvPr>
        </p:nvSpPr>
        <p:spPr>
          <a:xfrm>
            <a:off x="3945471" y="4297503"/>
            <a:ext cx="3063240"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3" name="Picture Placeholder 2"/>
          <p:cNvSpPr>
            <a:spLocks noGrp="1" noChangeAspect="1"/>
          </p:cNvSpPr>
          <p:nvPr>
            <p:ph type="pic" idx="21"/>
          </p:nvPr>
        </p:nvSpPr>
        <p:spPr>
          <a:xfrm>
            <a:off x="3945470" y="2336873"/>
            <a:ext cx="3063240"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19"/>
          </p:nvPr>
        </p:nvSpPr>
        <p:spPr>
          <a:xfrm>
            <a:off x="3944117" y="4873764"/>
            <a:ext cx="3067297"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5" name="Text Placeholder 4"/>
          <p:cNvSpPr>
            <a:spLocks noGrp="1"/>
          </p:cNvSpPr>
          <p:nvPr>
            <p:ph type="body" sz="quarter" idx="13"/>
          </p:nvPr>
        </p:nvSpPr>
        <p:spPr>
          <a:xfrm>
            <a:off x="7230678" y="4297503"/>
            <a:ext cx="306350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6" name="Picture Placeholder 2"/>
          <p:cNvSpPr>
            <a:spLocks noGrp="1" noChangeAspect="1"/>
          </p:cNvSpPr>
          <p:nvPr>
            <p:ph type="pic" idx="22"/>
          </p:nvPr>
        </p:nvSpPr>
        <p:spPr>
          <a:xfrm>
            <a:off x="7230677" y="2336873"/>
            <a:ext cx="3063505"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7" name="Text Placeholder 3"/>
          <p:cNvSpPr>
            <a:spLocks noGrp="1"/>
          </p:cNvSpPr>
          <p:nvPr>
            <p:ph type="body" sz="half" idx="20"/>
          </p:nvPr>
        </p:nvSpPr>
        <p:spPr>
          <a:xfrm>
            <a:off x="7230553" y="4873762"/>
            <a:ext cx="3067563"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fld id="{3CBBBB78-C96F-47B7-AB17-D852CA960AC9}" type="datetimeFigureOut">
              <a:rPr lang="en-US" dirty="0"/>
              <a:t>2/13/2019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9" name="Rectangle 8"/>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lvl1pPr algn="r">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FA3F48C-C7C6-4055-9F49-3777875E72AE}" type="datetimeFigureOut">
              <a:rPr lang="en-US" dirty="0"/>
              <a:t>2/13/2019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7" name="Rectangle 6"/>
          <p:cNvSpPr/>
          <p:nvPr/>
        </p:nvSpPr>
        <p:spPr bwMode="ltGray">
          <a:xfrm rot="5400000">
            <a:off x="8116207" y="1869395"/>
            <a:ext cx="5106988"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rot="5400000">
            <a:off x="9868202" y="5372403"/>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10129231" y="609597"/>
            <a:ext cx="1073802" cy="4353760"/>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80322" y="609597"/>
            <a:ext cx="8870004" cy="5326589"/>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6807126" y="5936187"/>
            <a:ext cx="2743200" cy="365125"/>
          </a:xfrm>
        </p:spPr>
        <p:txBody>
          <a:bodyPr/>
          <a:lstStyle/>
          <a:p>
            <a:fld id="{6178E61D-D431-422C-9764-11DAFE33AB63}" type="datetimeFigureOut">
              <a:rPr lang="en-US" dirty="0"/>
              <a:t>2/13/2019</a:t>
            </a:fld>
            <a:endParaRPr lang="en-US" dirty="0"/>
          </a:p>
        </p:txBody>
      </p:sp>
      <p:sp>
        <p:nvSpPr>
          <p:cNvPr id="5" name="Footer Placeholder 4"/>
          <p:cNvSpPr>
            <a:spLocks noGrp="1"/>
          </p:cNvSpPr>
          <p:nvPr>
            <p:ph type="ftr" sz="quarter" idx="11"/>
          </p:nvPr>
        </p:nvSpPr>
        <p:spPr>
          <a:xfrm>
            <a:off x="680321" y="5936188"/>
            <a:ext cx="6126805" cy="365125"/>
          </a:xfrm>
        </p:spPr>
        <p:txBody>
          <a:bodyPr/>
          <a:lstStyle/>
          <a:p>
            <a:endParaRPr lang="en-US" dirty="0"/>
          </a:p>
        </p:txBody>
      </p:sp>
      <p:sp>
        <p:nvSpPr>
          <p:cNvPr id="6" name="Slide Number Placeholder 5"/>
          <p:cNvSpPr>
            <a:spLocks noGrp="1"/>
          </p:cNvSpPr>
          <p:nvPr>
            <p:ph type="sldNum" sz="quarter" idx="12"/>
          </p:nvPr>
        </p:nvSpPr>
        <p:spPr>
          <a:xfrm>
            <a:off x="10097550" y="5398633"/>
            <a:ext cx="1154151" cy="1090789"/>
          </a:xfrm>
        </p:spPr>
        <p:txBody>
          <a:bodyPr anchor="t"/>
          <a:lstStyle>
            <a:lvl1pPr algn="ctr">
              <a:defRPr/>
            </a:lvl1pPr>
          </a:lstStyle>
          <a:p>
            <a:fld id="{6D22F896-40B5-4ADD-8801-0D06FADFA09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6" descr="hashOverlay-FullResolve.png"/>
          <p:cNvPicPr>
            <a:picLocks noChangeAspect="1"/>
          </p:cNvPicPr>
          <p:nvPr/>
        </p:nvPicPr>
        <p:blipFill>
          <a:blip r:embed="rId19">
            <a:alphaModFix amt="1000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Placeholder 1"/>
          <p:cNvSpPr>
            <a:spLocks noGrp="1"/>
          </p:cNvSpPr>
          <p:nvPr>
            <p:ph type="title"/>
          </p:nvPr>
        </p:nvSpPr>
        <p:spPr>
          <a:xfrm>
            <a:off x="680321" y="753228"/>
            <a:ext cx="9613861" cy="1080938"/>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80321" y="2336873"/>
            <a:ext cx="9613861" cy="3599316"/>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550981" y="5936187"/>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9D6E9DEC-419B-4CC5-A080-3B06BD5A8291}" type="datetimeFigureOut">
              <a:rPr lang="en-US" dirty="0"/>
              <a:t>2/13/2019</a:t>
            </a:fld>
            <a:endParaRPr lang="en-US" dirty="0"/>
          </a:p>
        </p:txBody>
      </p:sp>
      <p:sp>
        <p:nvSpPr>
          <p:cNvPr id="5" name="Footer Placeholder 4"/>
          <p:cNvSpPr>
            <a:spLocks noGrp="1"/>
          </p:cNvSpPr>
          <p:nvPr>
            <p:ph type="ftr" sz="quarter" idx="3"/>
          </p:nvPr>
        </p:nvSpPr>
        <p:spPr>
          <a:xfrm>
            <a:off x="680321" y="5936188"/>
            <a:ext cx="687066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10729455" y="753227"/>
            <a:ext cx="1154151" cy="1090789"/>
          </a:xfrm>
          <a:prstGeom prst="rect">
            <a:avLst/>
          </a:prstGeom>
        </p:spPr>
        <p:txBody>
          <a:bodyPr vert="horz" lIns="91440" tIns="45720" rIns="91440" bIns="45720" rtlCol="0" anchor="ctr"/>
          <a:lstStyle>
            <a:lvl1pPr algn="l">
              <a:defRPr sz="3600">
                <a:solidFill>
                  <a:schemeClr val="tx1">
                    <a:tint val="75000"/>
                  </a:schemeClr>
                </a:solidFill>
              </a:defRPr>
            </a:lvl1pPr>
          </a:lstStyle>
          <a:p>
            <a:fld id="{6D22F896-40B5-4ADD-8801-0D06FADFA09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hf sldNum="0" hdr="0" ftr="0" dt="0"/>
  <p:txStyles>
    <p:titleStyle>
      <a:lvl1pPr algn="l" defTabSz="914400" rtl="0" eaLnBrk="1" latinLnBrk="0" hangingPunct="1">
        <a:lnSpc>
          <a:spcPct val="90000"/>
        </a:lnSpc>
        <a:spcBef>
          <a:spcPct val="0"/>
        </a:spcBef>
        <a:buNone/>
        <a:defRPr sz="36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6754" y="2733709"/>
            <a:ext cx="8667702" cy="1373070"/>
          </a:xfrm>
        </p:spPr>
        <p:txBody>
          <a:bodyPr/>
          <a:lstStyle/>
          <a:p>
            <a:r>
              <a:rPr lang="en-GB" dirty="0" smtClean="0"/>
              <a:t>Emotional Support</a:t>
            </a:r>
            <a:endParaRPr lang="en-GB" dirty="0"/>
          </a:p>
        </p:txBody>
      </p:sp>
      <p:sp>
        <p:nvSpPr>
          <p:cNvPr id="3" name="Subtitle 2"/>
          <p:cNvSpPr>
            <a:spLocks noGrp="1"/>
          </p:cNvSpPr>
          <p:nvPr>
            <p:ph type="subTitle" idx="1"/>
          </p:nvPr>
        </p:nvSpPr>
        <p:spPr/>
        <p:txBody>
          <a:bodyPr/>
          <a:lstStyle/>
          <a:p>
            <a:r>
              <a:rPr lang="en-GB" dirty="0" smtClean="0"/>
              <a:t>Promoting Healthy Minds at Westbrook Primary</a:t>
            </a:r>
            <a:endParaRPr lang="en-GB" dirty="0"/>
          </a:p>
        </p:txBody>
      </p:sp>
    </p:spTree>
    <p:extLst>
      <p:ext uri="{BB962C8B-B14F-4D97-AF65-F5344CB8AC3E}">
        <p14:creationId xmlns:p14="http://schemas.microsoft.com/office/powerpoint/2010/main" val="280771955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How can we support mental health at school?</a:t>
            </a:r>
            <a:endParaRPr lang="en-GB" dirty="0"/>
          </a:p>
        </p:txBody>
      </p:sp>
      <p:sp>
        <p:nvSpPr>
          <p:cNvPr id="3" name="Content Placeholder 2"/>
          <p:cNvSpPr>
            <a:spLocks noGrp="1"/>
          </p:cNvSpPr>
          <p:nvPr>
            <p:ph idx="1"/>
          </p:nvPr>
        </p:nvSpPr>
        <p:spPr/>
        <p:txBody>
          <a:bodyPr/>
          <a:lstStyle/>
          <a:p>
            <a:r>
              <a:rPr lang="en-GB" dirty="0" smtClean="0"/>
              <a:t>We can all play a part in caring for each other and </a:t>
            </a:r>
            <a:r>
              <a:rPr lang="en-GB" smtClean="0"/>
              <a:t>the children </a:t>
            </a:r>
            <a:endParaRPr lang="en-GB" dirty="0" smtClean="0"/>
          </a:p>
        </p:txBody>
      </p:sp>
    </p:spTree>
    <p:extLst>
      <p:ext uri="{BB962C8B-B14F-4D97-AF65-F5344CB8AC3E}">
        <p14:creationId xmlns:p14="http://schemas.microsoft.com/office/powerpoint/2010/main" val="162873617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is Emotional Literacy Support?</a:t>
            </a:r>
            <a:endParaRPr lang="en-GB" dirty="0"/>
          </a:p>
        </p:txBody>
      </p:sp>
      <p:sp>
        <p:nvSpPr>
          <p:cNvPr id="3" name="Content Placeholder 2"/>
          <p:cNvSpPr>
            <a:spLocks noGrp="1"/>
          </p:cNvSpPr>
          <p:nvPr>
            <p:ph idx="1"/>
          </p:nvPr>
        </p:nvSpPr>
        <p:spPr>
          <a:xfrm>
            <a:off x="680321" y="2336873"/>
            <a:ext cx="9822216" cy="3599316"/>
          </a:xfrm>
        </p:spPr>
        <p:txBody>
          <a:bodyPr>
            <a:normAutofit lnSpcReduction="10000"/>
          </a:bodyPr>
          <a:lstStyle/>
          <a:p>
            <a:r>
              <a:rPr lang="en-GB" dirty="0" smtClean="0"/>
              <a:t>Helping young people to understand, manage and express their feelings in a socially acceptable way</a:t>
            </a:r>
          </a:p>
          <a:p>
            <a:r>
              <a:rPr lang="en-GB" dirty="0" smtClean="0"/>
              <a:t>We need to be an ‘Emotionally literate school’ – this is not a role for just one person!  We all need to be able to identify those who need help. </a:t>
            </a:r>
          </a:p>
          <a:p>
            <a:r>
              <a:rPr lang="en-GB" dirty="0" smtClean="0"/>
              <a:t>ELSAs </a:t>
            </a:r>
            <a:r>
              <a:rPr lang="en-GB" dirty="0"/>
              <a:t>have been established to deliver planned programmes of support designed to increase the emotional literacy skills of the children and young people with whom they work. This is proactive not reactive work. While ELSAs may often be called upon to deal with the fallout from incidents in school, this should be recognised as additional to their role and not their principal function.</a:t>
            </a:r>
            <a:endParaRPr lang="en-GB" dirty="0" smtClean="0"/>
          </a:p>
        </p:txBody>
      </p:sp>
    </p:spTree>
    <p:extLst>
      <p:ext uri="{BB962C8B-B14F-4D97-AF65-F5344CB8AC3E}">
        <p14:creationId xmlns:p14="http://schemas.microsoft.com/office/powerpoint/2010/main" val="232474169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Westbrook ELSAs</a:t>
            </a:r>
            <a:endParaRPr lang="en-GB" dirty="0"/>
          </a:p>
        </p:txBody>
      </p:sp>
      <p:sp>
        <p:nvSpPr>
          <p:cNvPr id="3" name="Content Placeholder 2"/>
          <p:cNvSpPr>
            <a:spLocks noGrp="1"/>
          </p:cNvSpPr>
          <p:nvPr>
            <p:ph idx="1"/>
          </p:nvPr>
        </p:nvSpPr>
        <p:spPr/>
        <p:txBody>
          <a:bodyPr/>
          <a:lstStyle/>
          <a:p>
            <a:r>
              <a:rPr lang="en-GB" dirty="0" smtClean="0"/>
              <a:t>All of you!</a:t>
            </a:r>
          </a:p>
          <a:p>
            <a:pPr marL="0" indent="0">
              <a:buNone/>
            </a:pPr>
            <a:endParaRPr lang="en-GB" dirty="0" smtClean="0"/>
          </a:p>
          <a:p>
            <a:r>
              <a:rPr lang="en-GB" dirty="0" smtClean="0"/>
              <a:t>ELSA sessions will be run by:</a:t>
            </a:r>
          </a:p>
          <a:p>
            <a:r>
              <a:rPr lang="en-GB" dirty="0" smtClean="0"/>
              <a:t>Caroline Swann (Monday afternoon + end of day sessions)</a:t>
            </a:r>
          </a:p>
          <a:p>
            <a:r>
              <a:rPr lang="en-GB" dirty="0" err="1" smtClean="0"/>
              <a:t>Iram</a:t>
            </a:r>
            <a:r>
              <a:rPr lang="en-GB" dirty="0" smtClean="0"/>
              <a:t> Jan (Tuesday afternoon + end of day sessions)</a:t>
            </a:r>
          </a:p>
          <a:p>
            <a:pPr marL="0" indent="0">
              <a:buNone/>
            </a:pPr>
            <a:endParaRPr lang="en-GB" dirty="0"/>
          </a:p>
          <a:p>
            <a:r>
              <a:rPr lang="en-GB" dirty="0" smtClean="0"/>
              <a:t>Managed by: Carly Benton</a:t>
            </a:r>
            <a:endParaRPr lang="en-GB" dirty="0"/>
          </a:p>
        </p:txBody>
      </p:sp>
    </p:spTree>
    <p:extLst>
      <p:ext uri="{BB962C8B-B14F-4D97-AF65-F5344CB8AC3E}">
        <p14:creationId xmlns:p14="http://schemas.microsoft.com/office/powerpoint/2010/main" val="387926332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4 roles of the ELSA</a:t>
            </a:r>
            <a:endParaRPr lang="en-GB" dirty="0"/>
          </a:p>
        </p:txBody>
      </p:sp>
      <p:sp>
        <p:nvSpPr>
          <p:cNvPr id="3" name="Content Placeholder 2"/>
          <p:cNvSpPr>
            <a:spLocks noGrp="1"/>
          </p:cNvSpPr>
          <p:nvPr>
            <p:ph idx="1"/>
          </p:nvPr>
        </p:nvSpPr>
        <p:spPr/>
        <p:txBody>
          <a:bodyPr>
            <a:normAutofit/>
          </a:bodyPr>
          <a:lstStyle/>
          <a:p>
            <a:endParaRPr lang="en-GB" dirty="0" smtClean="0"/>
          </a:p>
          <a:p>
            <a:r>
              <a:rPr lang="en-GB" dirty="0" smtClean="0"/>
              <a:t>Someone who helps children to learn and practise social and emotional skills</a:t>
            </a:r>
          </a:p>
          <a:p>
            <a:r>
              <a:rPr lang="en-GB" dirty="0" smtClean="0"/>
              <a:t>Someone who  helps children to feel valued and listened to</a:t>
            </a:r>
          </a:p>
          <a:p>
            <a:r>
              <a:rPr lang="en-GB" dirty="0" smtClean="0"/>
              <a:t>Someone who advocates for the child in the school</a:t>
            </a:r>
          </a:p>
          <a:p>
            <a:r>
              <a:rPr lang="en-GB" dirty="0" smtClean="0"/>
              <a:t>Someone who advocates for emotional literacy in </a:t>
            </a:r>
            <a:r>
              <a:rPr lang="en-GB" smtClean="0"/>
              <a:t>the school</a:t>
            </a:r>
            <a:endParaRPr lang="en-GB" dirty="0" smtClean="0"/>
          </a:p>
          <a:p>
            <a:endParaRPr lang="en-GB" dirty="0"/>
          </a:p>
        </p:txBody>
      </p:sp>
    </p:spTree>
    <p:extLst>
      <p:ext uri="{BB962C8B-B14F-4D97-AF65-F5344CB8AC3E}">
        <p14:creationId xmlns:p14="http://schemas.microsoft.com/office/powerpoint/2010/main" val="171006231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How to identify children who need support?</a:t>
            </a:r>
            <a:endParaRPr lang="en-GB" dirty="0"/>
          </a:p>
        </p:txBody>
      </p:sp>
      <p:sp>
        <p:nvSpPr>
          <p:cNvPr id="3" name="Content Placeholder 2"/>
          <p:cNvSpPr>
            <a:spLocks noGrp="1"/>
          </p:cNvSpPr>
          <p:nvPr>
            <p:ph idx="1"/>
          </p:nvPr>
        </p:nvSpPr>
        <p:spPr/>
        <p:txBody>
          <a:bodyPr/>
          <a:lstStyle/>
          <a:p>
            <a:r>
              <a:rPr lang="en-GB" dirty="0" smtClean="0"/>
              <a:t>Staff to use the ELS Referral form to identify children who need support in the following areas:-</a:t>
            </a:r>
          </a:p>
          <a:p>
            <a:pPr lvl="1"/>
            <a:r>
              <a:rPr lang="en-GB" dirty="0" smtClean="0"/>
              <a:t>Emotional Awareness</a:t>
            </a:r>
          </a:p>
          <a:p>
            <a:pPr lvl="1"/>
            <a:r>
              <a:rPr lang="en-GB" dirty="0" smtClean="0"/>
              <a:t>Social Skills</a:t>
            </a:r>
          </a:p>
          <a:p>
            <a:pPr lvl="1"/>
            <a:r>
              <a:rPr lang="en-GB" dirty="0" smtClean="0"/>
              <a:t>Friendship Skills</a:t>
            </a:r>
          </a:p>
          <a:p>
            <a:pPr lvl="1"/>
            <a:r>
              <a:rPr lang="en-GB" dirty="0" smtClean="0"/>
              <a:t>Self-Esteem</a:t>
            </a:r>
          </a:p>
          <a:p>
            <a:pPr lvl="1"/>
            <a:r>
              <a:rPr lang="en-GB" dirty="0" smtClean="0"/>
              <a:t>Anger management</a:t>
            </a:r>
          </a:p>
        </p:txBody>
      </p:sp>
    </p:spTree>
    <p:extLst>
      <p:ext uri="{BB962C8B-B14F-4D97-AF65-F5344CB8AC3E}">
        <p14:creationId xmlns:p14="http://schemas.microsoft.com/office/powerpoint/2010/main" val="60631860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Emotional Awareness</a:t>
            </a:r>
            <a:endParaRPr lang="en-GB" dirty="0"/>
          </a:p>
        </p:txBody>
      </p:sp>
      <p:sp>
        <p:nvSpPr>
          <p:cNvPr id="3" name="Content Placeholder 2"/>
          <p:cNvSpPr>
            <a:spLocks noGrp="1"/>
          </p:cNvSpPr>
          <p:nvPr>
            <p:ph idx="1"/>
          </p:nvPr>
        </p:nvSpPr>
        <p:spPr/>
        <p:txBody>
          <a:bodyPr/>
          <a:lstStyle/>
          <a:p>
            <a:r>
              <a:rPr lang="en-GB" dirty="0" smtClean="0"/>
              <a:t>Ability to recognise how they feel</a:t>
            </a:r>
          </a:p>
          <a:p>
            <a:r>
              <a:rPr lang="en-GB" dirty="0" smtClean="0"/>
              <a:t>Ability to say how they feel and why</a:t>
            </a:r>
            <a:endParaRPr lang="en-GB" dirty="0"/>
          </a:p>
        </p:txBody>
      </p:sp>
    </p:spTree>
    <p:extLst>
      <p:ext uri="{BB962C8B-B14F-4D97-AF65-F5344CB8AC3E}">
        <p14:creationId xmlns:p14="http://schemas.microsoft.com/office/powerpoint/2010/main" val="248142464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Social Skills</a:t>
            </a:r>
            <a:endParaRPr lang="en-GB" dirty="0"/>
          </a:p>
        </p:txBody>
      </p:sp>
      <p:sp>
        <p:nvSpPr>
          <p:cNvPr id="3" name="Content Placeholder 2"/>
          <p:cNvSpPr>
            <a:spLocks noGrp="1"/>
          </p:cNvSpPr>
          <p:nvPr>
            <p:ph idx="1"/>
          </p:nvPr>
        </p:nvSpPr>
        <p:spPr/>
        <p:txBody>
          <a:bodyPr/>
          <a:lstStyle/>
          <a:p>
            <a:r>
              <a:rPr lang="en-GB" dirty="0" smtClean="0"/>
              <a:t>Making eye contact</a:t>
            </a:r>
          </a:p>
          <a:p>
            <a:r>
              <a:rPr lang="en-GB" dirty="0" smtClean="0"/>
              <a:t>Taking turns</a:t>
            </a:r>
          </a:p>
          <a:p>
            <a:r>
              <a:rPr lang="en-GB" dirty="0" smtClean="0"/>
              <a:t>Speaking in a pleasant tone of voice</a:t>
            </a:r>
          </a:p>
          <a:p>
            <a:r>
              <a:rPr lang="en-GB" dirty="0" smtClean="0"/>
              <a:t>Sharing</a:t>
            </a:r>
          </a:p>
          <a:p>
            <a:r>
              <a:rPr lang="en-GB" dirty="0" smtClean="0"/>
              <a:t>Asking for help</a:t>
            </a:r>
          </a:p>
          <a:p>
            <a:r>
              <a:rPr lang="en-GB" dirty="0" smtClean="0"/>
              <a:t>Paying attention when spoken to</a:t>
            </a:r>
          </a:p>
        </p:txBody>
      </p:sp>
    </p:spTree>
    <p:extLst>
      <p:ext uri="{BB962C8B-B14F-4D97-AF65-F5344CB8AC3E}">
        <p14:creationId xmlns:p14="http://schemas.microsoft.com/office/powerpoint/2010/main" val="345403902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Friendship Skills</a:t>
            </a:r>
            <a:endParaRPr lang="en-GB" dirty="0"/>
          </a:p>
        </p:txBody>
      </p:sp>
      <p:sp>
        <p:nvSpPr>
          <p:cNvPr id="3" name="Content Placeholder 2"/>
          <p:cNvSpPr>
            <a:spLocks noGrp="1"/>
          </p:cNvSpPr>
          <p:nvPr>
            <p:ph idx="1"/>
          </p:nvPr>
        </p:nvSpPr>
        <p:spPr/>
        <p:txBody>
          <a:bodyPr/>
          <a:lstStyle/>
          <a:p>
            <a:r>
              <a:rPr lang="en-GB" dirty="0" smtClean="0"/>
              <a:t>Ability to initiate friendships</a:t>
            </a:r>
          </a:p>
          <a:p>
            <a:r>
              <a:rPr lang="en-GB" dirty="0" smtClean="0"/>
              <a:t>Ability to maintain friendships</a:t>
            </a:r>
          </a:p>
          <a:p>
            <a:r>
              <a:rPr lang="en-GB" dirty="0" smtClean="0"/>
              <a:t>Understand what friends do and do not do</a:t>
            </a:r>
            <a:endParaRPr lang="en-GB" dirty="0"/>
          </a:p>
        </p:txBody>
      </p:sp>
    </p:spTree>
    <p:extLst>
      <p:ext uri="{BB962C8B-B14F-4D97-AF65-F5344CB8AC3E}">
        <p14:creationId xmlns:p14="http://schemas.microsoft.com/office/powerpoint/2010/main" val="76333692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Self-esteem</a:t>
            </a:r>
            <a:endParaRPr lang="en-GB" dirty="0"/>
          </a:p>
        </p:txBody>
      </p:sp>
      <p:sp>
        <p:nvSpPr>
          <p:cNvPr id="3" name="Content Placeholder 2"/>
          <p:cNvSpPr>
            <a:spLocks noGrp="1"/>
          </p:cNvSpPr>
          <p:nvPr>
            <p:ph idx="1"/>
          </p:nvPr>
        </p:nvSpPr>
        <p:spPr/>
        <p:txBody>
          <a:bodyPr/>
          <a:lstStyle/>
          <a:p>
            <a:r>
              <a:rPr lang="en-GB" dirty="0" smtClean="0"/>
              <a:t>Ability to identify strengths</a:t>
            </a:r>
          </a:p>
          <a:p>
            <a:r>
              <a:rPr lang="en-GB" dirty="0" smtClean="0"/>
              <a:t>Ability to accept praise</a:t>
            </a:r>
          </a:p>
          <a:p>
            <a:r>
              <a:rPr lang="en-GB" dirty="0" smtClean="0"/>
              <a:t>Ability to accept constructive criticism</a:t>
            </a:r>
          </a:p>
          <a:p>
            <a:r>
              <a:rPr lang="en-GB" dirty="0" smtClean="0"/>
              <a:t>Perseverance for tasks they find difficult</a:t>
            </a:r>
          </a:p>
          <a:p>
            <a:r>
              <a:rPr lang="en-GB" dirty="0" smtClean="0"/>
              <a:t>Ability to cope with new experiences/change</a:t>
            </a:r>
            <a:endParaRPr lang="en-GB" dirty="0"/>
          </a:p>
        </p:txBody>
      </p:sp>
    </p:spTree>
    <p:extLst>
      <p:ext uri="{BB962C8B-B14F-4D97-AF65-F5344CB8AC3E}">
        <p14:creationId xmlns:p14="http://schemas.microsoft.com/office/powerpoint/2010/main" val="320218389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Anger management</a:t>
            </a:r>
            <a:endParaRPr lang="en-GB" dirty="0"/>
          </a:p>
        </p:txBody>
      </p:sp>
      <p:sp>
        <p:nvSpPr>
          <p:cNvPr id="3" name="Content Placeholder 2"/>
          <p:cNvSpPr>
            <a:spLocks noGrp="1"/>
          </p:cNvSpPr>
          <p:nvPr>
            <p:ph idx="1"/>
          </p:nvPr>
        </p:nvSpPr>
        <p:spPr/>
        <p:txBody>
          <a:bodyPr/>
          <a:lstStyle/>
          <a:p>
            <a:r>
              <a:rPr lang="en-GB" dirty="0" smtClean="0"/>
              <a:t>Ability to recognise when feeling angry</a:t>
            </a:r>
          </a:p>
          <a:p>
            <a:r>
              <a:rPr lang="en-GB" dirty="0" smtClean="0"/>
              <a:t>Knowledge and use of strategies to help calm down when angry</a:t>
            </a:r>
          </a:p>
          <a:p>
            <a:r>
              <a:rPr lang="en-GB" dirty="0" smtClean="0"/>
              <a:t>Ability to seek adult help when angry/frustrated</a:t>
            </a:r>
          </a:p>
          <a:p>
            <a:endParaRPr lang="en-GB" dirty="0"/>
          </a:p>
        </p:txBody>
      </p:sp>
    </p:spTree>
    <p:extLst>
      <p:ext uri="{BB962C8B-B14F-4D97-AF65-F5344CB8AC3E}">
        <p14:creationId xmlns:p14="http://schemas.microsoft.com/office/powerpoint/2010/main" val="341162757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When identified – What next?	</a:t>
            </a:r>
            <a:endParaRPr lang="en-GB" dirty="0"/>
          </a:p>
        </p:txBody>
      </p:sp>
      <p:sp>
        <p:nvSpPr>
          <p:cNvPr id="3" name="Content Placeholder 2"/>
          <p:cNvSpPr>
            <a:spLocks noGrp="1"/>
          </p:cNvSpPr>
          <p:nvPr>
            <p:ph idx="1"/>
          </p:nvPr>
        </p:nvSpPr>
        <p:spPr>
          <a:xfrm>
            <a:off x="680321" y="2336872"/>
            <a:ext cx="9613861" cy="3972487"/>
          </a:xfrm>
        </p:spPr>
        <p:txBody>
          <a:bodyPr/>
          <a:lstStyle/>
          <a:p>
            <a:r>
              <a:rPr lang="en-GB" dirty="0" smtClean="0"/>
              <a:t>The child will partake in a programme (1 to 1 or group sessions) which address their specific need.</a:t>
            </a:r>
          </a:p>
          <a:p>
            <a:r>
              <a:rPr lang="en-GB" dirty="0" smtClean="0"/>
              <a:t>The ELSA/Teacher/</a:t>
            </a:r>
            <a:r>
              <a:rPr lang="en-GB" dirty="0" err="1" smtClean="0"/>
              <a:t>Senco</a:t>
            </a:r>
            <a:r>
              <a:rPr lang="en-GB" dirty="0" smtClean="0"/>
              <a:t> will agree the programme AIMS (max x3 per programme)</a:t>
            </a:r>
          </a:p>
          <a:p>
            <a:r>
              <a:rPr lang="en-GB" dirty="0" smtClean="0"/>
              <a:t>SMART targets will be agreed together</a:t>
            </a:r>
          </a:p>
          <a:p>
            <a:pPr lvl="1"/>
            <a:r>
              <a:rPr lang="en-GB" dirty="0" smtClean="0"/>
              <a:t>Small</a:t>
            </a:r>
          </a:p>
          <a:p>
            <a:pPr lvl="1"/>
            <a:r>
              <a:rPr lang="en-GB" dirty="0" smtClean="0"/>
              <a:t>Measurable</a:t>
            </a:r>
          </a:p>
          <a:p>
            <a:pPr lvl="1"/>
            <a:r>
              <a:rPr lang="en-GB" dirty="0" smtClean="0"/>
              <a:t>Achievable</a:t>
            </a:r>
          </a:p>
          <a:p>
            <a:pPr lvl="1"/>
            <a:r>
              <a:rPr lang="en-GB" dirty="0" smtClean="0"/>
              <a:t>Realistic</a:t>
            </a:r>
          </a:p>
          <a:p>
            <a:pPr lvl="1"/>
            <a:r>
              <a:rPr lang="en-GB" dirty="0" smtClean="0"/>
              <a:t>Time-limited (Half term or term)</a:t>
            </a:r>
          </a:p>
        </p:txBody>
      </p:sp>
    </p:spTree>
    <p:extLst>
      <p:ext uri="{BB962C8B-B14F-4D97-AF65-F5344CB8AC3E}">
        <p14:creationId xmlns:p14="http://schemas.microsoft.com/office/powerpoint/2010/main" val="385994303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Aims - examples</a:t>
            </a:r>
            <a:endParaRPr lang="en-GB" dirty="0"/>
          </a:p>
        </p:txBody>
      </p:sp>
      <p:sp>
        <p:nvSpPr>
          <p:cNvPr id="3" name="Content Placeholder 2"/>
          <p:cNvSpPr>
            <a:spLocks noGrp="1"/>
          </p:cNvSpPr>
          <p:nvPr>
            <p:ph idx="1"/>
          </p:nvPr>
        </p:nvSpPr>
        <p:spPr/>
        <p:txBody>
          <a:bodyPr/>
          <a:lstStyle/>
          <a:p>
            <a:r>
              <a:rPr lang="en-GB" dirty="0" smtClean="0"/>
              <a:t>To recognise and be able to talk about emotions happy, sad, angry and frightened</a:t>
            </a:r>
          </a:p>
          <a:p>
            <a:r>
              <a:rPr lang="en-GB" dirty="0" smtClean="0"/>
              <a:t>To identify and use a selection of calming strategies appropriate to different contexts</a:t>
            </a:r>
          </a:p>
          <a:p>
            <a:r>
              <a:rPr lang="en-GB" dirty="0" smtClean="0"/>
              <a:t>To be willing to attempt tasks that contain a challenge</a:t>
            </a:r>
          </a:p>
          <a:p>
            <a:r>
              <a:rPr lang="en-GB" dirty="0" smtClean="0"/>
              <a:t>To understand the difference between assertive and aggressive behaviour</a:t>
            </a:r>
          </a:p>
          <a:p>
            <a:r>
              <a:rPr lang="en-GB" dirty="0" smtClean="0"/>
              <a:t>To be confident to contribute to class discussions</a:t>
            </a:r>
            <a:endParaRPr lang="en-GB" dirty="0"/>
          </a:p>
        </p:txBody>
      </p:sp>
    </p:spTree>
    <p:extLst>
      <p:ext uri="{BB962C8B-B14F-4D97-AF65-F5344CB8AC3E}">
        <p14:creationId xmlns:p14="http://schemas.microsoft.com/office/powerpoint/2010/main" val="218591359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Elsa – Session plan examples</a:t>
            </a:r>
            <a:endParaRPr lang="en-GB" dirty="0"/>
          </a:p>
        </p:txBody>
      </p:sp>
      <p:sp>
        <p:nvSpPr>
          <p:cNvPr id="3" name="Content Placeholder 2"/>
          <p:cNvSpPr>
            <a:spLocks noGrp="1"/>
          </p:cNvSpPr>
          <p:nvPr>
            <p:ph idx="1"/>
          </p:nvPr>
        </p:nvSpPr>
        <p:spPr/>
        <p:txBody>
          <a:bodyPr/>
          <a:lstStyle/>
          <a:p>
            <a:r>
              <a:rPr lang="en-GB" dirty="0" smtClean="0"/>
              <a:t>For ELSA and pupil to find 3 new things about each other to practise turn-taking</a:t>
            </a:r>
          </a:p>
          <a:p>
            <a:r>
              <a:rPr lang="en-GB" dirty="0" smtClean="0"/>
              <a:t>Pupil to identify the main things that trigger his/her angry feelings</a:t>
            </a:r>
          </a:p>
          <a:p>
            <a:r>
              <a:rPr lang="en-GB" dirty="0" smtClean="0"/>
              <a:t>Pupil to develop and practise scripts for asking to join in activities with peers</a:t>
            </a:r>
          </a:p>
          <a:p>
            <a:r>
              <a:rPr lang="en-GB" dirty="0" smtClean="0"/>
              <a:t>To choose a self-calming strategy pupil will try when finding writing difficult</a:t>
            </a:r>
          </a:p>
          <a:p>
            <a:r>
              <a:rPr lang="en-GB" dirty="0" smtClean="0"/>
              <a:t>To explore the importance of eye-contact</a:t>
            </a:r>
            <a:endParaRPr lang="en-GB" dirty="0"/>
          </a:p>
        </p:txBody>
      </p:sp>
    </p:spTree>
    <p:extLst>
      <p:ext uri="{BB962C8B-B14F-4D97-AF65-F5344CB8AC3E}">
        <p14:creationId xmlns:p14="http://schemas.microsoft.com/office/powerpoint/2010/main" val="224871215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Skills to be practised in the classroom</a:t>
            </a:r>
            <a:endParaRPr lang="en-GB" dirty="0"/>
          </a:p>
        </p:txBody>
      </p:sp>
      <p:sp>
        <p:nvSpPr>
          <p:cNvPr id="3" name="Content Placeholder 2"/>
          <p:cNvSpPr>
            <a:spLocks noGrp="1"/>
          </p:cNvSpPr>
          <p:nvPr>
            <p:ph idx="1"/>
          </p:nvPr>
        </p:nvSpPr>
        <p:spPr/>
        <p:txBody>
          <a:bodyPr/>
          <a:lstStyle/>
          <a:p>
            <a:r>
              <a:rPr lang="en-GB" dirty="0" smtClean="0"/>
              <a:t>The ELSA will collaborate with the class teacher to ensure that the child is taught the right skills and those skills are practised in class during the week, as appropriate.</a:t>
            </a:r>
            <a:endParaRPr lang="en-GB" dirty="0"/>
          </a:p>
        </p:txBody>
      </p:sp>
    </p:spTree>
    <p:extLst>
      <p:ext uri="{BB962C8B-B14F-4D97-AF65-F5344CB8AC3E}">
        <p14:creationId xmlns:p14="http://schemas.microsoft.com/office/powerpoint/2010/main" val="402917114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REMEMBER…</a:t>
            </a:r>
            <a:endParaRPr lang="en-GB" dirty="0"/>
          </a:p>
        </p:txBody>
      </p:sp>
      <p:sp>
        <p:nvSpPr>
          <p:cNvPr id="3" name="Content Placeholder 2"/>
          <p:cNvSpPr>
            <a:spLocks noGrp="1"/>
          </p:cNvSpPr>
          <p:nvPr>
            <p:ph idx="1"/>
          </p:nvPr>
        </p:nvSpPr>
        <p:spPr/>
        <p:txBody>
          <a:bodyPr/>
          <a:lstStyle/>
          <a:p>
            <a:r>
              <a:rPr lang="en-GB" dirty="0" smtClean="0"/>
              <a:t>We have a shared responsibility to care for each other at Westbrook – look out for the children and your work colleagues!</a:t>
            </a:r>
          </a:p>
          <a:p>
            <a:endParaRPr lang="en-GB" dirty="0"/>
          </a:p>
          <a:p>
            <a:r>
              <a:rPr lang="en-GB" dirty="0" smtClean="0"/>
              <a:t>Ask… ‘How are you?’ – and listen carefully to their answer!</a:t>
            </a:r>
          </a:p>
          <a:p>
            <a:endParaRPr lang="en-GB" dirty="0"/>
          </a:p>
          <a:p>
            <a:r>
              <a:rPr lang="en-GB" dirty="0" smtClean="0"/>
              <a:t>KEEP SMILING!</a:t>
            </a:r>
            <a:endParaRPr lang="en-GB" dirty="0"/>
          </a:p>
        </p:txBody>
      </p:sp>
    </p:spTree>
    <p:extLst>
      <p:ext uri="{BB962C8B-B14F-4D97-AF65-F5344CB8AC3E}">
        <p14:creationId xmlns:p14="http://schemas.microsoft.com/office/powerpoint/2010/main" val="281777252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Implementation – Where we are today</a:t>
            </a:r>
            <a:endParaRPr lang="en-GB" dirty="0"/>
          </a:p>
        </p:txBody>
      </p:sp>
      <p:sp>
        <p:nvSpPr>
          <p:cNvPr id="3" name="Content Placeholder 2"/>
          <p:cNvSpPr>
            <a:spLocks noGrp="1"/>
          </p:cNvSpPr>
          <p:nvPr>
            <p:ph idx="1"/>
          </p:nvPr>
        </p:nvSpPr>
        <p:spPr/>
        <p:txBody>
          <a:bodyPr>
            <a:normAutofit fontScale="92500" lnSpcReduction="10000"/>
          </a:bodyPr>
          <a:lstStyle/>
          <a:p>
            <a:endParaRPr lang="en-GB" dirty="0" smtClean="0"/>
          </a:p>
          <a:p>
            <a:r>
              <a:rPr lang="en-GB" dirty="0" smtClean="0"/>
              <a:t>Children identified by </a:t>
            </a:r>
            <a:r>
              <a:rPr lang="en-GB" dirty="0" err="1" smtClean="0"/>
              <a:t>Senco</a:t>
            </a:r>
            <a:r>
              <a:rPr lang="en-GB" dirty="0" smtClean="0"/>
              <a:t> for initial 1 to 1 sessions</a:t>
            </a:r>
          </a:p>
          <a:p>
            <a:r>
              <a:rPr lang="en-GB" dirty="0" smtClean="0"/>
              <a:t>Forms and processes in place</a:t>
            </a:r>
          </a:p>
          <a:p>
            <a:r>
              <a:rPr lang="en-GB" dirty="0" smtClean="0"/>
              <a:t>ELSA folder in staff-shared</a:t>
            </a:r>
          </a:p>
          <a:p>
            <a:r>
              <a:rPr lang="en-GB" i="1" dirty="0" smtClean="0"/>
              <a:t>Getting to know you </a:t>
            </a:r>
            <a:r>
              <a:rPr lang="en-GB" dirty="0" smtClean="0"/>
              <a:t>sessions started with children x </a:t>
            </a:r>
            <a:r>
              <a:rPr lang="en-GB" dirty="0" smtClean="0"/>
              <a:t>5</a:t>
            </a:r>
            <a:endParaRPr lang="en-GB" dirty="0" smtClean="0"/>
          </a:p>
          <a:p>
            <a:r>
              <a:rPr lang="en-GB" dirty="0" smtClean="0"/>
              <a:t>Fun Club started – Tuesday and Friday for those who struggle in the playground</a:t>
            </a:r>
          </a:p>
          <a:p>
            <a:r>
              <a:rPr lang="en-GB" dirty="0" smtClean="0"/>
              <a:t>Resources in place </a:t>
            </a:r>
            <a:r>
              <a:rPr lang="en-GB" dirty="0" smtClean="0"/>
              <a:t>for a ‘Transition’ group for </a:t>
            </a:r>
            <a:r>
              <a:rPr lang="en-GB" dirty="0" smtClean="0"/>
              <a:t>Y6</a:t>
            </a:r>
          </a:p>
          <a:p>
            <a:r>
              <a:rPr lang="en-GB" dirty="0" smtClean="0"/>
              <a:t>ELSAs attended 3 supervision sessions for on-going support</a:t>
            </a:r>
            <a:endParaRPr lang="en-GB" dirty="0"/>
          </a:p>
          <a:p>
            <a:endParaRPr lang="en-GB" dirty="0" smtClean="0"/>
          </a:p>
        </p:txBody>
      </p:sp>
    </p:spTree>
    <p:extLst>
      <p:ext uri="{BB962C8B-B14F-4D97-AF65-F5344CB8AC3E}">
        <p14:creationId xmlns:p14="http://schemas.microsoft.com/office/powerpoint/2010/main" val="305324703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Implementation </a:t>
            </a:r>
            <a:r>
              <a:rPr lang="en-GB" dirty="0" smtClean="0"/>
              <a:t>– Next steps</a:t>
            </a:r>
            <a:endParaRPr lang="en-GB" dirty="0"/>
          </a:p>
        </p:txBody>
      </p:sp>
      <p:sp>
        <p:nvSpPr>
          <p:cNvPr id="3" name="Content Placeholder 2"/>
          <p:cNvSpPr>
            <a:spLocks noGrp="1"/>
          </p:cNvSpPr>
          <p:nvPr>
            <p:ph idx="1"/>
          </p:nvPr>
        </p:nvSpPr>
        <p:spPr/>
        <p:txBody>
          <a:bodyPr/>
          <a:lstStyle/>
          <a:p>
            <a:r>
              <a:rPr lang="en-GB" dirty="0" smtClean="0"/>
              <a:t>Decide key targets for children on the programme and timelines</a:t>
            </a:r>
          </a:p>
          <a:p>
            <a:r>
              <a:rPr lang="en-GB" dirty="0" smtClean="0"/>
              <a:t>Sort out timetabling for the Elsa </a:t>
            </a:r>
            <a:r>
              <a:rPr lang="en-GB" dirty="0" smtClean="0"/>
              <a:t>room</a:t>
            </a:r>
            <a:endParaRPr lang="en-GB" dirty="0" smtClean="0"/>
          </a:p>
          <a:p>
            <a:r>
              <a:rPr lang="en-GB" dirty="0" smtClean="0"/>
              <a:t>Funding needed for games and resources (Lego </a:t>
            </a:r>
            <a:r>
              <a:rPr lang="en-GB" dirty="0" err="1" smtClean="0"/>
              <a:t>etc</a:t>
            </a:r>
            <a:r>
              <a:rPr lang="en-GB" dirty="0" smtClean="0"/>
              <a:t>)</a:t>
            </a:r>
          </a:p>
          <a:p>
            <a:r>
              <a:rPr lang="en-GB" dirty="0" smtClean="0"/>
              <a:t>Research options for further funding to increase ELSA support in the school (Waiting list for support </a:t>
            </a:r>
            <a:r>
              <a:rPr lang="en-GB" smtClean="0"/>
              <a:t>to long!)</a:t>
            </a:r>
            <a:endParaRPr lang="en-GB" dirty="0" smtClean="0"/>
          </a:p>
          <a:p>
            <a:endParaRPr lang="en-GB" dirty="0" smtClean="0"/>
          </a:p>
          <a:p>
            <a:endParaRPr lang="en-GB" dirty="0" smtClean="0"/>
          </a:p>
        </p:txBody>
      </p:sp>
    </p:spTree>
    <p:extLst>
      <p:ext uri="{BB962C8B-B14F-4D97-AF65-F5344CB8AC3E}">
        <p14:creationId xmlns:p14="http://schemas.microsoft.com/office/powerpoint/2010/main" val="2114328149"/>
      </p:ext>
    </p:extLst>
  </p:cSld>
  <p:clrMapOvr>
    <a:masterClrMapping/>
  </p:clrMapOvr>
  <p:timing>
    <p:tnLst>
      <p:par>
        <p:cTn id="1" dur="indefinite" restart="never" nodeType="tmRoot"/>
      </p:par>
    </p:tnLst>
  </p:timing>
</p:sld>
</file>

<file path=ppt/theme/theme1.xml><?xml version="1.0" encoding="utf-8"?>
<a:theme xmlns:a="http://schemas.openxmlformats.org/drawingml/2006/main" name="Berlin">
  <a:themeElements>
    <a:clrScheme name="Berlin">
      <a:dk1>
        <a:sysClr val="windowText" lastClr="000000"/>
      </a:dk1>
      <a:lt1>
        <a:sysClr val="window" lastClr="FFFFFF"/>
      </a:lt1>
      <a:dk2>
        <a:srgbClr val="9D360E"/>
      </a:dk2>
      <a:lt2>
        <a:srgbClr val="E7E6E6"/>
      </a:lt2>
      <a:accent1>
        <a:srgbClr val="F09415"/>
      </a:accent1>
      <a:accent2>
        <a:srgbClr val="C1B56B"/>
      </a:accent2>
      <a:accent3>
        <a:srgbClr val="4BAF73"/>
      </a:accent3>
      <a:accent4>
        <a:srgbClr val="5AA6C0"/>
      </a:accent4>
      <a:accent5>
        <a:srgbClr val="D17DF9"/>
      </a:accent5>
      <a:accent6>
        <a:srgbClr val="FA7E5C"/>
      </a:accent6>
      <a:hlink>
        <a:srgbClr val="FFAE3E"/>
      </a:hlink>
      <a:folHlink>
        <a:srgbClr val="FCC77E"/>
      </a:folHlink>
    </a:clrScheme>
    <a:fontScheme name="Berlin">
      <a:majorFont>
        <a:latin typeface="Trebuchet MS" panose="020B0603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rebuchet MS" panose="020B0603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Berlin">
      <a:fillStyleLst>
        <a:solidFill>
          <a:schemeClr val="phClr"/>
        </a:solidFill>
        <a:gradFill rotWithShape="1">
          <a:gsLst>
            <a:gs pos="0">
              <a:schemeClr val="phClr">
                <a:tint val="60000"/>
                <a:satMod val="100000"/>
                <a:lumMod val="110000"/>
              </a:schemeClr>
            </a:gs>
            <a:gs pos="100000">
              <a:schemeClr val="phClr">
                <a:tint val="70000"/>
                <a:satMod val="100000"/>
                <a:lumMod val="100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6000"/>
                <a:shade val="100000"/>
                <a:hueMod val="270000"/>
                <a:satMod val="200000"/>
                <a:lumMod val="128000"/>
              </a:schemeClr>
            </a:gs>
            <a:gs pos="50000">
              <a:schemeClr val="phClr">
                <a:shade val="100000"/>
                <a:hueMod val="100000"/>
                <a:satMod val="110000"/>
                <a:lumMod val="130000"/>
              </a:schemeClr>
            </a:gs>
            <a:gs pos="100000">
              <a:schemeClr val="phClr">
                <a:shade val="78000"/>
                <a:hueMod val="44000"/>
                <a:satMod val="200000"/>
                <a:lumMod val="69000"/>
              </a:schemeClr>
            </a:gs>
          </a:gsLst>
          <a:lin ang="2520000" scaled="0"/>
        </a:gradFill>
      </a:bgFillStyleLst>
    </a:fmtScheme>
  </a:themeElements>
  <a:objectDefaults/>
  <a:extraClrSchemeLst/>
  <a:extLst>
    <a:ext uri="{05A4C25C-085E-4340-85A3-A5531E510DB2}">
      <thm15:themeFamily xmlns:thm15="http://schemas.microsoft.com/office/thememl/2012/main" name="Berlin" id="{7B5DBA9E-B069-418E-9360-A61BDD0615A4}" vid="{C0CBE056-4EF4-4D92-969E-947779DA7AAA}"/>
    </a:ext>
  </a:extLst>
</a:theme>
</file>

<file path=docProps/app.xml><?xml version="1.0" encoding="utf-8"?>
<Properties xmlns="http://schemas.openxmlformats.org/officeDocument/2006/extended-properties" xmlns:vt="http://schemas.openxmlformats.org/officeDocument/2006/docPropsVTypes">
  <Template>TM04033917[[fn=Berlin]]</Template>
  <TotalTime>144</TotalTime>
  <Words>764</Words>
  <Application>Microsoft Office PowerPoint</Application>
  <PresentationFormat>Widescreen</PresentationFormat>
  <Paragraphs>96</Paragraphs>
  <Slides>18</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18</vt:i4>
      </vt:variant>
    </vt:vector>
  </HeadingPairs>
  <TitlesOfParts>
    <vt:vector size="21" baseType="lpstr">
      <vt:lpstr>Arial</vt:lpstr>
      <vt:lpstr>Trebuchet MS</vt:lpstr>
      <vt:lpstr>Berlin</vt:lpstr>
      <vt:lpstr>Emotional Support</vt:lpstr>
      <vt:lpstr>How can we support mental health at school?</vt:lpstr>
      <vt:lpstr>What is Emotional Literacy Support?</vt:lpstr>
      <vt:lpstr>Westbrook ELSAs</vt:lpstr>
      <vt:lpstr>The 4 roles of the ELSA</vt:lpstr>
      <vt:lpstr>How to identify children who need support?</vt:lpstr>
      <vt:lpstr>Emotional Awareness</vt:lpstr>
      <vt:lpstr>Social Skills</vt:lpstr>
      <vt:lpstr>Friendship Skills</vt:lpstr>
      <vt:lpstr>Self-esteem</vt:lpstr>
      <vt:lpstr>Anger management</vt:lpstr>
      <vt:lpstr>When identified – What next? </vt:lpstr>
      <vt:lpstr>Aims - examples</vt:lpstr>
      <vt:lpstr>Elsa – Session plan examples</vt:lpstr>
      <vt:lpstr>Skills to be practised in the classroom</vt:lpstr>
      <vt:lpstr>REMEMBER…</vt:lpstr>
      <vt:lpstr>Implementation – Where we are today</vt:lpstr>
      <vt:lpstr>Implementation – Next steps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Caroline Swann (Westbrook Primary School)</dc:creator>
  <cp:lastModifiedBy>Iram Jan (Westbrook Primary School)</cp:lastModifiedBy>
  <cp:revision>12</cp:revision>
  <dcterms:created xsi:type="dcterms:W3CDTF">2018-09-21T10:57:35Z</dcterms:created>
  <dcterms:modified xsi:type="dcterms:W3CDTF">2019-02-13T16:01:45Z</dcterms:modified>
</cp:coreProperties>
</file>