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0"/>
  </p:handoutMasterIdLst>
  <p:sldIdLst>
    <p:sldId id="256" r:id="rId2"/>
    <p:sldId id="274" r:id="rId3"/>
    <p:sldId id="283" r:id="rId4"/>
    <p:sldId id="288" r:id="rId5"/>
    <p:sldId id="284" r:id="rId6"/>
    <p:sldId id="285" r:id="rId7"/>
    <p:sldId id="277" r:id="rId8"/>
    <p:sldId id="286" r:id="rId9"/>
    <p:sldId id="287" r:id="rId10"/>
    <p:sldId id="282" r:id="rId11"/>
    <p:sldId id="257" r:id="rId12"/>
    <p:sldId id="258" r:id="rId13"/>
    <p:sldId id="275" r:id="rId14"/>
    <p:sldId id="276" r:id="rId15"/>
    <p:sldId id="278" r:id="rId16"/>
    <p:sldId id="279" r:id="rId17"/>
    <p:sldId id="280" r:id="rId18"/>
    <p:sldId id="281"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7C93FDB-D370-42E9-A23D-8A15F5F27C71}" type="datetimeFigureOut">
              <a:rPr lang="en-GB" smtClean="0"/>
              <a:t>12/09/2019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9DC374F-D348-4CC8-8EF2-0DAAB03168C3}" type="slidenum">
              <a:rPr lang="en-GB" smtClean="0"/>
              <a:t>‹#›</a:t>
            </a:fld>
            <a:endParaRPr lang="en-GB"/>
          </a:p>
        </p:txBody>
      </p:sp>
    </p:spTree>
    <p:extLst>
      <p:ext uri="{BB962C8B-B14F-4D97-AF65-F5344CB8AC3E}">
        <p14:creationId xmlns:p14="http://schemas.microsoft.com/office/powerpoint/2010/main" val="24234148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922BDD1-8D0E-4679-9099-523FB669D989}" type="datetimeFigureOut">
              <a:rPr lang="en-GB" smtClean="0"/>
              <a:pPr/>
              <a:t>12/09/2019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2101BD55-2EC2-4109-8B47-DBB016CDC672}"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1BD55-2EC2-4109-8B47-DBB016CDC672}"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8922BDD1-8D0E-4679-9099-523FB669D989}" type="datetimeFigureOut">
              <a:rPr lang="en-GB" smtClean="0"/>
              <a:pPr/>
              <a:t>12/09/2019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1BD55-2EC2-4109-8B47-DBB016CDC672}"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922BDD1-8D0E-4679-9099-523FB669D989}" type="datetimeFigureOut">
              <a:rPr lang="en-GB" smtClean="0"/>
              <a:pPr/>
              <a:t>12/09/2019</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2101BD55-2EC2-4109-8B47-DBB016CDC672}"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922BDD1-8D0E-4679-9099-523FB669D98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1BD55-2EC2-4109-8B47-DBB016CDC67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922BDD1-8D0E-4679-9099-523FB669D989}" type="datetimeFigureOut">
              <a:rPr lang="en-GB" smtClean="0"/>
              <a:pPr/>
              <a:t>12/09/2019</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101BD55-2EC2-4109-8B47-DBB016CDC672}"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3.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hyperlink" Target="http://www.google.co.uk/url?sa=i&amp;rct=j&amp;q=&amp;esrc=s&amp;frm=1&amp;source=images&amp;cd=&amp;cad=rja&amp;docid=74yjChr7Bm1REM&amp;tbnid=icvktHtMdAhjOM:&amp;ved=0CAUQjRw&amp;url=http://www.christophershoes.co.uk/Products/Ladies/Ladies_Trainers_and_Unisex_Trainers_list.html&amp;ei=nPo6UpBh7qvQBeuZgJgL&amp;bvm=bv.52288139,d.d2k&amp;psig=AFQjCNGiXl-tgQdZJoqSmo19ZDEdv9qSAw&amp;ust=1379683353671548"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barcelona-apartments.pro/wp-content/uploads/2011/11/colorful_question_mark.jpg" TargetMode="External"/><Relationship Id="rId2" Type="http://schemas.openxmlformats.org/officeDocument/2006/relationships/hyperlink" Target="http://www.google.co.uk/url?sa=i&amp;rct=j&amp;q=&amp;esrc=s&amp;frm=1&amp;source=images&amp;cd=&amp;cad=rja&amp;docid=CYXFBPrAmRquWM&amp;tbnid=PbE6iyokCqsmtM:&amp;ved=0CAUQjRw&amp;url=http://www.barcelona-apartments.pro/10-frequently-asked-questions-about-b233-the-most-luxury-apartment/&amp;ei=xR9AUu2hHMXJswbRsICoDQ&amp;bvm=bv.52434380,d.d2k&amp;psig=AFQjCNHVYEfBTdaaex13l57dnQyC-HIs7w&amp;ust=1380020544713919" TargetMode="Externa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dirty="0"/>
              <a:t>Key Stage 1 </a:t>
            </a:r>
            <a:br>
              <a:rPr lang="en-GB" dirty="0"/>
            </a:br>
            <a:r>
              <a:rPr lang="en-GB" dirty="0"/>
              <a:t> Curriculum Meeting</a:t>
            </a:r>
          </a:p>
        </p:txBody>
      </p:sp>
      <p:sp>
        <p:nvSpPr>
          <p:cNvPr id="3" name="Subtitle 2"/>
          <p:cNvSpPr>
            <a:spLocks noGrp="1"/>
          </p:cNvSpPr>
          <p:nvPr>
            <p:ph type="subTitle" idx="1"/>
          </p:nvPr>
        </p:nvSpPr>
        <p:spPr/>
        <p:txBody>
          <a:bodyPr/>
          <a:lstStyle/>
          <a:p>
            <a:endParaRPr lang="en-GB" dirty="0"/>
          </a:p>
        </p:txBody>
      </p:sp>
      <p:pic>
        <p:nvPicPr>
          <p:cNvPr id="1026" name="Picture 2" descr="C:\Documents and Settings\Rchahal\Local Settings\Temporary Internet Files\Content.IE5\3JY1KMXN\MC900088956[1].wmf"/>
          <p:cNvPicPr>
            <a:picLocks noChangeAspect="1" noChangeArrowheads="1"/>
          </p:cNvPicPr>
          <p:nvPr/>
        </p:nvPicPr>
        <p:blipFill>
          <a:blip r:embed="rId2"/>
          <a:srcRect/>
          <a:stretch>
            <a:fillRect/>
          </a:stretch>
        </p:blipFill>
        <p:spPr bwMode="auto">
          <a:xfrm>
            <a:off x="3563888" y="548680"/>
            <a:ext cx="1768450" cy="1099109"/>
          </a:xfrm>
          <a:prstGeom prst="rect">
            <a:avLst/>
          </a:prstGeom>
          <a:noFill/>
        </p:spPr>
      </p:pic>
      <p:pic>
        <p:nvPicPr>
          <p:cNvPr id="1027" name="Picture 3" descr="C:\Documents and Settings\Rchahal\Local Settings\Temporary Internet Files\Content.IE5\ZJ0MJRY3\MC900071187[1].wmf"/>
          <p:cNvPicPr>
            <a:picLocks noChangeAspect="1" noChangeArrowheads="1"/>
          </p:cNvPicPr>
          <p:nvPr/>
        </p:nvPicPr>
        <p:blipFill>
          <a:blip r:embed="rId3"/>
          <a:srcRect/>
          <a:stretch>
            <a:fillRect/>
          </a:stretch>
        </p:blipFill>
        <p:spPr bwMode="auto">
          <a:xfrm>
            <a:off x="6444208" y="4221088"/>
            <a:ext cx="1990253" cy="1890665"/>
          </a:xfrm>
          <a:prstGeom prst="rect">
            <a:avLst/>
          </a:prstGeom>
          <a:noFill/>
        </p:spPr>
      </p:pic>
      <p:pic>
        <p:nvPicPr>
          <p:cNvPr id="1028" name="Picture 4" descr="C:\Documents and Settings\Rchahal\Local Settings\Temporary Internet Files\Content.IE5\3JY1KMXN\MC900090102[1].wmf"/>
          <p:cNvPicPr>
            <a:picLocks noChangeAspect="1" noChangeArrowheads="1"/>
          </p:cNvPicPr>
          <p:nvPr/>
        </p:nvPicPr>
        <p:blipFill>
          <a:blip r:embed="rId4"/>
          <a:srcRect/>
          <a:stretch>
            <a:fillRect/>
          </a:stretch>
        </p:blipFill>
        <p:spPr bwMode="auto">
          <a:xfrm>
            <a:off x="467544" y="4077072"/>
            <a:ext cx="3192855" cy="2385588"/>
          </a:xfrm>
          <a:prstGeom prst="rect">
            <a:avLst/>
          </a:prstGeom>
          <a:noFill/>
        </p:spPr>
      </p:pic>
      <p:sp>
        <p:nvSpPr>
          <p:cNvPr id="7" name="Rectangle 2"/>
          <p:cNvSpPr>
            <a:spLocks noChangeArrowheads="1"/>
          </p:cNvSpPr>
          <p:nvPr/>
        </p:nvSpPr>
        <p:spPr bwMode="auto">
          <a:xfrm>
            <a:off x="7696200" y="6289675"/>
            <a:ext cx="15247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r>
              <a:rPr lang="en-GB" altLang="en-US" sz="2400" dirty="0" smtClean="0">
                <a:latin typeface="Comic Sans MS" panose="030F0702030302020204" pitchFamily="66" charset="0"/>
              </a:rPr>
              <a:t>18/09/19</a:t>
            </a:r>
            <a:endParaRPr lang="en-GB" altLang="en-US" sz="2400" dirty="0">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09535" y="1340768"/>
            <a:ext cx="5658609" cy="5184576"/>
          </a:xfrm>
        </p:spPr>
        <p:txBody>
          <a:bodyPr>
            <a:normAutofit fontScale="92500" lnSpcReduction="20000"/>
          </a:bodyPr>
          <a:lstStyle/>
          <a:p>
            <a:pPr marL="109728" indent="0">
              <a:buNone/>
            </a:pPr>
            <a:r>
              <a:rPr lang="en-GB" b="1" u="sng" dirty="0"/>
              <a:t>Year 1</a:t>
            </a:r>
          </a:p>
          <a:p>
            <a:r>
              <a:rPr lang="en-GB" dirty="0"/>
              <a:t>Heron – Miss. Biddlecombe</a:t>
            </a:r>
          </a:p>
          <a:p>
            <a:pPr marL="109728" indent="0">
              <a:buNone/>
            </a:pPr>
            <a:r>
              <a:rPr lang="en-GB" dirty="0"/>
              <a:t>               Mrs. Keane</a:t>
            </a:r>
          </a:p>
          <a:p>
            <a:r>
              <a:rPr lang="en-GB" dirty="0"/>
              <a:t>Swan -   Miss. Hussein             </a:t>
            </a:r>
          </a:p>
          <a:p>
            <a:r>
              <a:rPr lang="en-GB" dirty="0"/>
              <a:t>Flamingo – Miss. Bains</a:t>
            </a:r>
          </a:p>
          <a:p>
            <a:pPr marL="109728" indent="0">
              <a:buNone/>
            </a:pPr>
            <a:r>
              <a:rPr lang="en-GB" dirty="0"/>
              <a:t>                                                     </a:t>
            </a:r>
          </a:p>
          <a:p>
            <a:pPr marL="109728" indent="0">
              <a:buNone/>
            </a:pPr>
            <a:r>
              <a:rPr lang="en-GB" b="1" u="sng" dirty="0"/>
              <a:t>Year 2                                         </a:t>
            </a:r>
          </a:p>
          <a:p>
            <a:r>
              <a:rPr lang="en-GB" dirty="0"/>
              <a:t>Peacock – Miss. Attwood</a:t>
            </a:r>
          </a:p>
          <a:p>
            <a:r>
              <a:rPr lang="en-GB" dirty="0"/>
              <a:t>Kingfisher – Miss. Humphreys</a:t>
            </a:r>
          </a:p>
          <a:p>
            <a:r>
              <a:rPr lang="en-GB" dirty="0"/>
              <a:t>Jay – Miss. McLaughlin</a:t>
            </a:r>
          </a:p>
          <a:p>
            <a:endParaRPr lang="en-GB" dirty="0"/>
          </a:p>
          <a:p>
            <a:pPr marL="109728" indent="0">
              <a:buNone/>
            </a:pPr>
            <a:endParaRPr lang="en-GB" b="1" u="sng" dirty="0"/>
          </a:p>
          <a:p>
            <a:pPr marL="109728" indent="0">
              <a:buNone/>
            </a:pPr>
            <a:endParaRPr lang="en-GB" b="1" u="sng" dirty="0"/>
          </a:p>
          <a:p>
            <a:pPr marL="109728" indent="0">
              <a:buNone/>
            </a:pPr>
            <a:r>
              <a:rPr lang="en-GB" b="1" u="sng" dirty="0"/>
              <a:t>Key Stage 1 Leader- </a:t>
            </a:r>
            <a:r>
              <a:rPr lang="en-GB" dirty="0"/>
              <a:t>Mrs Keane </a:t>
            </a:r>
            <a:endParaRPr lang="en-US" dirty="0"/>
          </a:p>
        </p:txBody>
      </p:sp>
      <p:sp>
        <p:nvSpPr>
          <p:cNvPr id="3" name="Title 2"/>
          <p:cNvSpPr>
            <a:spLocks noGrp="1"/>
          </p:cNvSpPr>
          <p:nvPr>
            <p:ph type="title"/>
          </p:nvPr>
        </p:nvSpPr>
        <p:spPr>
          <a:xfrm>
            <a:off x="281543" y="-18256"/>
            <a:ext cx="8229600" cy="1143000"/>
          </a:xfrm>
        </p:spPr>
        <p:txBody>
          <a:bodyPr/>
          <a:lstStyle/>
          <a:p>
            <a:r>
              <a:rPr lang="en-GB" dirty="0"/>
              <a:t>Key Stage 1 Teachers</a:t>
            </a:r>
            <a:endParaRPr lang="en-US" dirty="0"/>
          </a:p>
        </p:txBody>
      </p:sp>
      <p:sp>
        <p:nvSpPr>
          <p:cNvPr id="4" name="Content Placeholder 1">
            <a:extLst>
              <a:ext uri="{FF2B5EF4-FFF2-40B4-BE49-F238E27FC236}">
                <a16:creationId xmlns:a16="http://schemas.microsoft.com/office/drawing/2014/main" id="{F1B86BA9-A215-4DEF-B2CA-16CF8639B27B}"/>
              </a:ext>
            </a:extLst>
          </p:cNvPr>
          <p:cNvSpPr txBox="1">
            <a:spLocks/>
          </p:cNvSpPr>
          <p:nvPr/>
        </p:nvSpPr>
        <p:spPr>
          <a:xfrm>
            <a:off x="5868144" y="2780928"/>
            <a:ext cx="5658609" cy="5184576"/>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Font typeface="Wingdings 3"/>
              <a:buNone/>
            </a:pPr>
            <a:r>
              <a:rPr lang="en-GB" sz="2400" b="1" u="sng" dirty="0"/>
              <a:t>Year 1 Support Staff</a:t>
            </a:r>
          </a:p>
          <a:p>
            <a:pPr marL="109728" indent="0">
              <a:buFont typeface="Wingdings 3"/>
              <a:buNone/>
            </a:pPr>
            <a:r>
              <a:rPr lang="en-GB" sz="2400" dirty="0"/>
              <a:t>Miss. Cochrane</a:t>
            </a:r>
          </a:p>
          <a:p>
            <a:pPr marL="109728" indent="0">
              <a:buFont typeface="Wingdings 3"/>
              <a:buNone/>
            </a:pPr>
            <a:r>
              <a:rPr lang="en-GB" sz="2400" dirty="0"/>
              <a:t>Mrs. </a:t>
            </a:r>
            <a:r>
              <a:rPr lang="en-GB" sz="2400" dirty="0" err="1"/>
              <a:t>Nagra</a:t>
            </a:r>
            <a:endParaRPr lang="en-GB" sz="2400" dirty="0"/>
          </a:p>
          <a:p>
            <a:pPr marL="109728" indent="0">
              <a:buFont typeface="Wingdings 3"/>
              <a:buNone/>
            </a:pPr>
            <a:r>
              <a:rPr lang="en-GB" sz="2400" dirty="0"/>
              <a:t>Miss. Coyle</a:t>
            </a:r>
          </a:p>
          <a:p>
            <a:pPr marL="109728" indent="0">
              <a:buFont typeface="Wingdings 3"/>
              <a:buNone/>
            </a:pPr>
            <a:r>
              <a:rPr lang="en-GB" sz="2400" dirty="0"/>
              <a:t>                                                     </a:t>
            </a:r>
          </a:p>
          <a:p>
            <a:pPr marL="109728" indent="0">
              <a:buFont typeface="Wingdings 3"/>
              <a:buNone/>
            </a:pPr>
            <a:r>
              <a:rPr lang="en-GB" sz="2400" b="1" u="sng" dirty="0"/>
              <a:t>Year 2 Support Staff </a:t>
            </a:r>
          </a:p>
          <a:p>
            <a:pPr marL="109728" indent="0">
              <a:buFont typeface="Wingdings 3"/>
              <a:buNone/>
            </a:pPr>
            <a:r>
              <a:rPr lang="en-GB" sz="2400" dirty="0"/>
              <a:t>Mrs. </a:t>
            </a:r>
            <a:r>
              <a:rPr lang="en-GB" sz="2400" dirty="0" err="1"/>
              <a:t>Nijjar</a:t>
            </a:r>
            <a:endParaRPr lang="en-GB" sz="2400" dirty="0"/>
          </a:p>
          <a:p>
            <a:pPr marL="109728" indent="0">
              <a:buFont typeface="Wingdings 3"/>
              <a:buNone/>
            </a:pPr>
            <a:r>
              <a:rPr lang="en-GB" sz="2400" dirty="0" smtClean="0"/>
              <a:t>Mrs. </a:t>
            </a:r>
            <a:r>
              <a:rPr lang="en-GB" sz="2400" dirty="0"/>
              <a:t>Sharif</a:t>
            </a:r>
          </a:p>
          <a:p>
            <a:pPr marL="109728" indent="0">
              <a:buFont typeface="Wingdings 3"/>
              <a:buNone/>
            </a:pPr>
            <a:r>
              <a:rPr lang="en-GB" sz="2400" b="1" u="sng" dirty="0"/>
              <a:t>                                        </a:t>
            </a:r>
          </a:p>
        </p:txBody>
      </p:sp>
    </p:spTree>
    <p:extLst>
      <p:ext uri="{BB962C8B-B14F-4D97-AF65-F5344CB8AC3E}">
        <p14:creationId xmlns:p14="http://schemas.microsoft.com/office/powerpoint/2010/main" val="2606391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CA353A-5E3B-498B-9141-A410B476786E}"/>
              </a:ext>
            </a:extLst>
          </p:cNvPr>
          <p:cNvSpPr>
            <a:spLocks noGrp="1"/>
          </p:cNvSpPr>
          <p:nvPr>
            <p:ph type="title"/>
          </p:nvPr>
        </p:nvSpPr>
        <p:spPr/>
        <p:txBody>
          <a:bodyPr/>
          <a:lstStyle/>
          <a:p>
            <a:pPr algn="ctr"/>
            <a:r>
              <a:rPr lang="en-GB" dirty="0"/>
              <a:t>School Vision </a:t>
            </a:r>
          </a:p>
        </p:txBody>
      </p:sp>
      <p:sp>
        <p:nvSpPr>
          <p:cNvPr id="2" name="Rectangle 1">
            <a:extLst>
              <a:ext uri="{FF2B5EF4-FFF2-40B4-BE49-F238E27FC236}">
                <a16:creationId xmlns:a16="http://schemas.microsoft.com/office/drawing/2014/main" id="{BC2BE6C7-C23A-4E0A-B053-6D7D35D9B37D}"/>
              </a:ext>
            </a:extLst>
          </p:cNvPr>
          <p:cNvSpPr/>
          <p:nvPr/>
        </p:nvSpPr>
        <p:spPr>
          <a:xfrm>
            <a:off x="179512" y="846138"/>
            <a:ext cx="8712968" cy="5570756"/>
          </a:xfrm>
          <a:prstGeom prst="rect">
            <a:avLst/>
          </a:prstGeom>
        </p:spPr>
        <p:txBody>
          <a:bodyPr wrap="square">
            <a:spAutoFit/>
          </a:bodyPr>
          <a:lstStyle/>
          <a:p>
            <a:r>
              <a:rPr lang="en-GB" dirty="0">
                <a:solidFill>
                  <a:srgbClr val="333E48"/>
                </a:solidFill>
                <a:latin typeface="inherit"/>
              </a:rPr>
              <a:t> </a:t>
            </a:r>
            <a:r>
              <a:rPr lang="en-GB" dirty="0"/>
              <a:t/>
            </a:r>
            <a:br>
              <a:rPr lang="en-GB" dirty="0"/>
            </a:br>
            <a:r>
              <a:rPr lang="en-GB" dirty="0"/>
              <a:t/>
            </a:r>
            <a:br>
              <a:rPr lang="en-GB" dirty="0"/>
            </a:br>
            <a:r>
              <a:rPr lang="en-GB" sz="2000" b="1" u="sng" dirty="0">
                <a:solidFill>
                  <a:srgbClr val="333E48"/>
                </a:solidFill>
                <a:latin typeface="inherit"/>
              </a:rPr>
              <a:t>Aims</a:t>
            </a:r>
          </a:p>
          <a:p>
            <a:r>
              <a:rPr lang="en-GB" sz="2000" dirty="0"/>
              <a:t/>
            </a:r>
            <a:br>
              <a:rPr lang="en-GB" sz="2000" dirty="0"/>
            </a:br>
            <a:r>
              <a:rPr lang="en-GB" sz="2000" dirty="0">
                <a:solidFill>
                  <a:srgbClr val="333E48"/>
                </a:solidFill>
                <a:latin typeface="inherit"/>
              </a:rPr>
              <a:t>We are aiming for Westbrook Primary School to be a place where:</a:t>
            </a:r>
            <a:r>
              <a:rPr lang="en-GB" sz="2000" dirty="0"/>
              <a:t/>
            </a:r>
            <a:br>
              <a:rPr lang="en-GB" sz="2000" dirty="0"/>
            </a:br>
            <a:r>
              <a:rPr lang="en-GB" sz="2000" dirty="0">
                <a:solidFill>
                  <a:srgbClr val="333E48"/>
                </a:solidFill>
                <a:latin typeface="inherit"/>
              </a:rPr>
              <a:t>·      Children are creative learners who are inspired to think and investigate </a:t>
            </a:r>
            <a:r>
              <a:rPr lang="en-GB" sz="2000" dirty="0"/>
              <a:t/>
            </a:r>
            <a:br>
              <a:rPr lang="en-GB" sz="2000" dirty="0"/>
            </a:br>
            <a:r>
              <a:rPr lang="en-GB" sz="2000" dirty="0">
                <a:solidFill>
                  <a:srgbClr val="333E48"/>
                </a:solidFill>
                <a:latin typeface="inherit"/>
              </a:rPr>
              <a:t>·      Children develop, and apply,  skills and knowledge which equips them for </a:t>
            </a:r>
            <a:r>
              <a:rPr lang="en-GB" sz="2000" dirty="0" smtClean="0">
                <a:solidFill>
                  <a:srgbClr val="333E48"/>
                </a:solidFill>
                <a:latin typeface="inherit"/>
              </a:rPr>
              <a:t>life-long </a:t>
            </a:r>
            <a:r>
              <a:rPr lang="en-GB" sz="2000" dirty="0">
                <a:solidFill>
                  <a:srgbClr val="333E48"/>
                </a:solidFill>
                <a:latin typeface="inherit"/>
              </a:rPr>
              <a:t>learning</a:t>
            </a:r>
            <a:r>
              <a:rPr lang="en-GB" sz="2000" dirty="0"/>
              <a:t/>
            </a:r>
            <a:br>
              <a:rPr lang="en-GB" sz="2000" dirty="0"/>
            </a:br>
            <a:r>
              <a:rPr lang="en-GB" sz="2000" dirty="0">
                <a:solidFill>
                  <a:srgbClr val="333E48"/>
                </a:solidFill>
                <a:latin typeface="inherit"/>
              </a:rPr>
              <a:t>·      Children learn and apply skills/knowledge through first hand experiences</a:t>
            </a:r>
            <a:r>
              <a:rPr lang="en-GB" sz="2000" dirty="0"/>
              <a:t/>
            </a:r>
            <a:br>
              <a:rPr lang="en-GB" sz="2000" dirty="0"/>
            </a:br>
            <a:r>
              <a:rPr lang="en-GB" sz="2000" dirty="0">
                <a:solidFill>
                  <a:srgbClr val="333E48"/>
                </a:solidFill>
                <a:latin typeface="inherit"/>
              </a:rPr>
              <a:t>·      Children are proud of their learning and aim to achieve their best</a:t>
            </a:r>
            <a:r>
              <a:rPr lang="en-GB" sz="2000" dirty="0"/>
              <a:t/>
            </a:r>
            <a:br>
              <a:rPr lang="en-GB" sz="2000" dirty="0"/>
            </a:br>
            <a:r>
              <a:rPr lang="en-GB" sz="2000" dirty="0">
                <a:solidFill>
                  <a:srgbClr val="333E48"/>
                </a:solidFill>
                <a:latin typeface="inherit"/>
              </a:rPr>
              <a:t>·      Children believe in the value of team work, helping and caring for one another</a:t>
            </a:r>
            <a:r>
              <a:rPr lang="en-GB" sz="2000" dirty="0"/>
              <a:t/>
            </a:r>
            <a:br>
              <a:rPr lang="en-GB" sz="2000" dirty="0"/>
            </a:br>
            <a:r>
              <a:rPr lang="en-GB" sz="2000" dirty="0">
                <a:solidFill>
                  <a:srgbClr val="333E48"/>
                </a:solidFill>
                <a:latin typeface="inherit"/>
              </a:rPr>
              <a:t>·      There are close links with the local community whereby parents are partners </a:t>
            </a:r>
            <a:r>
              <a:rPr lang="en-GB" sz="2000" dirty="0" smtClean="0">
                <a:solidFill>
                  <a:srgbClr val="333E48"/>
                </a:solidFill>
                <a:latin typeface="inherit"/>
              </a:rPr>
              <a:t>in  </a:t>
            </a:r>
            <a:r>
              <a:rPr lang="en-GB" sz="2000" dirty="0">
                <a:solidFill>
                  <a:srgbClr val="333E48"/>
                </a:solidFill>
                <a:latin typeface="inherit"/>
              </a:rPr>
              <a:t>the learning journey</a:t>
            </a:r>
            <a:r>
              <a:rPr lang="en-GB" sz="2000" dirty="0"/>
              <a:t/>
            </a:r>
            <a:br>
              <a:rPr lang="en-GB" sz="2000" dirty="0"/>
            </a:br>
            <a:r>
              <a:rPr lang="en-GB" sz="2000" dirty="0">
                <a:solidFill>
                  <a:srgbClr val="333E48"/>
                </a:solidFill>
                <a:latin typeface="inherit"/>
              </a:rPr>
              <a:t>·      Staff, Governors and the whole community are ambitious and seek to provide </a:t>
            </a:r>
            <a:r>
              <a:rPr lang="en-GB" sz="2000" dirty="0" smtClean="0">
                <a:solidFill>
                  <a:srgbClr val="333E48"/>
                </a:solidFill>
                <a:latin typeface="inherit"/>
              </a:rPr>
              <a:t> only </a:t>
            </a:r>
            <a:r>
              <a:rPr lang="en-GB" sz="2000" dirty="0">
                <a:solidFill>
                  <a:srgbClr val="333E48"/>
                </a:solidFill>
                <a:latin typeface="inherit"/>
              </a:rPr>
              <a:t>the  very best education for our children</a:t>
            </a:r>
            <a:r>
              <a:rPr lang="en-GB" sz="2000" dirty="0"/>
              <a:t/>
            </a:r>
            <a:br>
              <a:rPr lang="en-GB" sz="2000" dirty="0"/>
            </a:br>
            <a:endParaRPr lang="en-GB" sz="2000" dirty="0"/>
          </a:p>
        </p:txBody>
      </p:sp>
    </p:spTree>
    <p:extLst>
      <p:ext uri="{BB962C8B-B14F-4D97-AF65-F5344CB8AC3E}">
        <p14:creationId xmlns:p14="http://schemas.microsoft.com/office/powerpoint/2010/main" val="3066760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CA353A-5E3B-498B-9141-A410B476786E}"/>
              </a:ext>
            </a:extLst>
          </p:cNvPr>
          <p:cNvSpPr>
            <a:spLocks noGrp="1"/>
          </p:cNvSpPr>
          <p:nvPr>
            <p:ph type="title"/>
          </p:nvPr>
        </p:nvSpPr>
        <p:spPr/>
        <p:txBody>
          <a:bodyPr/>
          <a:lstStyle/>
          <a:p>
            <a:pPr algn="ctr"/>
            <a:r>
              <a:rPr lang="en-GB" dirty="0"/>
              <a:t>School Vision </a:t>
            </a:r>
          </a:p>
        </p:txBody>
      </p:sp>
      <p:sp>
        <p:nvSpPr>
          <p:cNvPr id="2" name="Rectangle 1">
            <a:extLst>
              <a:ext uri="{FF2B5EF4-FFF2-40B4-BE49-F238E27FC236}">
                <a16:creationId xmlns:a16="http://schemas.microsoft.com/office/drawing/2014/main" id="{BC2BE6C7-C23A-4E0A-B053-6D7D35D9B37D}"/>
              </a:ext>
            </a:extLst>
          </p:cNvPr>
          <p:cNvSpPr/>
          <p:nvPr/>
        </p:nvSpPr>
        <p:spPr>
          <a:xfrm>
            <a:off x="179512" y="1357850"/>
            <a:ext cx="8507288" cy="5262979"/>
          </a:xfrm>
          <a:prstGeom prst="rect">
            <a:avLst/>
          </a:prstGeom>
        </p:spPr>
        <p:txBody>
          <a:bodyPr wrap="square">
            <a:spAutoFit/>
          </a:bodyPr>
          <a:lstStyle/>
          <a:p>
            <a:r>
              <a:rPr lang="en-GB" sz="2000" i="1" dirty="0">
                <a:solidFill>
                  <a:srgbClr val="333E48"/>
                </a:solidFill>
                <a:latin typeface="inherit"/>
              </a:rPr>
              <a:t>We will achieve this by:</a:t>
            </a:r>
          </a:p>
          <a:p>
            <a:r>
              <a:rPr lang="en-GB" sz="2000" dirty="0"/>
              <a:t/>
            </a:r>
            <a:br>
              <a:rPr lang="en-GB" sz="2000" dirty="0"/>
            </a:br>
            <a:r>
              <a:rPr lang="en-GB" sz="2000" dirty="0"/>
              <a:t>-</a:t>
            </a:r>
            <a:r>
              <a:rPr lang="en-GB" sz="2000" dirty="0">
                <a:solidFill>
                  <a:srgbClr val="333E48"/>
                </a:solidFill>
                <a:latin typeface="inherit"/>
              </a:rPr>
              <a:t>Teaching life skills to the children and parents</a:t>
            </a:r>
            <a:r>
              <a:rPr lang="en-GB" sz="2000" dirty="0"/>
              <a:t/>
            </a:r>
            <a:br>
              <a:rPr lang="en-GB" sz="2000" dirty="0"/>
            </a:br>
            <a:r>
              <a:rPr lang="en-GB" sz="2000" dirty="0"/>
              <a:t>-</a:t>
            </a:r>
            <a:r>
              <a:rPr lang="en-GB" sz="2000" dirty="0">
                <a:solidFill>
                  <a:srgbClr val="333E48"/>
                </a:solidFill>
                <a:latin typeface="inherit"/>
              </a:rPr>
              <a:t>Provide opportunities for parents and the community to participate in the life of </a:t>
            </a:r>
            <a:r>
              <a:rPr lang="en-GB" sz="2000" dirty="0" smtClean="0">
                <a:solidFill>
                  <a:srgbClr val="333E48"/>
                </a:solidFill>
                <a:latin typeface="inherit"/>
              </a:rPr>
              <a:t>the </a:t>
            </a:r>
            <a:r>
              <a:rPr lang="en-GB" sz="2000" dirty="0">
                <a:solidFill>
                  <a:srgbClr val="333E48"/>
                </a:solidFill>
                <a:latin typeface="inherit"/>
              </a:rPr>
              <a:t>school</a:t>
            </a:r>
            <a:r>
              <a:rPr lang="en-GB" sz="2000" dirty="0"/>
              <a:t/>
            </a:r>
            <a:br>
              <a:rPr lang="en-GB" sz="2000" dirty="0"/>
            </a:br>
            <a:r>
              <a:rPr lang="en-GB" sz="2000" dirty="0"/>
              <a:t>-</a:t>
            </a:r>
            <a:r>
              <a:rPr lang="en-GB" sz="2000" dirty="0">
                <a:solidFill>
                  <a:srgbClr val="333E48"/>
                </a:solidFill>
                <a:latin typeface="inherit"/>
              </a:rPr>
              <a:t>Celebrate achievements and success</a:t>
            </a:r>
            <a:r>
              <a:rPr lang="en-GB" sz="2000" dirty="0"/>
              <a:t/>
            </a:r>
            <a:br>
              <a:rPr lang="en-GB" sz="2000" dirty="0"/>
            </a:br>
            <a:r>
              <a:rPr lang="en-GB" sz="2000" dirty="0"/>
              <a:t>-</a:t>
            </a:r>
            <a:r>
              <a:rPr lang="en-GB" sz="2000" dirty="0">
                <a:solidFill>
                  <a:srgbClr val="333E48"/>
                </a:solidFill>
                <a:latin typeface="inherit"/>
              </a:rPr>
              <a:t>Ensure the school takes part in, and leads, community events</a:t>
            </a:r>
            <a:r>
              <a:rPr lang="en-GB" sz="2000" dirty="0"/>
              <a:t/>
            </a:r>
            <a:br>
              <a:rPr lang="en-GB" sz="2000" dirty="0"/>
            </a:br>
            <a:r>
              <a:rPr lang="en-GB" sz="2000" dirty="0"/>
              <a:t>-</a:t>
            </a:r>
            <a:r>
              <a:rPr lang="en-GB" sz="2000" dirty="0">
                <a:solidFill>
                  <a:srgbClr val="333E48"/>
                </a:solidFill>
                <a:latin typeface="inherit"/>
              </a:rPr>
              <a:t>Embed and apply thinking skills throughout the curriculum</a:t>
            </a:r>
            <a:r>
              <a:rPr lang="en-GB" sz="2000" dirty="0"/>
              <a:t/>
            </a:r>
            <a:br>
              <a:rPr lang="en-GB" sz="2000" dirty="0"/>
            </a:br>
            <a:r>
              <a:rPr lang="en-GB" sz="2000" dirty="0"/>
              <a:t>-</a:t>
            </a:r>
            <a:r>
              <a:rPr lang="en-GB" sz="2000" dirty="0">
                <a:solidFill>
                  <a:srgbClr val="333E48"/>
                </a:solidFill>
                <a:latin typeface="inherit"/>
              </a:rPr>
              <a:t>Provide a curriculum which is broad and balanced which also encourages: resilience, confidence, independence, inclusivity, creative thinking and enquiry.</a:t>
            </a:r>
            <a:r>
              <a:rPr lang="en-GB" sz="2000" dirty="0"/>
              <a:t/>
            </a:r>
            <a:br>
              <a:rPr lang="en-GB" sz="2000" dirty="0"/>
            </a:br>
            <a:r>
              <a:rPr lang="en-GB" sz="2000" dirty="0"/>
              <a:t>-</a:t>
            </a:r>
            <a:r>
              <a:rPr lang="en-GB" sz="2000" dirty="0">
                <a:solidFill>
                  <a:srgbClr val="333E48"/>
                </a:solidFill>
                <a:latin typeface="inherit"/>
              </a:rPr>
              <a:t>Ensure learning is based on first hand experiences, and in context, so that deep </a:t>
            </a:r>
            <a:r>
              <a:rPr lang="en-GB" sz="2000" dirty="0" smtClean="0">
                <a:solidFill>
                  <a:srgbClr val="333E48"/>
                </a:solidFill>
                <a:latin typeface="inherit"/>
              </a:rPr>
              <a:t> and </a:t>
            </a:r>
            <a:r>
              <a:rPr lang="en-GB" sz="2000" dirty="0">
                <a:solidFill>
                  <a:srgbClr val="333E48"/>
                </a:solidFill>
                <a:latin typeface="inherit"/>
              </a:rPr>
              <a:t>lasting connections are made between areas of knowledge</a:t>
            </a:r>
            <a:r>
              <a:rPr lang="en-GB" sz="2000" dirty="0"/>
              <a:t/>
            </a:r>
            <a:br>
              <a:rPr lang="en-GB" sz="2000" dirty="0"/>
            </a:br>
            <a:r>
              <a:rPr lang="en-GB" sz="2000" dirty="0"/>
              <a:t>-</a:t>
            </a:r>
            <a:r>
              <a:rPr lang="en-GB" sz="2000" dirty="0">
                <a:solidFill>
                  <a:srgbClr val="333E48"/>
                </a:solidFill>
                <a:latin typeface="inherit"/>
              </a:rPr>
              <a:t>Investing in our staff and Governors so they are highly equipped to provide the </a:t>
            </a:r>
            <a:r>
              <a:rPr lang="en-GB" sz="2000" dirty="0" smtClean="0">
                <a:solidFill>
                  <a:srgbClr val="333E48"/>
                </a:solidFill>
                <a:latin typeface="inherit"/>
              </a:rPr>
              <a:t>very </a:t>
            </a:r>
            <a:r>
              <a:rPr lang="en-GB" sz="2000" dirty="0">
                <a:solidFill>
                  <a:srgbClr val="333E48"/>
                </a:solidFill>
                <a:latin typeface="inherit"/>
              </a:rPr>
              <a:t>best education for our children</a:t>
            </a:r>
            <a:endParaRPr lang="en-GB" sz="2000" dirty="0"/>
          </a:p>
          <a:p>
            <a:r>
              <a:rPr lang="en-GB" dirty="0"/>
              <a:t/>
            </a:r>
            <a:br>
              <a:rPr lang="en-GB" dirty="0"/>
            </a:br>
            <a:endParaRPr lang="en-GB" dirty="0"/>
          </a:p>
        </p:txBody>
      </p:sp>
    </p:spTree>
    <p:extLst>
      <p:ext uri="{BB962C8B-B14F-4D97-AF65-F5344CB8AC3E}">
        <p14:creationId xmlns:p14="http://schemas.microsoft.com/office/powerpoint/2010/main" val="867202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205559-C684-494F-ACD8-9E6D5F6DCED1}"/>
              </a:ext>
            </a:extLst>
          </p:cNvPr>
          <p:cNvSpPr>
            <a:spLocks noGrp="1"/>
          </p:cNvSpPr>
          <p:nvPr>
            <p:ph type="title"/>
          </p:nvPr>
        </p:nvSpPr>
        <p:spPr/>
        <p:txBody>
          <a:bodyPr/>
          <a:lstStyle/>
          <a:p>
            <a:pPr algn="ctr"/>
            <a:r>
              <a:rPr lang="en-GB" dirty="0"/>
              <a:t>English</a:t>
            </a:r>
          </a:p>
        </p:txBody>
      </p:sp>
      <p:sp>
        <p:nvSpPr>
          <p:cNvPr id="4" name="TextBox 3">
            <a:extLst>
              <a:ext uri="{FF2B5EF4-FFF2-40B4-BE49-F238E27FC236}">
                <a16:creationId xmlns:a16="http://schemas.microsoft.com/office/drawing/2014/main" id="{AAF9AF70-B060-48CC-A7C4-2FEB019AAA97}"/>
              </a:ext>
            </a:extLst>
          </p:cNvPr>
          <p:cNvSpPr txBox="1"/>
          <p:nvPr/>
        </p:nvSpPr>
        <p:spPr>
          <a:xfrm>
            <a:off x="425232" y="1124744"/>
            <a:ext cx="8229600" cy="3416320"/>
          </a:xfrm>
          <a:prstGeom prst="rect">
            <a:avLst/>
          </a:prstGeom>
          <a:noFill/>
        </p:spPr>
        <p:txBody>
          <a:bodyPr wrap="square" rtlCol="0">
            <a:spAutoFit/>
          </a:bodyPr>
          <a:lstStyle/>
          <a:p>
            <a:r>
              <a:rPr lang="en-GB" b="1" u="sng" dirty="0"/>
              <a:t>Year 1</a:t>
            </a:r>
          </a:p>
          <a:p>
            <a:endParaRPr lang="en-GB" b="1" u="sng" dirty="0"/>
          </a:p>
          <a:p>
            <a:r>
              <a:rPr lang="en-GB" dirty="0"/>
              <a:t>-Read Write Inc</a:t>
            </a:r>
          </a:p>
          <a:p>
            <a:endParaRPr lang="en-GB" dirty="0"/>
          </a:p>
          <a:p>
            <a:r>
              <a:rPr lang="en-GB" dirty="0"/>
              <a:t>-Big Write – Key Texts:</a:t>
            </a:r>
          </a:p>
          <a:p>
            <a:r>
              <a:rPr lang="en-GB" dirty="0"/>
              <a:t>  Autumn Term- Stickman / Bumble Bear</a:t>
            </a:r>
          </a:p>
          <a:p>
            <a:r>
              <a:rPr lang="en-GB" dirty="0"/>
              <a:t>  Spring Term- Henry the Explorer / Where the Wild Things Are </a:t>
            </a:r>
          </a:p>
          <a:p>
            <a:r>
              <a:rPr lang="en-GB" dirty="0"/>
              <a:t>  Summer Term – Harry the Poisonous Caterpillar</a:t>
            </a:r>
          </a:p>
          <a:p>
            <a:endParaRPr lang="en-GB" dirty="0"/>
          </a:p>
          <a:p>
            <a:r>
              <a:rPr lang="en-GB" dirty="0"/>
              <a:t>-Guided Reading </a:t>
            </a:r>
          </a:p>
          <a:p>
            <a:endParaRPr lang="en-GB" dirty="0"/>
          </a:p>
          <a:p>
            <a:r>
              <a:rPr lang="en-GB" dirty="0"/>
              <a:t>-Spellings</a:t>
            </a:r>
          </a:p>
        </p:txBody>
      </p:sp>
      <p:sp>
        <p:nvSpPr>
          <p:cNvPr id="5" name="TextBox 4">
            <a:extLst>
              <a:ext uri="{FF2B5EF4-FFF2-40B4-BE49-F238E27FC236}">
                <a16:creationId xmlns:a16="http://schemas.microsoft.com/office/drawing/2014/main" id="{FBC3A765-7016-4F7C-9E30-EE5D8413B634}"/>
              </a:ext>
            </a:extLst>
          </p:cNvPr>
          <p:cNvSpPr txBox="1"/>
          <p:nvPr/>
        </p:nvSpPr>
        <p:spPr>
          <a:xfrm>
            <a:off x="3275856" y="3861048"/>
            <a:ext cx="6563072" cy="2862322"/>
          </a:xfrm>
          <a:prstGeom prst="rect">
            <a:avLst/>
          </a:prstGeom>
          <a:noFill/>
        </p:spPr>
        <p:txBody>
          <a:bodyPr wrap="square" rtlCol="0">
            <a:spAutoFit/>
          </a:bodyPr>
          <a:lstStyle/>
          <a:p>
            <a:r>
              <a:rPr lang="en-GB" b="1" u="sng" dirty="0"/>
              <a:t>Year 2</a:t>
            </a:r>
          </a:p>
          <a:p>
            <a:endParaRPr lang="en-GB" b="1" u="sng" dirty="0"/>
          </a:p>
          <a:p>
            <a:r>
              <a:rPr lang="en-GB" dirty="0"/>
              <a:t>-English Lessons- Key Texts</a:t>
            </a:r>
          </a:p>
          <a:p>
            <a:r>
              <a:rPr lang="en-GB" dirty="0"/>
              <a:t>    Autumn Term- The Incredible Book Eating Boy </a:t>
            </a:r>
          </a:p>
          <a:p>
            <a:r>
              <a:rPr lang="en-GB" dirty="0"/>
              <a:t>    Spring Term- Daisy and the Trouble with Kittens</a:t>
            </a:r>
          </a:p>
          <a:p>
            <a:r>
              <a:rPr lang="en-GB" dirty="0"/>
              <a:t>    Summer Term – Charlottes’ Web</a:t>
            </a:r>
          </a:p>
          <a:p>
            <a:endParaRPr lang="en-GB" dirty="0"/>
          </a:p>
          <a:p>
            <a:r>
              <a:rPr lang="en-GB" dirty="0"/>
              <a:t>-Guided Reading / Destination Reader </a:t>
            </a:r>
          </a:p>
          <a:p>
            <a:endParaRPr lang="en-GB" dirty="0"/>
          </a:p>
          <a:p>
            <a:r>
              <a:rPr lang="en-GB" dirty="0"/>
              <a:t>-Spellings</a:t>
            </a:r>
          </a:p>
        </p:txBody>
      </p:sp>
      <p:pic>
        <p:nvPicPr>
          <p:cNvPr id="2" name="Picture 1">
            <a:extLst>
              <a:ext uri="{FF2B5EF4-FFF2-40B4-BE49-F238E27FC236}">
                <a16:creationId xmlns:a16="http://schemas.microsoft.com/office/drawing/2014/main" id="{9045CF73-8493-4050-96A4-AC41D8A5E38C}"/>
              </a:ext>
            </a:extLst>
          </p:cNvPr>
          <p:cNvPicPr>
            <a:picLocks noChangeAspect="1"/>
          </p:cNvPicPr>
          <p:nvPr/>
        </p:nvPicPr>
        <p:blipFill>
          <a:blip r:embed="rId2"/>
          <a:stretch>
            <a:fillRect/>
          </a:stretch>
        </p:blipFill>
        <p:spPr>
          <a:xfrm rot="902751">
            <a:off x="6397407" y="1010444"/>
            <a:ext cx="2257425" cy="1257300"/>
          </a:xfrm>
          <a:prstGeom prst="rect">
            <a:avLst/>
          </a:prstGeom>
        </p:spPr>
      </p:pic>
      <p:pic>
        <p:nvPicPr>
          <p:cNvPr id="6" name="Picture 5">
            <a:extLst>
              <a:ext uri="{FF2B5EF4-FFF2-40B4-BE49-F238E27FC236}">
                <a16:creationId xmlns:a16="http://schemas.microsoft.com/office/drawing/2014/main" id="{AF232E23-5528-49C1-9027-818A363F1168}"/>
              </a:ext>
            </a:extLst>
          </p:cNvPr>
          <p:cNvPicPr>
            <a:picLocks noChangeAspect="1"/>
          </p:cNvPicPr>
          <p:nvPr/>
        </p:nvPicPr>
        <p:blipFill>
          <a:blip r:embed="rId3"/>
          <a:stretch>
            <a:fillRect/>
          </a:stretch>
        </p:blipFill>
        <p:spPr>
          <a:xfrm rot="21120360">
            <a:off x="1148474" y="4651509"/>
            <a:ext cx="1590675" cy="1619250"/>
          </a:xfrm>
          <a:prstGeom prst="rect">
            <a:avLst/>
          </a:prstGeom>
        </p:spPr>
      </p:pic>
    </p:spTree>
    <p:extLst>
      <p:ext uri="{BB962C8B-B14F-4D97-AF65-F5344CB8AC3E}">
        <p14:creationId xmlns:p14="http://schemas.microsoft.com/office/powerpoint/2010/main" val="1789589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3C65950-4C93-4F69-A6DD-21D0FB8F8F7C}"/>
              </a:ext>
            </a:extLst>
          </p:cNvPr>
          <p:cNvSpPr>
            <a:spLocks noGrp="1"/>
          </p:cNvSpPr>
          <p:nvPr>
            <p:ph type="title"/>
          </p:nvPr>
        </p:nvSpPr>
        <p:spPr>
          <a:xfrm>
            <a:off x="-553226" y="188640"/>
            <a:ext cx="8229600" cy="1143000"/>
          </a:xfrm>
        </p:spPr>
        <p:txBody>
          <a:bodyPr/>
          <a:lstStyle/>
          <a:p>
            <a:pPr algn="ctr"/>
            <a:r>
              <a:rPr lang="en-GB" dirty="0"/>
              <a:t>Maths</a:t>
            </a:r>
          </a:p>
        </p:txBody>
      </p:sp>
      <p:pic>
        <p:nvPicPr>
          <p:cNvPr id="4" name="Picture 3">
            <a:extLst>
              <a:ext uri="{FF2B5EF4-FFF2-40B4-BE49-F238E27FC236}">
                <a16:creationId xmlns:a16="http://schemas.microsoft.com/office/drawing/2014/main" id="{46E443AE-569C-4F16-8E5B-6AD67319A6A5}"/>
              </a:ext>
            </a:extLst>
          </p:cNvPr>
          <p:cNvPicPr>
            <a:picLocks noChangeAspect="1"/>
          </p:cNvPicPr>
          <p:nvPr/>
        </p:nvPicPr>
        <p:blipFill>
          <a:blip r:embed="rId2"/>
          <a:stretch>
            <a:fillRect/>
          </a:stretch>
        </p:blipFill>
        <p:spPr>
          <a:xfrm rot="615052">
            <a:off x="5652369" y="288983"/>
            <a:ext cx="3324225" cy="1066800"/>
          </a:xfrm>
          <a:prstGeom prst="rect">
            <a:avLst/>
          </a:prstGeom>
        </p:spPr>
      </p:pic>
      <p:sp>
        <p:nvSpPr>
          <p:cNvPr id="5" name="Rectangle 4">
            <a:extLst>
              <a:ext uri="{FF2B5EF4-FFF2-40B4-BE49-F238E27FC236}">
                <a16:creationId xmlns:a16="http://schemas.microsoft.com/office/drawing/2014/main" id="{874DD331-E7A7-4FB0-903D-BFCC6A07DEC1}"/>
              </a:ext>
            </a:extLst>
          </p:cNvPr>
          <p:cNvSpPr/>
          <p:nvPr/>
        </p:nvSpPr>
        <p:spPr>
          <a:xfrm>
            <a:off x="573242" y="1331640"/>
            <a:ext cx="7997515" cy="5078313"/>
          </a:xfrm>
          <a:prstGeom prst="rect">
            <a:avLst/>
          </a:prstGeom>
        </p:spPr>
        <p:txBody>
          <a:bodyPr wrap="square">
            <a:spAutoFit/>
          </a:bodyPr>
          <a:lstStyle/>
          <a:p>
            <a:r>
              <a:rPr lang="en-GB" dirty="0"/>
              <a:t>The purpose of the children all following the Maths Mastery programme provides each child to gain a full understanding of different mathematical concepts through the use of manipulatives. They are then able to apply their skills learnt to explore the questioning and reasoning of a mathematical concept.           </a:t>
            </a:r>
          </a:p>
          <a:p>
            <a:endParaRPr lang="en-GB" dirty="0"/>
          </a:p>
          <a:p>
            <a:r>
              <a:rPr lang="en-GB" b="1" u="sng" dirty="0"/>
              <a:t>Year 1 &amp; Year 2</a:t>
            </a:r>
          </a:p>
          <a:p>
            <a:r>
              <a:rPr lang="en-GB" dirty="0"/>
              <a:t>-Each day the children follow a 6 part lesson approach. </a:t>
            </a:r>
          </a:p>
          <a:p>
            <a:r>
              <a:rPr lang="en-GB" dirty="0"/>
              <a:t>-All children complete 16 units of work: </a:t>
            </a:r>
          </a:p>
          <a:p>
            <a:r>
              <a:rPr lang="en-GB" dirty="0"/>
              <a:t>                        1)Number</a:t>
            </a:r>
          </a:p>
          <a:p>
            <a:r>
              <a:rPr lang="en-GB" dirty="0"/>
              <a:t>                        2) Addition, Subtraction, Multiplication &amp; Division </a:t>
            </a:r>
          </a:p>
          <a:p>
            <a:r>
              <a:rPr lang="en-GB" dirty="0"/>
              <a:t>                        3) Time</a:t>
            </a:r>
          </a:p>
          <a:p>
            <a:r>
              <a:rPr lang="en-GB" dirty="0"/>
              <a:t>                        4) Shapes and Patterns</a:t>
            </a:r>
          </a:p>
          <a:p>
            <a:r>
              <a:rPr lang="en-GB" dirty="0"/>
              <a:t>                        5) Fractions </a:t>
            </a:r>
          </a:p>
          <a:p>
            <a:r>
              <a:rPr lang="en-GB" dirty="0"/>
              <a:t>                        6) Measure-Length and Mass</a:t>
            </a:r>
          </a:p>
          <a:p>
            <a:r>
              <a:rPr lang="en-GB" dirty="0"/>
              <a:t>                        7) Measure- Capacity and Volume </a:t>
            </a:r>
          </a:p>
          <a:p>
            <a:r>
              <a:rPr lang="en-GB" dirty="0"/>
              <a:t>                        8) Money </a:t>
            </a:r>
          </a:p>
          <a:p>
            <a:r>
              <a:rPr lang="en-GB" dirty="0"/>
              <a:t>                        9) Exploring Calculations </a:t>
            </a:r>
          </a:p>
        </p:txBody>
      </p:sp>
    </p:spTree>
    <p:extLst>
      <p:ext uri="{BB962C8B-B14F-4D97-AF65-F5344CB8AC3E}">
        <p14:creationId xmlns:p14="http://schemas.microsoft.com/office/powerpoint/2010/main" val="1977288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1" fontAlgn="auto" hangingPunct="1">
              <a:spcAft>
                <a:spcPts val="0"/>
              </a:spcAft>
              <a:defRPr/>
            </a:pPr>
            <a:r>
              <a:rPr lang="en-GB" dirty="0">
                <a:latin typeface="Comic Sans MS"/>
                <a:cs typeface="Comic Sans MS"/>
              </a:rPr>
              <a:t>Westbrook Wonder</a:t>
            </a:r>
            <a:br>
              <a:rPr lang="en-GB" dirty="0">
                <a:latin typeface="Comic Sans MS"/>
                <a:cs typeface="Comic Sans MS"/>
              </a:rPr>
            </a:br>
            <a:r>
              <a:rPr lang="en-GB" dirty="0">
                <a:latin typeface="Comic Sans MS"/>
                <a:cs typeface="Comic Sans MS"/>
              </a:rPr>
              <a:t> World Curriculum</a:t>
            </a:r>
            <a:endParaRPr lang="en-GB" dirty="0">
              <a:latin typeface="Comic Sans MS"/>
              <a:ea typeface="+mj-ea"/>
              <a:cs typeface="Comic Sans MS"/>
            </a:endParaRPr>
          </a:p>
        </p:txBody>
      </p:sp>
      <p:pic>
        <p:nvPicPr>
          <p:cNvPr id="15367" name="Picture 9" descr="C:\Users\S.Simpson\AppData\Local\Microsoft\Windows\Temporary Internet Files\Content.IE5\6QM9D04S\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5B46E451-899F-4EA2-8967-CE565F1FA327}"/>
              </a:ext>
            </a:extLst>
          </p:cNvPr>
          <p:cNvSpPr/>
          <p:nvPr/>
        </p:nvSpPr>
        <p:spPr>
          <a:xfrm>
            <a:off x="469134" y="1782048"/>
            <a:ext cx="8496944" cy="4801314"/>
          </a:xfrm>
          <a:prstGeom prst="rect">
            <a:avLst/>
          </a:prstGeom>
        </p:spPr>
        <p:txBody>
          <a:bodyPr wrap="square">
            <a:spAutoFit/>
          </a:bodyPr>
          <a:lstStyle/>
          <a:p>
            <a:r>
              <a:rPr lang="en-GB" dirty="0"/>
              <a:t>-The purpose of our new curriculum is to build on our current practice of teaching ‘thinking skills’.  It will also be part of our ‘New Vision’ for Westbrook Primary School.  </a:t>
            </a:r>
          </a:p>
          <a:p>
            <a:endParaRPr lang="en-GB" dirty="0"/>
          </a:p>
          <a:p>
            <a:r>
              <a:rPr lang="en-GB" dirty="0"/>
              <a:t>-We are keeping all the good parts of what we currently do but extending it further to ensure the children are developing ‘in-depth’ knowledge</a:t>
            </a:r>
          </a:p>
          <a:p>
            <a:endParaRPr lang="en-GB" dirty="0"/>
          </a:p>
          <a:p>
            <a:r>
              <a:rPr lang="en-GB" dirty="0"/>
              <a:t>-A more subject style specific approach. </a:t>
            </a:r>
          </a:p>
          <a:p>
            <a:endParaRPr lang="en-GB" dirty="0"/>
          </a:p>
          <a:p>
            <a:r>
              <a:rPr lang="en-GB" dirty="0"/>
              <a:t>-All the subject specific units will begin with an exciting Entry Point to hook the children into the new unit. Followed by a ‘Knowledge Harvest’ lesson to assess their prior knowledge and then discuss what they want to learn. This is then used to plan the half term lessons using our ‘thinking skills’ techniques and approaches. At the end of each unit, an Exit Point will take place as a chance to celebrate all the learning. </a:t>
            </a:r>
          </a:p>
          <a:p>
            <a:endParaRPr lang="en-GB" dirty="0"/>
          </a:p>
          <a:p>
            <a:endParaRPr lang="en-GB" dirty="0"/>
          </a:p>
        </p:txBody>
      </p:sp>
    </p:spTree>
    <p:extLst>
      <p:ext uri="{BB962C8B-B14F-4D97-AF65-F5344CB8AC3E}">
        <p14:creationId xmlns:p14="http://schemas.microsoft.com/office/powerpoint/2010/main" val="102320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199" y="739822"/>
            <a:ext cx="8229600" cy="1143000"/>
          </a:xfrm>
        </p:spPr>
        <p:txBody>
          <a:bodyPr>
            <a:normAutofit fontScale="90000"/>
          </a:bodyPr>
          <a:lstStyle/>
          <a:p>
            <a:pPr algn="ctr" eaLnBrk="1" fontAlgn="auto" hangingPunct="1">
              <a:spcAft>
                <a:spcPts val="0"/>
              </a:spcAft>
              <a:defRPr/>
            </a:pPr>
            <a:r>
              <a:rPr lang="en-GB" dirty="0">
                <a:latin typeface="Comic Sans MS"/>
                <a:cs typeface="Comic Sans MS"/>
              </a:rPr>
              <a:t>Westbrook Wonder </a:t>
            </a:r>
            <a:br>
              <a:rPr lang="en-GB" dirty="0">
                <a:latin typeface="Comic Sans MS"/>
                <a:cs typeface="Comic Sans MS"/>
              </a:rPr>
            </a:br>
            <a:r>
              <a:rPr lang="en-GB" dirty="0">
                <a:latin typeface="Comic Sans MS"/>
                <a:cs typeface="Comic Sans MS"/>
              </a:rPr>
              <a:t>World Curriculum</a:t>
            </a:r>
            <a:br>
              <a:rPr lang="en-GB" dirty="0">
                <a:latin typeface="Comic Sans MS"/>
                <a:cs typeface="Comic Sans MS"/>
              </a:rPr>
            </a:br>
            <a:r>
              <a:rPr lang="en-GB" dirty="0">
                <a:latin typeface="Comic Sans MS"/>
                <a:cs typeface="Comic Sans MS"/>
              </a:rPr>
              <a:t/>
            </a:r>
            <a:br>
              <a:rPr lang="en-GB" dirty="0">
                <a:latin typeface="Comic Sans MS"/>
                <a:cs typeface="Comic Sans MS"/>
              </a:rPr>
            </a:br>
            <a:r>
              <a:rPr lang="en-GB" dirty="0">
                <a:latin typeface="Comic Sans MS"/>
                <a:cs typeface="Comic Sans MS"/>
              </a:rPr>
              <a:t>Year 1 – Autumn Term </a:t>
            </a:r>
            <a:endParaRPr lang="en-GB" dirty="0">
              <a:latin typeface="Comic Sans MS"/>
              <a:ea typeface="+mj-ea"/>
              <a:cs typeface="Comic Sans MS"/>
            </a:endParaRPr>
          </a:p>
        </p:txBody>
      </p:sp>
      <p:pic>
        <p:nvPicPr>
          <p:cNvPr id="15367" name="Picture 9" descr="C:\Users\S.Simpson\AppData\Local\Microsoft\Windows\Temporary Internet Files\Content.IE5\6QM9D04S\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720579037"/>
              </p:ext>
            </p:extLst>
          </p:nvPr>
        </p:nvGraphicFramePr>
        <p:xfrm>
          <a:off x="465139" y="2708918"/>
          <a:ext cx="8229598" cy="3960442"/>
        </p:xfrm>
        <a:graphic>
          <a:graphicData uri="http://schemas.openxmlformats.org/drawingml/2006/table">
            <a:tbl>
              <a:tblPr firstRow="1" firstCol="1" bandRow="1">
                <a:tableStyleId>{5C22544A-7EE6-4342-B048-85BDC9FD1C3A}</a:tableStyleId>
              </a:tblPr>
              <a:tblGrid>
                <a:gridCol w="2742700">
                  <a:extLst>
                    <a:ext uri="{9D8B030D-6E8A-4147-A177-3AD203B41FA5}">
                      <a16:colId xmlns:a16="http://schemas.microsoft.com/office/drawing/2014/main" val="1878950785"/>
                    </a:ext>
                  </a:extLst>
                </a:gridCol>
                <a:gridCol w="2743449">
                  <a:extLst>
                    <a:ext uri="{9D8B030D-6E8A-4147-A177-3AD203B41FA5}">
                      <a16:colId xmlns:a16="http://schemas.microsoft.com/office/drawing/2014/main" val="2364629425"/>
                    </a:ext>
                  </a:extLst>
                </a:gridCol>
                <a:gridCol w="2743449">
                  <a:extLst>
                    <a:ext uri="{9D8B030D-6E8A-4147-A177-3AD203B41FA5}">
                      <a16:colId xmlns:a16="http://schemas.microsoft.com/office/drawing/2014/main" val="319792817"/>
                    </a:ext>
                  </a:extLst>
                </a:gridCol>
              </a:tblGrid>
              <a:tr h="188592">
                <a:tc>
                  <a:txBody>
                    <a:bodyPr/>
                    <a:lstStyle/>
                    <a:p>
                      <a:pPr algn="ctr">
                        <a:spcAft>
                          <a:spcPts val="0"/>
                        </a:spcAft>
                      </a:pPr>
                      <a:r>
                        <a:rPr lang="en-GB" sz="1100" u="sng">
                          <a:effectLst/>
                        </a:rPr>
                        <a:t>Subject</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u="sng">
                          <a:effectLst/>
                        </a:rPr>
                        <a:t>Autumn Term 1</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u="sng">
                          <a:effectLst/>
                        </a:rPr>
                        <a:t>Autumn Term 2</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956667052"/>
                  </a:ext>
                </a:extLst>
              </a:tr>
              <a:tr h="377185">
                <a:tc>
                  <a:txBody>
                    <a:bodyPr/>
                    <a:lstStyle/>
                    <a:p>
                      <a:pPr>
                        <a:spcAft>
                          <a:spcPts val="0"/>
                        </a:spcAft>
                      </a:pPr>
                      <a:r>
                        <a:rPr lang="en-GB" sz="1100">
                          <a:effectLst/>
                        </a:rPr>
                        <a:t>Science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Parts of Animals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Changing Seasons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55808206"/>
                  </a:ext>
                </a:extLst>
              </a:tr>
              <a:tr h="377185">
                <a:tc>
                  <a:txBody>
                    <a:bodyPr/>
                    <a:lstStyle/>
                    <a:p>
                      <a:pPr>
                        <a:spcAft>
                          <a:spcPts val="0"/>
                        </a:spcAft>
                      </a:pPr>
                      <a:r>
                        <a:rPr lang="en-GB" sz="1100">
                          <a:effectLst/>
                        </a:rPr>
                        <a:t>History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My Family History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0957775"/>
                  </a:ext>
                </a:extLst>
              </a:tr>
              <a:tr h="377185">
                <a:tc>
                  <a:txBody>
                    <a:bodyPr/>
                    <a:lstStyle/>
                    <a:p>
                      <a:pPr>
                        <a:spcAft>
                          <a:spcPts val="0"/>
                        </a:spcAft>
                      </a:pPr>
                      <a:r>
                        <a:rPr lang="en-GB" sz="1100">
                          <a:effectLst/>
                        </a:rPr>
                        <a:t>Geography</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Our Local Area- What is it like where we live?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6651056"/>
                  </a:ext>
                </a:extLst>
              </a:tr>
              <a:tr h="377185">
                <a:tc>
                  <a:txBody>
                    <a:bodyPr/>
                    <a:lstStyle/>
                    <a:p>
                      <a:pPr>
                        <a:spcAft>
                          <a:spcPts val="0"/>
                        </a:spcAft>
                      </a:pPr>
                      <a:r>
                        <a:rPr lang="en-GB" sz="1100">
                          <a:effectLst/>
                        </a:rPr>
                        <a:t>Art</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Earth Art</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42418722"/>
                  </a:ext>
                </a:extLst>
              </a:tr>
              <a:tr h="377185">
                <a:tc>
                  <a:txBody>
                    <a:bodyPr/>
                    <a:lstStyle/>
                    <a:p>
                      <a:pPr>
                        <a:spcAft>
                          <a:spcPts val="0"/>
                        </a:spcAft>
                      </a:pPr>
                      <a:r>
                        <a:rPr lang="en-GB" sz="1100">
                          <a:effectLst/>
                        </a:rPr>
                        <a:t>Design and Technology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Moving Pictures</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dirty="0">
                          <a:effectLst/>
                        </a:rPr>
                        <a:t> </a:t>
                      </a:r>
                      <a:endParaRPr lang="en-GB" sz="1200" dirty="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5760494"/>
                  </a:ext>
                </a:extLst>
              </a:tr>
              <a:tr h="377185">
                <a:tc>
                  <a:txBody>
                    <a:bodyPr/>
                    <a:lstStyle/>
                    <a:p>
                      <a:pPr>
                        <a:spcAft>
                          <a:spcPts val="0"/>
                        </a:spcAft>
                      </a:pPr>
                      <a:r>
                        <a:rPr lang="en-GB" sz="1100">
                          <a:effectLst/>
                        </a:rPr>
                        <a:t>Music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Hey You!</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Rhythm in The Way We Walk and The Banana Rap</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190548236"/>
                  </a:ext>
                </a:extLst>
              </a:tr>
              <a:tr h="377185">
                <a:tc>
                  <a:txBody>
                    <a:bodyPr/>
                    <a:lstStyle/>
                    <a:p>
                      <a:pPr>
                        <a:spcAft>
                          <a:spcPts val="0"/>
                        </a:spcAft>
                      </a:pPr>
                      <a:r>
                        <a:rPr lang="en-GB" sz="1100">
                          <a:effectLst/>
                        </a:rPr>
                        <a:t>PE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Ball Skills</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Gymnastics </a:t>
                      </a:r>
                      <a:endParaRPr lang="en-GB" sz="1200">
                        <a:effectLst/>
                      </a:endParaRPr>
                    </a:p>
                    <a:p>
                      <a:pPr>
                        <a:spcAft>
                          <a:spcPts val="0"/>
                        </a:spcAft>
                      </a:pPr>
                      <a:r>
                        <a:rPr lang="en-GB" sz="1100">
                          <a:effectLst/>
                        </a:rPr>
                        <a:t>Dance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40475805"/>
                  </a:ext>
                </a:extLst>
              </a:tr>
              <a:tr h="377185">
                <a:tc>
                  <a:txBody>
                    <a:bodyPr/>
                    <a:lstStyle/>
                    <a:p>
                      <a:pPr>
                        <a:spcAft>
                          <a:spcPts val="0"/>
                        </a:spcAft>
                      </a:pPr>
                      <a:r>
                        <a:rPr lang="en-GB" sz="1100">
                          <a:effectLst/>
                        </a:rPr>
                        <a:t>PSHE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Being Me in My World</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Celebrating Differences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89520509"/>
                  </a:ext>
                </a:extLst>
              </a:tr>
              <a:tr h="377185">
                <a:tc>
                  <a:txBody>
                    <a:bodyPr/>
                    <a:lstStyle/>
                    <a:p>
                      <a:pPr>
                        <a:spcAft>
                          <a:spcPts val="0"/>
                        </a:spcAft>
                      </a:pPr>
                      <a:r>
                        <a:rPr lang="en-GB" sz="1100">
                          <a:effectLst/>
                        </a:rPr>
                        <a:t>Computing</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Storytellers</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Celebrating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11832697"/>
                  </a:ext>
                </a:extLst>
              </a:tr>
              <a:tr h="377185">
                <a:tc>
                  <a:txBody>
                    <a:bodyPr/>
                    <a:lstStyle/>
                    <a:p>
                      <a:pPr>
                        <a:spcAft>
                          <a:spcPts val="0"/>
                        </a:spcAft>
                      </a:pPr>
                      <a:r>
                        <a:rPr lang="en-GB" sz="1100">
                          <a:effectLst/>
                        </a:rPr>
                        <a:t>RE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Myself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dirty="0">
                          <a:effectLst/>
                        </a:rPr>
                        <a:t>Celebrations </a:t>
                      </a:r>
                      <a:endParaRPr lang="en-GB" sz="1200" dirty="0">
                        <a:effectLst/>
                      </a:endParaRPr>
                    </a:p>
                    <a:p>
                      <a:pPr>
                        <a:spcAft>
                          <a:spcPts val="0"/>
                        </a:spcAft>
                      </a:pPr>
                      <a:r>
                        <a:rPr lang="en-GB" sz="1100" dirty="0">
                          <a:effectLst/>
                        </a:rPr>
                        <a:t> </a:t>
                      </a:r>
                      <a:endParaRPr lang="en-GB" sz="1200" dirty="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89062426"/>
                  </a:ext>
                </a:extLst>
              </a:tr>
            </a:tbl>
          </a:graphicData>
        </a:graphic>
      </p:graphicFrame>
    </p:spTree>
    <p:extLst>
      <p:ext uri="{BB962C8B-B14F-4D97-AF65-F5344CB8AC3E}">
        <p14:creationId xmlns:p14="http://schemas.microsoft.com/office/powerpoint/2010/main" val="1939661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138" y="908720"/>
            <a:ext cx="7851278" cy="1143000"/>
          </a:xfrm>
        </p:spPr>
        <p:txBody>
          <a:bodyPr>
            <a:normAutofit fontScale="90000"/>
          </a:bodyPr>
          <a:lstStyle/>
          <a:p>
            <a:pPr algn="ctr" eaLnBrk="1" fontAlgn="auto" hangingPunct="1">
              <a:spcAft>
                <a:spcPts val="0"/>
              </a:spcAft>
              <a:defRPr/>
            </a:pPr>
            <a:r>
              <a:rPr lang="en-GB" dirty="0">
                <a:latin typeface="Comic Sans MS"/>
                <a:cs typeface="Comic Sans MS"/>
              </a:rPr>
              <a:t>Westbrook </a:t>
            </a:r>
            <a:r>
              <a:rPr lang="en-GB" dirty="0" smtClean="0">
                <a:latin typeface="Comic Sans MS"/>
                <a:cs typeface="Comic Sans MS"/>
              </a:rPr>
              <a:t>Wonder </a:t>
            </a:r>
            <a:br>
              <a:rPr lang="en-GB" dirty="0" smtClean="0">
                <a:latin typeface="Comic Sans MS"/>
                <a:cs typeface="Comic Sans MS"/>
              </a:rPr>
            </a:br>
            <a:r>
              <a:rPr lang="en-GB" dirty="0" smtClean="0">
                <a:latin typeface="Comic Sans MS"/>
                <a:cs typeface="Comic Sans MS"/>
              </a:rPr>
              <a:t>World </a:t>
            </a:r>
            <a:r>
              <a:rPr lang="en-GB" dirty="0">
                <a:latin typeface="Comic Sans MS"/>
                <a:cs typeface="Comic Sans MS"/>
              </a:rPr>
              <a:t>Curriculum</a:t>
            </a:r>
            <a:br>
              <a:rPr lang="en-GB" dirty="0">
                <a:latin typeface="Comic Sans MS"/>
                <a:cs typeface="Comic Sans MS"/>
              </a:rPr>
            </a:br>
            <a:r>
              <a:rPr lang="en-GB" dirty="0">
                <a:latin typeface="Comic Sans MS"/>
                <a:cs typeface="Comic Sans MS"/>
              </a:rPr>
              <a:t/>
            </a:r>
            <a:br>
              <a:rPr lang="en-GB" dirty="0">
                <a:latin typeface="Comic Sans MS"/>
                <a:cs typeface="Comic Sans MS"/>
              </a:rPr>
            </a:br>
            <a:r>
              <a:rPr lang="en-GB" dirty="0">
                <a:latin typeface="Comic Sans MS"/>
                <a:cs typeface="Comic Sans MS"/>
              </a:rPr>
              <a:t>Year 2 – Autumn Term </a:t>
            </a:r>
            <a:endParaRPr lang="en-GB" dirty="0">
              <a:latin typeface="Comic Sans MS"/>
              <a:ea typeface="+mj-ea"/>
              <a:cs typeface="Comic Sans MS"/>
            </a:endParaRPr>
          </a:p>
        </p:txBody>
      </p:sp>
      <p:pic>
        <p:nvPicPr>
          <p:cNvPr id="15367" name="Picture 9" descr="C:\Users\S.Simpson\AppData\Local\Microsoft\Windows\Temporary Internet Files\Content.IE5\6QM9D04S\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1113615546"/>
              </p:ext>
            </p:extLst>
          </p:nvPr>
        </p:nvGraphicFramePr>
        <p:xfrm>
          <a:off x="251520" y="2780928"/>
          <a:ext cx="8443218" cy="3888434"/>
        </p:xfrm>
        <a:graphic>
          <a:graphicData uri="http://schemas.openxmlformats.org/drawingml/2006/table">
            <a:tbl>
              <a:tblPr firstRow="1" firstCol="1" bandRow="1">
                <a:tableStyleId>{5C22544A-7EE6-4342-B048-85BDC9FD1C3A}</a:tableStyleId>
              </a:tblPr>
              <a:tblGrid>
                <a:gridCol w="2813894">
                  <a:extLst>
                    <a:ext uri="{9D8B030D-6E8A-4147-A177-3AD203B41FA5}">
                      <a16:colId xmlns:a16="http://schemas.microsoft.com/office/drawing/2014/main" val="2134433010"/>
                    </a:ext>
                  </a:extLst>
                </a:gridCol>
                <a:gridCol w="2814662">
                  <a:extLst>
                    <a:ext uri="{9D8B030D-6E8A-4147-A177-3AD203B41FA5}">
                      <a16:colId xmlns:a16="http://schemas.microsoft.com/office/drawing/2014/main" val="2933689392"/>
                    </a:ext>
                  </a:extLst>
                </a:gridCol>
                <a:gridCol w="2814662">
                  <a:extLst>
                    <a:ext uri="{9D8B030D-6E8A-4147-A177-3AD203B41FA5}">
                      <a16:colId xmlns:a16="http://schemas.microsoft.com/office/drawing/2014/main" val="4105390863"/>
                    </a:ext>
                  </a:extLst>
                </a:gridCol>
              </a:tblGrid>
              <a:tr h="185164">
                <a:tc>
                  <a:txBody>
                    <a:bodyPr/>
                    <a:lstStyle/>
                    <a:p>
                      <a:pPr algn="ctr">
                        <a:spcAft>
                          <a:spcPts val="0"/>
                        </a:spcAft>
                      </a:pPr>
                      <a:r>
                        <a:rPr lang="en-GB" sz="1100" u="sng">
                          <a:effectLst/>
                        </a:rPr>
                        <a:t>Subject</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u="sng">
                          <a:effectLst/>
                        </a:rPr>
                        <a:t>Autumn Term 1</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lgn="ctr">
                        <a:spcAft>
                          <a:spcPts val="0"/>
                        </a:spcAft>
                      </a:pPr>
                      <a:r>
                        <a:rPr lang="en-GB" sz="1100" u="sng">
                          <a:effectLst/>
                        </a:rPr>
                        <a:t>Autumn Term 2</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50488923"/>
                  </a:ext>
                </a:extLst>
              </a:tr>
              <a:tr h="370327">
                <a:tc>
                  <a:txBody>
                    <a:bodyPr/>
                    <a:lstStyle/>
                    <a:p>
                      <a:pPr>
                        <a:spcAft>
                          <a:spcPts val="0"/>
                        </a:spcAft>
                      </a:pPr>
                      <a:r>
                        <a:rPr lang="en-GB" sz="1100">
                          <a:effectLst/>
                        </a:rPr>
                        <a:t>Science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Living Things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Uses of Materials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56910352"/>
                  </a:ext>
                </a:extLst>
              </a:tr>
              <a:tr h="370327">
                <a:tc>
                  <a:txBody>
                    <a:bodyPr/>
                    <a:lstStyle/>
                    <a:p>
                      <a:pPr>
                        <a:spcAft>
                          <a:spcPts val="0"/>
                        </a:spcAft>
                      </a:pPr>
                      <a:r>
                        <a:rPr lang="en-GB" sz="1100">
                          <a:effectLst/>
                        </a:rPr>
                        <a:t>History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Bonfire Night and the Great Fire of London</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79299190"/>
                  </a:ext>
                </a:extLst>
              </a:tr>
              <a:tr h="370327">
                <a:tc>
                  <a:txBody>
                    <a:bodyPr/>
                    <a:lstStyle/>
                    <a:p>
                      <a:pPr>
                        <a:spcAft>
                          <a:spcPts val="0"/>
                        </a:spcAft>
                      </a:pPr>
                      <a:r>
                        <a:rPr lang="en-GB" sz="1100">
                          <a:effectLst/>
                        </a:rPr>
                        <a:t>Geography</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Seasons: What are seasons?</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2833423"/>
                  </a:ext>
                </a:extLst>
              </a:tr>
              <a:tr h="370327">
                <a:tc>
                  <a:txBody>
                    <a:bodyPr/>
                    <a:lstStyle/>
                    <a:p>
                      <a:pPr>
                        <a:spcAft>
                          <a:spcPts val="0"/>
                        </a:spcAft>
                      </a:pPr>
                      <a:r>
                        <a:rPr lang="en-GB" sz="1100">
                          <a:effectLst/>
                        </a:rPr>
                        <a:t>Art</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Aboriginal Art</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0126547"/>
                  </a:ext>
                </a:extLst>
              </a:tr>
              <a:tr h="370327">
                <a:tc>
                  <a:txBody>
                    <a:bodyPr/>
                    <a:lstStyle/>
                    <a:p>
                      <a:pPr>
                        <a:spcAft>
                          <a:spcPts val="0"/>
                        </a:spcAft>
                      </a:pPr>
                      <a:r>
                        <a:rPr lang="en-GB" sz="1100">
                          <a:effectLst/>
                        </a:rPr>
                        <a:t>Design and Technology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Delightful Decorations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35972853"/>
                  </a:ext>
                </a:extLst>
              </a:tr>
              <a:tr h="370327">
                <a:tc>
                  <a:txBody>
                    <a:bodyPr/>
                    <a:lstStyle/>
                    <a:p>
                      <a:pPr>
                        <a:spcAft>
                          <a:spcPts val="0"/>
                        </a:spcAft>
                      </a:pPr>
                      <a:r>
                        <a:rPr lang="en-GB" sz="1100">
                          <a:effectLst/>
                        </a:rPr>
                        <a:t>Music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dirty="0">
                          <a:effectLst/>
                        </a:rPr>
                        <a:t>Hands, Feet, Heart</a:t>
                      </a:r>
                      <a:endParaRPr lang="en-GB" sz="1200" dirty="0">
                        <a:effectLst/>
                      </a:endParaRPr>
                    </a:p>
                    <a:p>
                      <a:pPr>
                        <a:spcAft>
                          <a:spcPts val="0"/>
                        </a:spcAft>
                      </a:pPr>
                      <a:r>
                        <a:rPr lang="en-GB" sz="1100" dirty="0">
                          <a:effectLst/>
                        </a:rPr>
                        <a:t> </a:t>
                      </a:r>
                      <a:endParaRPr lang="en-GB" sz="1200" dirty="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Ho, Ho, Ho</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11217269"/>
                  </a:ext>
                </a:extLst>
              </a:tr>
              <a:tr h="370327">
                <a:tc>
                  <a:txBody>
                    <a:bodyPr/>
                    <a:lstStyle/>
                    <a:p>
                      <a:pPr>
                        <a:spcAft>
                          <a:spcPts val="0"/>
                        </a:spcAft>
                      </a:pPr>
                      <a:r>
                        <a:rPr lang="en-GB" sz="1100">
                          <a:effectLst/>
                        </a:rPr>
                        <a:t>PE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Ball Skills</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Gymnastics</a:t>
                      </a:r>
                      <a:endParaRPr lang="en-GB" sz="1200">
                        <a:effectLst/>
                      </a:endParaRPr>
                    </a:p>
                    <a:p>
                      <a:pPr>
                        <a:spcAft>
                          <a:spcPts val="0"/>
                        </a:spcAft>
                      </a:pPr>
                      <a:r>
                        <a:rPr lang="en-GB" sz="1100">
                          <a:effectLst/>
                        </a:rPr>
                        <a:t>Dance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01011515"/>
                  </a:ext>
                </a:extLst>
              </a:tr>
              <a:tr h="370327">
                <a:tc>
                  <a:txBody>
                    <a:bodyPr/>
                    <a:lstStyle/>
                    <a:p>
                      <a:pPr>
                        <a:spcAft>
                          <a:spcPts val="0"/>
                        </a:spcAft>
                      </a:pPr>
                      <a:r>
                        <a:rPr lang="en-GB" sz="1100">
                          <a:effectLst/>
                        </a:rPr>
                        <a:t>PSHE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dirty="0">
                          <a:effectLst/>
                        </a:rPr>
                        <a:t>Being Me In My World</a:t>
                      </a:r>
                      <a:endParaRPr lang="en-GB" sz="1200" dirty="0">
                        <a:effectLst/>
                      </a:endParaRPr>
                    </a:p>
                    <a:p>
                      <a:pPr>
                        <a:spcAft>
                          <a:spcPts val="0"/>
                        </a:spcAft>
                      </a:pPr>
                      <a:r>
                        <a:rPr lang="en-GB" sz="1100" dirty="0">
                          <a:effectLst/>
                        </a:rPr>
                        <a:t> </a:t>
                      </a:r>
                      <a:endParaRPr lang="en-GB" sz="1200" dirty="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Celebrating Differences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1548340"/>
                  </a:ext>
                </a:extLst>
              </a:tr>
              <a:tr h="370327">
                <a:tc>
                  <a:txBody>
                    <a:bodyPr/>
                    <a:lstStyle/>
                    <a:p>
                      <a:pPr>
                        <a:spcAft>
                          <a:spcPts val="0"/>
                        </a:spcAft>
                      </a:pPr>
                      <a:r>
                        <a:rPr lang="en-GB" sz="1100">
                          <a:effectLst/>
                        </a:rPr>
                        <a:t>Computing</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Astronauts </a:t>
                      </a:r>
                      <a:endParaRPr lang="en-GB" sz="1200">
                        <a:effectLst/>
                      </a:endParaRPr>
                    </a:p>
                    <a:p>
                      <a:pPr>
                        <a:spcAft>
                          <a:spcPts val="0"/>
                        </a:spcAft>
                      </a:pPr>
                      <a:r>
                        <a:rPr lang="en-GB" sz="1100">
                          <a:effectLst/>
                        </a:rPr>
                        <a:t>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Photographers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33950011"/>
                  </a:ext>
                </a:extLst>
              </a:tr>
              <a:tr h="370327">
                <a:tc>
                  <a:txBody>
                    <a:bodyPr/>
                    <a:lstStyle/>
                    <a:p>
                      <a:pPr>
                        <a:spcAft>
                          <a:spcPts val="0"/>
                        </a:spcAft>
                      </a:pPr>
                      <a:r>
                        <a:rPr lang="en-GB" sz="1100">
                          <a:effectLst/>
                        </a:rPr>
                        <a:t>RE</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Myself </a:t>
                      </a:r>
                      <a:endParaRPr lang="en-GB" sz="120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dirty="0">
                          <a:effectLst/>
                        </a:rPr>
                        <a:t>Celebrations </a:t>
                      </a:r>
                      <a:endParaRPr lang="en-GB" sz="1200" dirty="0">
                        <a:effectLst/>
                      </a:endParaRPr>
                    </a:p>
                    <a:p>
                      <a:pPr>
                        <a:spcAft>
                          <a:spcPts val="0"/>
                        </a:spcAft>
                      </a:pPr>
                      <a:r>
                        <a:rPr lang="en-GB" sz="1100" dirty="0">
                          <a:effectLst/>
                        </a:rPr>
                        <a:t> </a:t>
                      </a:r>
                      <a:endParaRPr lang="en-GB" sz="1200" dirty="0">
                        <a:effectLst/>
                        <a:latin typeface="Times" panose="02020603050405020304" pitchFamily="18" charset="0"/>
                        <a:ea typeface="Times"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44344605"/>
                  </a:ext>
                </a:extLst>
              </a:tr>
            </a:tbl>
          </a:graphicData>
        </a:graphic>
      </p:graphicFrame>
    </p:spTree>
    <p:extLst>
      <p:ext uri="{BB962C8B-B14F-4D97-AF65-F5344CB8AC3E}">
        <p14:creationId xmlns:p14="http://schemas.microsoft.com/office/powerpoint/2010/main" val="3204314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a:xfrm>
            <a:off x="215900" y="2057400"/>
            <a:ext cx="8728075" cy="4768850"/>
          </a:xfrm>
        </p:spPr>
        <p:txBody>
          <a:bodyPr/>
          <a:lstStyle/>
          <a:p>
            <a:pPr eaLnBrk="1" hangingPunct="1">
              <a:buFont typeface="Wingdings 3" panose="05040102010807070707" pitchFamily="18" charset="2"/>
              <a:buNone/>
            </a:pPr>
            <a:r>
              <a:rPr lang="en-GB" altLang="en-US" dirty="0">
                <a:latin typeface="Comic Sans MS" panose="030F0702030302020204" pitchFamily="66" charset="0"/>
              </a:rPr>
              <a:t>Year 1		   </a:t>
            </a:r>
            <a:r>
              <a:rPr lang="en-GB" altLang="en-US" sz="2400" dirty="0">
                <a:latin typeface="Comic Sans MS" panose="030F0702030302020204" pitchFamily="66" charset="0"/>
              </a:rPr>
              <a:t>-Phonic Screening Check </a:t>
            </a:r>
          </a:p>
          <a:p>
            <a:pPr eaLnBrk="1" hangingPunct="1">
              <a:buFont typeface="Wingdings 3" panose="05040102010807070707" pitchFamily="18" charset="2"/>
              <a:buNone/>
            </a:pPr>
            <a:r>
              <a:rPr lang="en-GB" altLang="en-US" sz="2400" dirty="0">
                <a:latin typeface="Comic Sans MS" panose="030F0702030302020204" pitchFamily="66" charset="0"/>
              </a:rPr>
              <a:t>                                  June 2020</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r>
              <a:rPr lang="en-GB" altLang="en-US" dirty="0">
                <a:latin typeface="Comic Sans MS" panose="030F0702030302020204" pitchFamily="66" charset="0"/>
              </a:rPr>
              <a:t>Year 2		  -SATs </a:t>
            </a:r>
          </a:p>
          <a:p>
            <a:pPr eaLnBrk="1" hangingPunct="1">
              <a:buFont typeface="Wingdings 3" panose="05040102010807070707" pitchFamily="18" charset="2"/>
              <a:buNone/>
            </a:pPr>
            <a:r>
              <a:rPr lang="en-GB" altLang="en-US" dirty="0">
                <a:latin typeface="Comic Sans MS" panose="030F0702030302020204" pitchFamily="66" charset="0"/>
              </a:rPr>
              <a:t>                              May 2020					</a:t>
            </a: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p:txBody>
      </p:sp>
      <p:sp>
        <p:nvSpPr>
          <p:cNvPr id="2" name="Title 1"/>
          <p:cNvSpPr>
            <a:spLocks noGrp="1"/>
          </p:cNvSpPr>
          <p:nvPr>
            <p:ph type="title"/>
          </p:nvPr>
        </p:nvSpPr>
        <p:spPr/>
        <p:txBody>
          <a:bodyPr>
            <a:normAutofit/>
          </a:bodyPr>
          <a:lstStyle/>
          <a:p>
            <a:pPr algn="ctr" eaLnBrk="1" fontAlgn="auto" hangingPunct="1">
              <a:spcAft>
                <a:spcPts val="0"/>
              </a:spcAft>
              <a:defRPr/>
            </a:pPr>
            <a:r>
              <a:rPr lang="en-GB" dirty="0">
                <a:latin typeface="Comic Sans MS"/>
                <a:cs typeface="Comic Sans MS"/>
              </a:rPr>
              <a:t>Key Dates </a:t>
            </a:r>
            <a:r>
              <a:rPr lang="en-GB" dirty="0">
                <a:latin typeface="Comic Sans MS"/>
                <a:ea typeface="+mj-ea"/>
                <a:cs typeface="Comic Sans MS"/>
              </a:rPr>
              <a:t> </a:t>
            </a:r>
          </a:p>
        </p:txBody>
      </p:sp>
      <p:sp>
        <p:nvSpPr>
          <p:cNvPr id="6" name="Right Arrow 5"/>
          <p:cNvSpPr>
            <a:spLocks noChangeArrowheads="1"/>
          </p:cNvSpPr>
          <p:nvPr/>
        </p:nvSpPr>
        <p:spPr bwMode="auto">
          <a:xfrm>
            <a:off x="1981199" y="2057400"/>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sp>
        <p:nvSpPr>
          <p:cNvPr id="7" name="Right Arrow 6"/>
          <p:cNvSpPr>
            <a:spLocks noChangeArrowheads="1"/>
          </p:cNvSpPr>
          <p:nvPr/>
        </p:nvSpPr>
        <p:spPr bwMode="auto">
          <a:xfrm>
            <a:off x="1981200" y="4308475"/>
            <a:ext cx="1006475" cy="762000"/>
          </a:xfrm>
          <a:prstGeom prst="rightArrow">
            <a:avLst>
              <a:gd name="adj1" fmla="val 50000"/>
              <a:gd name="adj2" fmla="val 50002"/>
            </a:avLst>
          </a:prstGeom>
          <a:gradFill rotWithShape="1">
            <a:gsLst>
              <a:gs pos="0">
                <a:srgbClr val="2ABAE3"/>
              </a:gs>
              <a:gs pos="30000">
                <a:srgbClr val="0A99BE"/>
              </a:gs>
              <a:gs pos="50000">
                <a:srgbClr val="0086AA"/>
              </a:gs>
              <a:gs pos="100000">
                <a:srgbClr val="005269"/>
              </a:gs>
            </a:gsLst>
            <a:lin ang="5400000"/>
          </a:gradFill>
          <a:ln w="9525">
            <a:solidFill>
              <a:schemeClr val="accent1"/>
            </a:solidFill>
            <a:miter lim="800000"/>
            <a:headEnd/>
            <a:tailEnd/>
          </a:ln>
          <a:effectLst>
            <a:outerShdw blurRad="63500" dist="38100" dir="5400000" rotWithShape="0">
              <a:srgbClr val="000000">
                <a:alpha val="34998"/>
              </a:srgbClr>
            </a:outerShdw>
          </a:effectLst>
        </p:spPr>
        <p:txBody>
          <a:bodyPr anchor="ct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defRPr/>
            </a:pPr>
            <a:endParaRPr lang="en-US" altLang="en-US">
              <a:solidFill>
                <a:srgbClr val="FFFFFF"/>
              </a:solidFill>
              <a:latin typeface="Lucida Sans Unicode" charset="0"/>
            </a:endParaRPr>
          </a:p>
        </p:txBody>
      </p:sp>
      <p:pic>
        <p:nvPicPr>
          <p:cNvPr id="15366" name="Picture 8" descr="C:\Users\S.Simpson\AppData\Local\Microsoft\Windows\Temporary Internet Files\Content.IE5\TNBOV6LX\greetingsfromspacejp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7988" y="551656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9" descr="C:\Users\S.Simpson\AppData\Local\Microsoft\Windows\Temporary Internet Files\Content.IE5\6QM9D04S\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0" descr="C:\Users\S.Simpson\AppData\Local\Microsoft\Windows\Temporary Internet Files\Content.IE5\TNBOV6LX\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1" descr="C:\Users\S.Simpson\AppData\Local\Microsoft\Windows\Temporary Internet Files\Content.IE5\KWUT9DS2\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738" y="3206750"/>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2" descr="C:\Users\S.Simpson\AppData\Local\Microsoft\Windows\Temporary Internet Files\Content.IE5\8KA5S9Z0\blockpage[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3" descr="C:\Users\S.Simpson\AppData\Local\Microsoft\Windows\Temporary Internet Files\Content.IE5\6QM9D04S\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4" descr="C:\Users\S.Simpson\AppData\Local\Microsoft\Windows\Temporary Internet Files\Content.IE5\TNBOV6LX\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5" descr="C:\Users\S.Simpson\AppData\Local\Microsoft\Windows\Temporary Internet Files\Content.IE5\KWUT9DS2\blockpage[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6" descr="C:\Users\S.Simpson\AppData\Local\Microsoft\Windows\Temporary Internet Files\Content.IE5\8KA5S9Z0\blockpage[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7" descr="C:\Users\S.Simpson\AppData\Local\Microsoft\Windows\Temporary Internet Files\Content.IE5\6QM9D04S\blockpage[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4063" y="3425825"/>
            <a:ext cx="15875" cy="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9" descr="C:\Users\S.Simpson\AppData\Local\Microsoft\Windows\Temporary Internet Files\Content.IE5\8KA5S9Z0\424px-Skeleton_diagram.svg[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650" y="1676400"/>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8084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Literacy.gif"/>
          <p:cNvPicPr>
            <a:picLocks noChangeAspect="1"/>
          </p:cNvPicPr>
          <p:nvPr/>
        </p:nvPicPr>
        <p:blipFill>
          <a:blip r:embed="rId2"/>
          <a:stretch>
            <a:fillRect/>
          </a:stretch>
        </p:blipFill>
        <p:spPr>
          <a:xfrm>
            <a:off x="7308179" y="709698"/>
            <a:ext cx="1656184" cy="1495166"/>
          </a:xfrm>
          <a:prstGeom prst="rect">
            <a:avLst/>
          </a:prstGeom>
        </p:spPr>
      </p:pic>
      <p:pic>
        <p:nvPicPr>
          <p:cNvPr id="9" name="Picture 8" descr="numbers.bmp"/>
          <p:cNvPicPr>
            <a:picLocks noChangeAspect="1"/>
          </p:cNvPicPr>
          <p:nvPr/>
        </p:nvPicPr>
        <p:blipFill>
          <a:blip r:embed="rId3"/>
          <a:stretch>
            <a:fillRect/>
          </a:stretch>
        </p:blipFill>
        <p:spPr>
          <a:xfrm>
            <a:off x="6948264" y="2348880"/>
            <a:ext cx="1747035" cy="1584176"/>
          </a:xfrm>
          <a:prstGeom prst="rect">
            <a:avLst/>
          </a:prstGeom>
        </p:spPr>
      </p:pic>
      <p:sp>
        <p:nvSpPr>
          <p:cNvPr id="3" name="Content Placeholder 2"/>
          <p:cNvSpPr>
            <a:spLocks noGrp="1"/>
          </p:cNvSpPr>
          <p:nvPr>
            <p:ph idx="1"/>
          </p:nvPr>
        </p:nvSpPr>
        <p:spPr>
          <a:xfrm>
            <a:off x="457200" y="1988840"/>
            <a:ext cx="5338936" cy="4248472"/>
          </a:xfrm>
        </p:spPr>
        <p:txBody>
          <a:bodyPr>
            <a:normAutofit/>
          </a:bodyPr>
          <a:lstStyle/>
          <a:p>
            <a:endParaRPr lang="en-GB" dirty="0"/>
          </a:p>
          <a:p>
            <a:endParaRPr lang="en-GB" dirty="0"/>
          </a:p>
          <a:p>
            <a:r>
              <a:rPr lang="en-GB" dirty="0"/>
              <a:t>Friday – English &amp; Maths   </a:t>
            </a:r>
          </a:p>
          <a:p>
            <a:pPr marL="109728" indent="0">
              <a:buNone/>
            </a:pPr>
            <a:r>
              <a:rPr lang="en-GB" dirty="0"/>
              <a:t>               (due Monday)  </a:t>
            </a:r>
          </a:p>
          <a:p>
            <a:pPr marL="109728" indent="0">
              <a:buNone/>
            </a:pPr>
            <a:endParaRPr lang="en-GB" dirty="0"/>
          </a:p>
          <a:p>
            <a:r>
              <a:rPr lang="en-GB" dirty="0"/>
              <a:t>Friday- Talk Home Learning</a:t>
            </a:r>
          </a:p>
          <a:p>
            <a:endParaRPr lang="en-GB" dirty="0"/>
          </a:p>
          <a:p>
            <a:r>
              <a:rPr lang="en-GB" dirty="0"/>
              <a:t>Monday- Spellings (to be </a:t>
            </a:r>
          </a:p>
          <a:p>
            <a:pPr marL="109728" indent="0">
              <a:buNone/>
            </a:pPr>
            <a:r>
              <a:rPr lang="en-GB" dirty="0"/>
              <a:t>                  tested on Friday)</a:t>
            </a:r>
          </a:p>
          <a:p>
            <a:pPr marL="109728" indent="0">
              <a:buNone/>
            </a:pPr>
            <a:endParaRPr lang="en-GB" dirty="0"/>
          </a:p>
          <a:p>
            <a:pPr marL="109728" indent="0">
              <a:buNone/>
            </a:pPr>
            <a:endParaRPr lang="en-GB" dirty="0"/>
          </a:p>
          <a:p>
            <a:pPr marL="109728" indent="0">
              <a:buNone/>
            </a:pPr>
            <a:endParaRPr lang="en-GB" dirty="0"/>
          </a:p>
        </p:txBody>
      </p:sp>
      <p:sp>
        <p:nvSpPr>
          <p:cNvPr id="2" name="Title 1"/>
          <p:cNvSpPr>
            <a:spLocks noGrp="1"/>
          </p:cNvSpPr>
          <p:nvPr>
            <p:ph type="title"/>
          </p:nvPr>
        </p:nvSpPr>
        <p:spPr>
          <a:xfrm>
            <a:off x="251520" y="1196752"/>
            <a:ext cx="8229600" cy="1143000"/>
          </a:xfrm>
        </p:spPr>
        <p:txBody>
          <a:bodyPr>
            <a:normAutofit/>
          </a:bodyPr>
          <a:lstStyle/>
          <a:p>
            <a:r>
              <a:rPr lang="en-GB" dirty="0"/>
              <a:t>Year 1 Home Learning</a:t>
            </a:r>
          </a:p>
        </p:txBody>
      </p:sp>
      <p:pic>
        <p:nvPicPr>
          <p:cNvPr id="2051" name="Picture 3" descr="C:\Documents and Settings\Rchahal\Local Settings\Temporary Internet Files\Content.IE5\9Z34KJNU\MC900014591[1].wmf"/>
          <p:cNvPicPr>
            <a:picLocks noChangeAspect="1" noChangeArrowheads="1"/>
          </p:cNvPicPr>
          <p:nvPr/>
        </p:nvPicPr>
        <p:blipFill>
          <a:blip r:embed="rId4"/>
          <a:srcRect/>
          <a:stretch>
            <a:fillRect/>
          </a:stretch>
        </p:blipFill>
        <p:spPr bwMode="auto">
          <a:xfrm>
            <a:off x="323528" y="332656"/>
            <a:ext cx="2063801" cy="1251814"/>
          </a:xfrm>
          <a:prstGeom prst="rect">
            <a:avLst/>
          </a:prstGeom>
          <a:noFill/>
        </p:spPr>
      </p:pic>
      <p:pic>
        <p:nvPicPr>
          <p:cNvPr id="7" name="Picture 6" descr="LSCWC.jpg"/>
          <p:cNvPicPr>
            <a:picLocks noChangeAspect="1"/>
          </p:cNvPicPr>
          <p:nvPr/>
        </p:nvPicPr>
        <p:blipFill>
          <a:blip r:embed="rId5"/>
          <a:stretch>
            <a:fillRect/>
          </a:stretch>
        </p:blipFill>
        <p:spPr>
          <a:xfrm>
            <a:off x="6095999" y="4221088"/>
            <a:ext cx="2496277" cy="1872208"/>
          </a:xfrm>
          <a:prstGeom prst="rect">
            <a:avLst/>
          </a:prstGeom>
          <a:ln>
            <a:solidFill>
              <a:schemeClr val="tx2">
                <a:lumMod val="60000"/>
                <a:lumOff val="40000"/>
              </a:schemeClr>
            </a:solid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talk.jpg"/>
          <p:cNvPicPr>
            <a:picLocks noChangeAspect="1"/>
          </p:cNvPicPr>
          <p:nvPr/>
        </p:nvPicPr>
        <p:blipFill>
          <a:blip r:embed="rId2"/>
          <a:stretch>
            <a:fillRect/>
          </a:stretch>
        </p:blipFill>
        <p:spPr>
          <a:xfrm>
            <a:off x="6338655" y="4724408"/>
            <a:ext cx="2517651" cy="1543925"/>
          </a:xfrm>
          <a:prstGeom prst="rect">
            <a:avLst/>
          </a:prstGeom>
        </p:spPr>
      </p:pic>
      <p:pic>
        <p:nvPicPr>
          <p:cNvPr id="7" name="Picture 6" descr="signs.jpg"/>
          <p:cNvPicPr>
            <a:picLocks noChangeAspect="1"/>
          </p:cNvPicPr>
          <p:nvPr/>
        </p:nvPicPr>
        <p:blipFill>
          <a:blip r:embed="rId3"/>
          <a:stretch>
            <a:fillRect/>
          </a:stretch>
        </p:blipFill>
        <p:spPr>
          <a:xfrm>
            <a:off x="2051720" y="5013176"/>
            <a:ext cx="2638425" cy="1733550"/>
          </a:xfrm>
          <a:prstGeom prst="rect">
            <a:avLst/>
          </a:prstGeom>
        </p:spPr>
      </p:pic>
      <p:sp>
        <p:nvSpPr>
          <p:cNvPr id="2" name="Title 1"/>
          <p:cNvSpPr>
            <a:spLocks noGrp="1"/>
          </p:cNvSpPr>
          <p:nvPr>
            <p:ph type="title"/>
          </p:nvPr>
        </p:nvSpPr>
        <p:spPr/>
        <p:txBody>
          <a:bodyPr/>
          <a:lstStyle/>
          <a:p>
            <a:r>
              <a:rPr lang="en-GB" dirty="0"/>
              <a:t>Year 2 Home Learning</a:t>
            </a:r>
          </a:p>
        </p:txBody>
      </p:sp>
      <p:sp>
        <p:nvSpPr>
          <p:cNvPr id="3" name="Content Placeholder 2"/>
          <p:cNvSpPr>
            <a:spLocks noGrp="1"/>
          </p:cNvSpPr>
          <p:nvPr>
            <p:ph sz="quarter" idx="2"/>
          </p:nvPr>
        </p:nvSpPr>
        <p:spPr>
          <a:xfrm>
            <a:off x="457200" y="2174875"/>
            <a:ext cx="8075240" cy="3198341"/>
          </a:xfrm>
        </p:spPr>
        <p:txBody>
          <a:bodyPr>
            <a:normAutofit/>
          </a:bodyPr>
          <a:lstStyle/>
          <a:p>
            <a:r>
              <a:rPr lang="en-GB" sz="2800" dirty="0"/>
              <a:t>Monday – Spellings (To be tested </a:t>
            </a:r>
            <a:r>
              <a:rPr lang="en-GB" sz="2800" dirty="0" smtClean="0"/>
              <a:t>Thursday</a:t>
            </a:r>
            <a:r>
              <a:rPr lang="en-GB" sz="2800" dirty="0" smtClean="0"/>
              <a:t>) </a:t>
            </a:r>
            <a:endParaRPr lang="en-GB" sz="2800" dirty="0"/>
          </a:p>
          <a:p>
            <a:pPr marL="109728" indent="0">
              <a:buNone/>
            </a:pPr>
            <a:endParaRPr lang="en-GB" sz="2800" dirty="0"/>
          </a:p>
          <a:p>
            <a:pPr marL="109728" indent="0">
              <a:buNone/>
            </a:pPr>
            <a:r>
              <a:rPr lang="en-GB" sz="2800" dirty="0"/>
              <a:t>                -Talk Home Learning </a:t>
            </a:r>
          </a:p>
          <a:p>
            <a:endParaRPr lang="en-GB" sz="2800" dirty="0"/>
          </a:p>
          <a:p>
            <a:r>
              <a:rPr lang="en-GB" sz="2800" dirty="0"/>
              <a:t>Friday – English &amp; Maths (due Monday)</a:t>
            </a:r>
          </a:p>
        </p:txBody>
      </p:sp>
      <p:pic>
        <p:nvPicPr>
          <p:cNvPr id="8" name="Picture 7" descr="LSCWC.jpg"/>
          <p:cNvPicPr>
            <a:picLocks noChangeAspect="1"/>
          </p:cNvPicPr>
          <p:nvPr/>
        </p:nvPicPr>
        <p:blipFill>
          <a:blip r:embed="rId4"/>
          <a:stretch>
            <a:fillRect/>
          </a:stretch>
        </p:blipFill>
        <p:spPr>
          <a:xfrm>
            <a:off x="6778757" y="445641"/>
            <a:ext cx="1908043" cy="143103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349631" y="1243013"/>
            <a:ext cx="8229600" cy="4960938"/>
          </a:xfrm>
        </p:spPr>
        <p:txBody>
          <a:bodyPr>
            <a:normAutofit fontScale="92500" lnSpcReduction="10000"/>
          </a:bodyPr>
          <a:lstStyle/>
          <a:p>
            <a:pPr eaLnBrk="1" hangingPunct="1"/>
            <a:r>
              <a:rPr lang="en-GB" altLang="en-US" dirty="0">
                <a:solidFill>
                  <a:srgbClr val="000000"/>
                </a:solidFill>
                <a:latin typeface="Comic Sans MS" panose="030F0702030302020204" pitchFamily="66" charset="0"/>
              </a:rPr>
              <a:t> </a:t>
            </a:r>
            <a:r>
              <a:rPr lang="en-GB" altLang="en-US" sz="2400" dirty="0">
                <a:solidFill>
                  <a:srgbClr val="000000"/>
                </a:solidFill>
                <a:latin typeface="Comic Sans MS" panose="030F0702030302020204" pitchFamily="66" charset="0"/>
              </a:rPr>
              <a:t>Reading log/record and reading book should be in daily, along with the diary planner. </a:t>
            </a:r>
          </a:p>
          <a:p>
            <a:pPr marL="109728" indent="0" eaLnBrk="1" hangingPunct="1">
              <a:buNone/>
            </a:pPr>
            <a:r>
              <a:rPr lang="en-GB" altLang="en-US" sz="2400" dirty="0">
                <a:solidFill>
                  <a:srgbClr val="000000"/>
                </a:solidFill>
                <a:latin typeface="Comic Sans MS" panose="030F0702030302020204" pitchFamily="66" charset="0"/>
              </a:rPr>
              <a:t>            Red – Year 1             Purple - Year 2</a:t>
            </a: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Children should be reading to an adult, for at </a:t>
            </a:r>
            <a:r>
              <a:rPr lang="en-GB" altLang="en-US" sz="2400" u="sng" dirty="0">
                <a:latin typeface="Comic Sans MS" panose="030F0702030302020204" pitchFamily="66" charset="0"/>
              </a:rPr>
              <a:t>least 20 minutes every evening.  </a:t>
            </a:r>
          </a:p>
          <a:p>
            <a:pPr eaLnBrk="1" hangingPunct="1"/>
            <a:r>
              <a:rPr lang="en-GB" altLang="en-US" sz="2400" dirty="0">
                <a:latin typeface="Comic Sans MS" panose="030F0702030302020204" pitchFamily="66" charset="0"/>
              </a:rPr>
              <a:t>Encourage asking and responding to questions using thinking skills.  </a:t>
            </a:r>
          </a:p>
          <a:p>
            <a:pPr eaLnBrk="1" hangingPunct="1"/>
            <a:r>
              <a:rPr lang="en-GB" altLang="en-US" sz="2400" dirty="0">
                <a:latin typeface="Comic Sans MS" panose="030F0702030302020204" pitchFamily="66" charset="0"/>
              </a:rPr>
              <a:t>When they have finished reading their book it will be changed in school. Please write finished when your child has finished the book as we will know then to change it. If your child is on Level 6 and above will be changed twice a week. (Monday and Friday) </a:t>
            </a:r>
          </a:p>
          <a:p>
            <a:pPr eaLnBrk="1" hangingPunct="1"/>
            <a:r>
              <a:rPr lang="en-GB" altLang="en-US" sz="2400" dirty="0">
                <a:latin typeface="Comic Sans MS" panose="030F0702030302020204" pitchFamily="66" charset="0"/>
              </a:rPr>
              <a:t>Please check the Reading Record every night as LSAs or Class Teachers will be writing questions for the children to answer to monitor Reading Comprehension.  </a:t>
            </a:r>
          </a:p>
          <a:p>
            <a:pPr marL="109728" indent="0" eaLnBrk="1" hangingPunct="1">
              <a:buNone/>
            </a:pPr>
            <a:endParaRPr lang="en-GB" altLang="en-US" sz="2400" dirty="0">
              <a:latin typeface="Comic Sans MS" panose="030F0702030302020204" pitchFamily="66" charset="0"/>
            </a:endParaRPr>
          </a:p>
          <a:p>
            <a:pPr marL="109728" indent="0" eaLnBrk="1" hangingPunct="1">
              <a:buNone/>
            </a:pPr>
            <a:endParaRPr lang="en-GB" altLang="en-US" sz="2400" dirty="0">
              <a:latin typeface="Comic Sans MS" panose="030F0702030302020204" pitchFamily="66" charset="0"/>
            </a:endParaRPr>
          </a:p>
          <a:p>
            <a:pPr eaLnBrk="1" hangingPunct="1">
              <a:buFont typeface="Wingdings 3" panose="05040102010807070707" pitchFamily="18" charset="2"/>
              <a:buNone/>
            </a:pPr>
            <a:endParaRPr lang="en-GB" altLang="en-US" dirty="0">
              <a:latin typeface="Comic Sans MS" panose="030F0702030302020204" pitchFamily="66" charset="0"/>
            </a:endParaRPr>
          </a:p>
        </p:txBody>
      </p:sp>
      <p:sp>
        <p:nvSpPr>
          <p:cNvPr id="2" name="Title 1"/>
          <p:cNvSpPr>
            <a:spLocks noGrp="1"/>
          </p:cNvSpPr>
          <p:nvPr>
            <p:ph type="title"/>
          </p:nvPr>
        </p:nvSpPr>
        <p:spPr>
          <a:xfrm>
            <a:off x="177166" y="389924"/>
            <a:ext cx="8229600" cy="844674"/>
          </a:xfrm>
        </p:spPr>
        <p:txBody>
          <a:bodyPr/>
          <a:lstStyle/>
          <a:p>
            <a:pPr algn="ctr" eaLnBrk="1" fontAlgn="auto" hangingPunct="1">
              <a:spcAft>
                <a:spcPts val="0"/>
              </a:spcAft>
              <a:defRPr/>
            </a:pPr>
            <a:r>
              <a:rPr lang="en-GB" dirty="0">
                <a:latin typeface="Comic Sans MS"/>
                <a:ea typeface="+mj-ea"/>
                <a:cs typeface="Comic Sans MS"/>
              </a:rPr>
              <a:t>Home Reading</a:t>
            </a:r>
          </a:p>
        </p:txBody>
      </p:sp>
      <p:pic>
        <p:nvPicPr>
          <p:cNvPr id="13316" name="Picture 3" descr="readin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56550" y="0"/>
            <a:ext cx="1187450" cy="124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2873"/>
            <a:ext cx="1257381"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2354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shorts.bmp"/>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5257800"/>
            <a:ext cx="2057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Content Placeholder 2"/>
          <p:cNvSpPr>
            <a:spLocks noGrp="1"/>
          </p:cNvSpPr>
          <p:nvPr>
            <p:ph idx="1"/>
          </p:nvPr>
        </p:nvSpPr>
        <p:spPr>
          <a:xfrm>
            <a:off x="111125" y="692150"/>
            <a:ext cx="8229600" cy="5565775"/>
          </a:xfrm>
        </p:spPr>
        <p:txBody>
          <a:bodyPr>
            <a:normAutofit/>
          </a:bodyPr>
          <a:lstStyle/>
          <a:p>
            <a:pPr eaLnBrk="1" hangingPunct="1">
              <a:buFont typeface="Wingdings 3" pitchFamily="1" charset="2"/>
              <a:buChar char=""/>
              <a:defRPr/>
            </a:pPr>
            <a:r>
              <a:rPr lang="en-GB" altLang="en-US" sz="1800" dirty="0">
                <a:latin typeface="Comic Sans MS" pitchFamily="1" charset="0"/>
                <a:ea typeface="ＭＳ Ｐゴシック" pitchFamily="1" charset="-128"/>
              </a:rPr>
              <a:t>All children are expected to take part in P.E.</a:t>
            </a:r>
          </a:p>
          <a:p>
            <a:pPr eaLnBrk="1" hangingPunct="1">
              <a:buClr>
                <a:srgbClr val="2DA2BF"/>
              </a:buClr>
              <a:buFont typeface="Wingdings 3" pitchFamily="1" charset="2"/>
              <a:buChar char=""/>
              <a:defRPr/>
            </a:pPr>
            <a:r>
              <a:rPr lang="en-GB" altLang="en-US" sz="1800" dirty="0">
                <a:latin typeface="Comic Sans MS" pitchFamily="1" charset="0"/>
                <a:ea typeface="ＭＳ Ｐゴシック" pitchFamily="1" charset="-128"/>
              </a:rPr>
              <a:t>PE kit should be in school on correct days</a:t>
            </a:r>
          </a:p>
          <a:p>
            <a:pPr eaLnBrk="1" hangingPunct="1">
              <a:buClr>
                <a:srgbClr val="2DA2BF"/>
              </a:buClr>
              <a:buFont typeface="Wingdings 3" pitchFamily="1" charset="2"/>
              <a:buChar char=""/>
              <a:defRPr/>
            </a:pPr>
            <a:r>
              <a:rPr lang="en-GB" altLang="en-US" sz="1800" dirty="0">
                <a:solidFill>
                  <a:prstClr val="black"/>
                </a:solidFill>
                <a:latin typeface="Comic Sans MS" pitchFamily="1" charset="0"/>
                <a:ea typeface="ＭＳ Ｐゴシック" pitchFamily="1" charset="-128"/>
              </a:rPr>
              <a:t>School PE kits should be in all week, with </a:t>
            </a:r>
            <a:r>
              <a:rPr lang="en-GB" altLang="en-US" sz="1800" b="1" dirty="0">
                <a:solidFill>
                  <a:prstClr val="black"/>
                </a:solidFill>
                <a:latin typeface="Comic Sans MS" pitchFamily="1" charset="0"/>
                <a:ea typeface="ＭＳ Ｐゴシック" pitchFamily="1" charset="-128"/>
              </a:rPr>
              <a:t>plimsolls</a:t>
            </a:r>
            <a:r>
              <a:rPr lang="en-GB" altLang="en-US" sz="1800" dirty="0">
                <a:solidFill>
                  <a:prstClr val="black"/>
                </a:solidFill>
                <a:latin typeface="Comic Sans MS" pitchFamily="1" charset="0"/>
                <a:ea typeface="ＭＳ Ｐゴシック" pitchFamily="1" charset="-128"/>
              </a:rPr>
              <a:t> and </a:t>
            </a:r>
            <a:r>
              <a:rPr lang="en-GB" altLang="en-US" sz="1800" b="1" dirty="0">
                <a:solidFill>
                  <a:prstClr val="black"/>
                </a:solidFill>
                <a:latin typeface="Comic Sans MS" pitchFamily="1" charset="0"/>
                <a:ea typeface="ＭＳ Ｐゴシック" pitchFamily="1" charset="-128"/>
              </a:rPr>
              <a:t>trainers</a:t>
            </a:r>
            <a:r>
              <a:rPr lang="en-GB" altLang="en-US" sz="1800" dirty="0">
                <a:solidFill>
                  <a:prstClr val="black"/>
                </a:solidFill>
                <a:latin typeface="Comic Sans MS" pitchFamily="1" charset="0"/>
                <a:ea typeface="ＭＳ Ｐゴシック" pitchFamily="1" charset="-128"/>
              </a:rPr>
              <a:t>.</a:t>
            </a:r>
          </a:p>
          <a:p>
            <a:pPr eaLnBrk="1" hangingPunct="1">
              <a:buFont typeface="Wingdings 3" pitchFamily="1" charset="2"/>
              <a:buChar char=""/>
              <a:defRPr/>
            </a:pPr>
            <a:endParaRPr lang="en-GB" sz="12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sz="2000" b="1" dirty="0">
                <a:solidFill>
                  <a:srgbClr val="FF0000"/>
                </a:solidFill>
                <a:latin typeface="Comic Sans MS" panose="030F0702030302020204" pitchFamily="66" charset="0"/>
                <a:cs typeface="+mn-cs"/>
              </a:rPr>
              <a:t>Year </a:t>
            </a:r>
            <a:r>
              <a:rPr lang="en-GB" sz="2000" b="1" dirty="0">
                <a:solidFill>
                  <a:srgbClr val="FF0000"/>
                </a:solidFill>
                <a:latin typeface="Comic Sans MS" panose="030F0702030302020204" pitchFamily="66" charset="0"/>
              </a:rPr>
              <a:t>1</a:t>
            </a:r>
            <a:r>
              <a:rPr lang="en-GB" sz="2000" b="1" dirty="0">
                <a:solidFill>
                  <a:srgbClr val="FF0000"/>
                </a:solidFill>
                <a:latin typeface="Comic Sans MS" panose="030F0702030302020204" pitchFamily="66" charset="0"/>
                <a:cs typeface="+mn-cs"/>
              </a:rPr>
              <a:t> </a:t>
            </a:r>
          </a:p>
          <a:p>
            <a:pPr marL="0" indent="0" eaLnBrk="1" fontAlgn="auto" hangingPunct="1">
              <a:spcBef>
                <a:spcPts val="0"/>
              </a:spcBef>
              <a:spcAft>
                <a:spcPts val="0"/>
              </a:spcAft>
              <a:buClrTx/>
              <a:buSzTx/>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Heron PE: </a:t>
            </a:r>
            <a:r>
              <a:rPr lang="en-GB" altLang="en-US" sz="2000" dirty="0" smtClean="0">
                <a:solidFill>
                  <a:srgbClr val="0000FF"/>
                </a:solidFill>
                <a:latin typeface="Comic Sans MS" pitchFamily="1" charset="0"/>
                <a:ea typeface="ＭＳ Ｐゴシック" pitchFamily="1" charset="-128"/>
              </a:rPr>
              <a:t>Monday &amp; Thursday </a:t>
            </a:r>
            <a:endParaRPr lang="en-GB" altLang="en-US" sz="2000" b="1" u="sng" dirty="0">
              <a:solidFill>
                <a:srgbClr val="0000FF"/>
              </a:solidFill>
              <a:latin typeface="Comic Sans MS" pitchFamily="1" charset="0"/>
              <a:ea typeface="ＭＳ Ｐゴシック" pitchFamily="1" charset="-128"/>
            </a:endParaRPr>
          </a:p>
          <a:p>
            <a:pPr eaLnBrk="1" hangingPunct="1">
              <a:buClr>
                <a:srgbClr val="2DA2BF"/>
              </a:buClr>
              <a:buFont typeface="Wingdings 3" pitchFamily="1" charset="2"/>
              <a:buNone/>
              <a:defRPr/>
            </a:pPr>
            <a:endParaRPr lang="en-GB" altLang="en-US" sz="2000" dirty="0">
              <a:solidFill>
                <a:prstClr val="black"/>
              </a:solidFill>
              <a:latin typeface="Comic Sans MS" pitchFamily="1" charset="0"/>
              <a:ea typeface="ＭＳ Ｐゴシック" pitchFamily="1" charset="-128"/>
            </a:endParaRPr>
          </a:p>
          <a:p>
            <a:pPr eaLnBrk="1" hangingPunct="1">
              <a:buClr>
                <a:srgbClr val="2DA2BF"/>
              </a:buClr>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Swan PE: </a:t>
            </a:r>
            <a:r>
              <a:rPr lang="en-GB" altLang="en-US" sz="2000" dirty="0" smtClean="0">
                <a:solidFill>
                  <a:srgbClr val="0000FF"/>
                </a:solidFill>
                <a:latin typeface="Comic Sans MS" pitchFamily="1" charset="0"/>
                <a:ea typeface="ＭＳ Ｐゴシック" pitchFamily="1" charset="-128"/>
              </a:rPr>
              <a:t>Wednesday &amp; Thursday </a:t>
            </a:r>
            <a:endParaRPr lang="en-GB" altLang="en-US" sz="2000" b="1" u="sng" dirty="0">
              <a:solidFill>
                <a:srgbClr val="0000FF"/>
              </a:solidFill>
              <a:latin typeface="Comic Sans MS" pitchFamily="1" charset="0"/>
              <a:ea typeface="ＭＳ Ｐゴシック" pitchFamily="1" charset="-128"/>
            </a:endParaRPr>
          </a:p>
          <a:p>
            <a:pPr eaLnBrk="1" hangingPunct="1">
              <a:buClr>
                <a:srgbClr val="2DA2BF"/>
              </a:buClr>
              <a:buFont typeface="Wingdings 3" pitchFamily="1" charset="2"/>
              <a:buNone/>
              <a:defRPr/>
            </a:pPr>
            <a:r>
              <a:rPr lang="en-GB" altLang="en-US" sz="2000" dirty="0">
                <a:solidFill>
                  <a:prstClr val="black"/>
                </a:solidFill>
                <a:latin typeface="Comic Sans MS" pitchFamily="1" charset="0"/>
                <a:ea typeface="ＭＳ Ｐゴシック" pitchFamily="1" charset="-128"/>
              </a:rPr>
              <a:t> </a:t>
            </a:r>
          </a:p>
          <a:p>
            <a:pPr eaLnBrk="1" hangingPunct="1">
              <a:buClr>
                <a:srgbClr val="2DA2BF"/>
              </a:buClr>
              <a:buFont typeface="Wingdings 3" pitchFamily="1" charset="2"/>
              <a:buNone/>
              <a:defRPr/>
            </a:pPr>
            <a:r>
              <a:rPr lang="en-GB" altLang="en-US" sz="2000" b="1" u="sng" dirty="0">
                <a:solidFill>
                  <a:srgbClr val="0000FF"/>
                </a:solidFill>
                <a:latin typeface="Comic Sans MS" pitchFamily="1" charset="0"/>
                <a:ea typeface="ＭＳ Ｐゴシック" pitchFamily="1" charset="-128"/>
              </a:rPr>
              <a:t>Flamingo PE</a:t>
            </a:r>
            <a:r>
              <a:rPr lang="en-GB" altLang="en-US" sz="2000" b="1" u="sng" dirty="0" smtClean="0">
                <a:solidFill>
                  <a:srgbClr val="0000FF"/>
                </a:solidFill>
                <a:latin typeface="Comic Sans MS" pitchFamily="1" charset="0"/>
                <a:ea typeface="ＭＳ Ｐゴシック" pitchFamily="1" charset="-128"/>
              </a:rPr>
              <a:t>: </a:t>
            </a:r>
            <a:r>
              <a:rPr lang="en-GB" altLang="en-US" sz="2000" dirty="0" smtClean="0">
                <a:solidFill>
                  <a:srgbClr val="0000FF"/>
                </a:solidFill>
                <a:latin typeface="Comic Sans MS" pitchFamily="1" charset="0"/>
                <a:ea typeface="ＭＳ Ｐゴシック" pitchFamily="1" charset="-128"/>
              </a:rPr>
              <a:t>Friday &amp; Thursday</a:t>
            </a:r>
            <a:endParaRPr lang="en-GB" altLang="en-US" sz="2000" b="1" u="sng" dirty="0">
              <a:solidFill>
                <a:srgbClr val="0000FF"/>
              </a:solidFill>
              <a:latin typeface="Comic Sans MS" pitchFamily="1" charset="0"/>
              <a:ea typeface="ＭＳ Ｐゴシック" pitchFamily="1" charset="-128"/>
            </a:endParaRPr>
          </a:p>
          <a:p>
            <a:pPr eaLnBrk="1" hangingPunct="1">
              <a:buClr>
                <a:srgbClr val="2DA2BF"/>
              </a:buClr>
              <a:buFont typeface="Wingdings 3" pitchFamily="1" charset="2"/>
              <a:buNone/>
              <a:defRPr/>
            </a:pPr>
            <a:r>
              <a:rPr lang="en-GB" altLang="en-US" sz="2000" dirty="0">
                <a:solidFill>
                  <a:prstClr val="black"/>
                </a:solidFill>
                <a:latin typeface="Comic Sans MS" pitchFamily="1" charset="0"/>
                <a:ea typeface="ＭＳ Ｐゴシック" pitchFamily="1" charset="-128"/>
              </a:rPr>
              <a:t>  </a:t>
            </a: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r>
              <a:rPr lang="en-GB" altLang="en-US" sz="1800" b="1" dirty="0">
                <a:solidFill>
                  <a:srgbClr val="FF0000"/>
                </a:solidFill>
                <a:latin typeface="Comic Sans MS" pitchFamily="1" charset="0"/>
                <a:ea typeface="ＭＳ Ｐゴシック" pitchFamily="1" charset="-128"/>
              </a:rPr>
              <a:t>Year 2 </a:t>
            </a:r>
          </a:p>
          <a:p>
            <a:pPr marL="0" indent="0" eaLnBrk="1" fontAlgn="auto" hangingPunct="1">
              <a:spcBef>
                <a:spcPts val="0"/>
              </a:spcBef>
              <a:spcAft>
                <a:spcPts val="0"/>
              </a:spcAft>
              <a:buClrTx/>
              <a:buSzTx/>
              <a:buFont typeface="Wingdings 3" pitchFamily="1" charset="2"/>
              <a:buNone/>
              <a:defRPr/>
            </a:pPr>
            <a:r>
              <a:rPr lang="en-GB" sz="2000" b="1" u="sng" dirty="0">
                <a:solidFill>
                  <a:srgbClr val="0000FF"/>
                </a:solidFill>
                <a:latin typeface="Comic Sans MS" panose="030F0702030302020204" pitchFamily="66" charset="0"/>
              </a:rPr>
              <a:t>Peacock</a:t>
            </a:r>
            <a:r>
              <a:rPr lang="en-GB" sz="2000" b="1" u="sng" dirty="0">
                <a:solidFill>
                  <a:srgbClr val="0000FF"/>
                </a:solidFill>
                <a:latin typeface="Comic Sans MS" panose="030F0702030302020204" pitchFamily="66" charset="0"/>
                <a:cs typeface="+mn-cs"/>
              </a:rPr>
              <a:t> PE: </a:t>
            </a:r>
            <a:r>
              <a:rPr lang="en-GB" sz="2000" dirty="0" smtClean="0">
                <a:solidFill>
                  <a:srgbClr val="0000FF"/>
                </a:solidFill>
                <a:latin typeface="Comic Sans MS" panose="030F0702030302020204" pitchFamily="66" charset="0"/>
                <a:cs typeface="+mn-cs"/>
              </a:rPr>
              <a:t>Monday &amp; Tuesday </a:t>
            </a:r>
            <a:endParaRPr lang="en-GB" sz="2000" b="1" u="sng" dirty="0">
              <a:solidFill>
                <a:srgbClr val="0000FF"/>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anose="05040102010807070707" pitchFamily="18" charset="2"/>
              <a:buNone/>
              <a:defRPr/>
            </a:pPr>
            <a:endParaRPr lang="en-GB" sz="2000" dirty="0">
              <a:solidFill>
                <a:prstClr val="black"/>
              </a:solidFill>
              <a:latin typeface="Comic Sans MS" panose="030F0702030302020204" pitchFamily="66" charset="0"/>
            </a:endParaRPr>
          </a:p>
          <a:p>
            <a:pPr marL="0" indent="0">
              <a:spcBef>
                <a:spcPts val="0"/>
              </a:spcBef>
              <a:buClrTx/>
              <a:buSzTx/>
              <a:buNone/>
              <a:defRPr/>
            </a:pPr>
            <a:r>
              <a:rPr lang="en-GB" sz="2000" b="1" u="sng" dirty="0">
                <a:solidFill>
                  <a:srgbClr val="0000FF"/>
                </a:solidFill>
                <a:latin typeface="Comic Sans MS" panose="030F0702030302020204" pitchFamily="66" charset="0"/>
              </a:rPr>
              <a:t>Jay </a:t>
            </a:r>
            <a:r>
              <a:rPr lang="en-GB" sz="2000" b="1" u="sng" dirty="0">
                <a:solidFill>
                  <a:srgbClr val="0000FF"/>
                </a:solidFill>
                <a:latin typeface="Comic Sans MS" panose="030F0702030302020204" pitchFamily="66" charset="0"/>
                <a:cs typeface="+mn-cs"/>
              </a:rPr>
              <a:t>PE: </a:t>
            </a:r>
            <a:r>
              <a:rPr lang="en-GB" sz="2000" dirty="0">
                <a:solidFill>
                  <a:srgbClr val="0000FF"/>
                </a:solidFill>
                <a:latin typeface="Comic Sans MS" panose="030F0702030302020204" pitchFamily="66" charset="0"/>
              </a:rPr>
              <a:t>Monday </a:t>
            </a:r>
            <a:r>
              <a:rPr lang="en-GB" sz="2000" dirty="0" smtClean="0">
                <a:solidFill>
                  <a:srgbClr val="0000FF"/>
                </a:solidFill>
                <a:latin typeface="Comic Sans MS" panose="030F0702030302020204" pitchFamily="66" charset="0"/>
              </a:rPr>
              <a:t>&amp; Thursday </a:t>
            </a:r>
            <a:endParaRPr lang="en-GB" sz="2000" b="1" u="sng" dirty="0">
              <a:solidFill>
                <a:srgbClr val="0000FF"/>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2000" dirty="0">
              <a:solidFill>
                <a:prstClr val="black"/>
              </a:solidFill>
              <a:latin typeface="Comic Sans MS" panose="030F0702030302020204" pitchFamily="66" charset="0"/>
              <a:cs typeface="+mn-cs"/>
            </a:endParaRPr>
          </a:p>
          <a:p>
            <a:pPr marL="0" indent="0">
              <a:spcBef>
                <a:spcPts val="0"/>
              </a:spcBef>
              <a:buClrTx/>
              <a:buSzTx/>
              <a:buNone/>
              <a:defRPr/>
            </a:pPr>
            <a:r>
              <a:rPr lang="en-GB" sz="2000" b="1" u="sng" dirty="0">
                <a:solidFill>
                  <a:srgbClr val="0000FF"/>
                </a:solidFill>
                <a:latin typeface="Comic Sans MS" panose="030F0702030302020204" pitchFamily="66" charset="0"/>
              </a:rPr>
              <a:t>Kingfisher</a:t>
            </a:r>
            <a:r>
              <a:rPr lang="en-GB" sz="2000" b="1" u="sng" dirty="0">
                <a:solidFill>
                  <a:srgbClr val="0000FF"/>
                </a:solidFill>
                <a:latin typeface="Comic Sans MS" panose="030F0702030302020204" pitchFamily="66" charset="0"/>
                <a:cs typeface="+mn-cs"/>
              </a:rPr>
              <a:t> PE</a:t>
            </a:r>
            <a:r>
              <a:rPr lang="en-GB" sz="2000" b="1" dirty="0" smtClean="0">
                <a:solidFill>
                  <a:prstClr val="black"/>
                </a:solidFill>
                <a:latin typeface="Comic Sans MS" panose="030F0702030302020204" pitchFamily="66" charset="0"/>
                <a:cs typeface="+mn-cs"/>
              </a:rPr>
              <a:t>: </a:t>
            </a:r>
            <a:r>
              <a:rPr lang="en-GB" sz="2000" dirty="0">
                <a:solidFill>
                  <a:srgbClr val="0000FF"/>
                </a:solidFill>
                <a:latin typeface="Comic Sans MS" panose="030F0702030302020204" pitchFamily="66" charset="0"/>
              </a:rPr>
              <a:t>Monday </a:t>
            </a:r>
            <a:r>
              <a:rPr lang="en-GB" sz="2000" dirty="0" smtClean="0">
                <a:solidFill>
                  <a:srgbClr val="0000FF"/>
                </a:solidFill>
                <a:latin typeface="Comic Sans MS" panose="030F0702030302020204" pitchFamily="66" charset="0"/>
              </a:rPr>
              <a:t>&amp; Thursday </a:t>
            </a:r>
            <a:endParaRPr lang="en-GB" sz="20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marL="0" indent="0" eaLnBrk="1" fontAlgn="auto" hangingPunct="1">
              <a:spcBef>
                <a:spcPts val="0"/>
              </a:spcBef>
              <a:spcAft>
                <a:spcPts val="0"/>
              </a:spcAft>
              <a:buClrTx/>
              <a:buSzTx/>
              <a:buFont typeface="Wingdings 3" pitchFamily="1" charset="2"/>
              <a:buNone/>
              <a:defRPr/>
            </a:pPr>
            <a:endParaRPr lang="en-GB" sz="1800" dirty="0">
              <a:solidFill>
                <a:prstClr val="black"/>
              </a:solidFill>
              <a:latin typeface="Comic Sans MS" panose="030F0702030302020204" pitchFamily="66" charset="0"/>
              <a:cs typeface="+mn-cs"/>
            </a:endParaRPr>
          </a:p>
          <a:p>
            <a:pPr eaLnBrk="1" hangingPunct="1">
              <a:buFont typeface="Wingdings 3" pitchFamily="1" charset="2"/>
              <a:buNone/>
              <a:defRPr/>
            </a:pPr>
            <a:endParaRPr lang="en-GB" altLang="en-US" b="1" u="sng" dirty="0">
              <a:solidFill>
                <a:srgbClr val="0000FF"/>
              </a:solidFill>
              <a:latin typeface="Comic Sans MS" pitchFamily="1" charset="0"/>
              <a:ea typeface="ＭＳ Ｐゴシック" pitchFamily="1" charset="-128"/>
            </a:endParaRPr>
          </a:p>
          <a:p>
            <a:pPr eaLnBrk="1" hangingPunct="1">
              <a:buFont typeface="Wingdings 3" pitchFamily="1" charset="2"/>
              <a:buNone/>
              <a:defRPr/>
            </a:pPr>
            <a:endParaRPr lang="en-GB" altLang="en-US" b="1" u="sng" dirty="0">
              <a:solidFill>
                <a:srgbClr val="0000FF"/>
              </a:solidFill>
              <a:latin typeface="Comic Sans MS" pitchFamily="1" charset="0"/>
              <a:ea typeface="ＭＳ Ｐゴシック" pitchFamily="1" charset="-128"/>
            </a:endParaRPr>
          </a:p>
        </p:txBody>
      </p:sp>
      <p:sp>
        <p:nvSpPr>
          <p:cNvPr id="2" name="Title 1"/>
          <p:cNvSpPr>
            <a:spLocks noGrp="1"/>
          </p:cNvSpPr>
          <p:nvPr>
            <p:ph type="title"/>
          </p:nvPr>
        </p:nvSpPr>
        <p:spPr>
          <a:xfrm>
            <a:off x="396875" y="-20031"/>
            <a:ext cx="8229600" cy="1008112"/>
          </a:xfrm>
        </p:spPr>
        <p:txBody>
          <a:bodyPr/>
          <a:lstStyle/>
          <a:p>
            <a:pPr algn="ctr" eaLnBrk="1" fontAlgn="auto" hangingPunct="1">
              <a:spcAft>
                <a:spcPts val="0"/>
              </a:spcAft>
              <a:defRPr/>
            </a:pPr>
            <a:r>
              <a:rPr lang="en-GB" sz="2400" dirty="0">
                <a:latin typeface="Comic Sans MS"/>
                <a:ea typeface="+mj-ea"/>
                <a:cs typeface="Comic Sans MS"/>
              </a:rPr>
              <a:t>Physical Education</a:t>
            </a:r>
          </a:p>
        </p:txBody>
      </p:sp>
      <p:pic>
        <p:nvPicPr>
          <p:cNvPr id="14341" name="Picture 4" descr="plimsols.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6132513"/>
            <a:ext cx="984250"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descr="t shirt.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1557338"/>
            <a:ext cx="1333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64400" y="2890838"/>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9" descr="http://www.christophershoes.co.uk/images/item-pics/7363_T630G_Ladies_Trainers_and_Unisex_Trainers_ASCOT__BREEZE__Lace_Trainer.jpg">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92888" y="6181725"/>
            <a:ext cx="9334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3360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a:xfrm>
            <a:off x="152400" y="1193800"/>
            <a:ext cx="5334000" cy="5399088"/>
          </a:xfrm>
        </p:spPr>
        <p:txBody>
          <a:bodyPr/>
          <a:lstStyle/>
          <a:p>
            <a:pPr eaLnBrk="1" hangingPunct="1">
              <a:buFont typeface="Wingdings 3" panose="05040102010807070707" pitchFamily="18" charset="2"/>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Blue jumper or cardigan</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Black trousers or skirt </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White shirt or t-shirt</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Black shoes</a:t>
            </a:r>
          </a:p>
          <a:p>
            <a:pPr marL="109728" indent="0" eaLnBrk="1" hangingPunct="1">
              <a:buNone/>
            </a:pPr>
            <a:endParaRPr lang="en-GB" altLang="en-US" sz="2500" dirty="0">
              <a:latin typeface="Comic Sans MS" panose="030F0702030302020204" pitchFamily="66" charset="0"/>
            </a:endParaRPr>
          </a:p>
          <a:p>
            <a:pPr eaLnBrk="1" hangingPunct="1"/>
            <a:r>
              <a:rPr lang="en-GB" altLang="en-US" sz="2500" dirty="0">
                <a:latin typeface="Comic Sans MS" panose="030F0702030302020204" pitchFamily="66" charset="0"/>
              </a:rPr>
              <a:t>Accessories in blue, black or white (scarves &amp; turbans)</a:t>
            </a:r>
          </a:p>
          <a:p>
            <a:pPr eaLnBrk="1" hangingPunct="1"/>
            <a:endParaRPr lang="en-GB" altLang="en-US" sz="2500" dirty="0">
              <a:latin typeface="Comic Sans MS" panose="030F0702030302020204" pitchFamily="66" charset="0"/>
            </a:endParaRPr>
          </a:p>
        </p:txBody>
      </p:sp>
      <p:sp>
        <p:nvSpPr>
          <p:cNvPr id="2" name="Title 1"/>
          <p:cNvSpPr>
            <a:spLocks noGrp="1"/>
          </p:cNvSpPr>
          <p:nvPr>
            <p:ph type="title"/>
          </p:nvPr>
        </p:nvSpPr>
        <p:spPr/>
        <p:txBody>
          <a:bodyPr/>
          <a:lstStyle/>
          <a:p>
            <a:pPr eaLnBrk="1" fontAlgn="auto" hangingPunct="1">
              <a:spcAft>
                <a:spcPts val="0"/>
              </a:spcAft>
              <a:defRPr/>
            </a:pPr>
            <a:r>
              <a:rPr lang="en-GB" dirty="0">
                <a:latin typeface="Comic Sans MS"/>
                <a:ea typeface="+mj-ea"/>
                <a:cs typeface="Comic Sans MS"/>
              </a:rPr>
              <a:t>Uniform</a:t>
            </a:r>
          </a:p>
        </p:txBody>
      </p:sp>
      <p:pic>
        <p:nvPicPr>
          <p:cNvPr id="16388" name="Picture 3" descr="Jump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12713"/>
            <a:ext cx="203835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4" descr="skir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2590800"/>
            <a:ext cx="1476375"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shoe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42238" y="4876800"/>
            <a:ext cx="1401762" cy="140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rouser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67400" y="2420938"/>
            <a:ext cx="1512888"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white shirt.bmp"/>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67600" y="0"/>
            <a:ext cx="146208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8" descr="boys shoes.bmp"/>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943600" y="4876800"/>
            <a:ext cx="13255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197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395288" y="908050"/>
            <a:ext cx="8229600" cy="5689600"/>
          </a:xfrm>
        </p:spPr>
        <p:txBody>
          <a:bodyPr/>
          <a:lstStyle/>
          <a:p>
            <a:pPr eaLnBrk="1" hangingPunct="1"/>
            <a:r>
              <a:rPr lang="en-GB" altLang="en-US" sz="2400" dirty="0">
                <a:latin typeface="Comic Sans MS" panose="030F0702030302020204" pitchFamily="66" charset="0"/>
              </a:rPr>
              <a:t>School starts at 8:45am and finishes at 3:30pm –All late pupils need to report to the office.</a:t>
            </a:r>
          </a:p>
          <a:p>
            <a:pPr marL="109728"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Home time procedures- Parents need to pick pupils up at 3:30pm. </a:t>
            </a:r>
          </a:p>
          <a:p>
            <a:pPr marL="109728" indent="0" eaLnBrk="1" hangingPunct="1">
              <a:buNone/>
            </a:pPr>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Anyone who is not collected will be sent to the office.</a:t>
            </a:r>
          </a:p>
          <a:p>
            <a:pPr marL="109728" indent="0" eaLnBrk="1" hangingPunct="1">
              <a:buNone/>
            </a:pPr>
            <a:r>
              <a:rPr lang="en-GB" altLang="en-US" sz="2400" dirty="0">
                <a:latin typeface="Comic Sans MS" panose="030F0702030302020204" pitchFamily="66" charset="0"/>
              </a:rPr>
              <a:t> </a:t>
            </a:r>
          </a:p>
          <a:p>
            <a:pPr eaLnBrk="1" hangingPunct="1"/>
            <a:r>
              <a:rPr lang="en-GB" altLang="en-US" sz="2400" dirty="0">
                <a:latin typeface="Comic Sans MS" panose="030F0702030302020204" pitchFamily="66" charset="0"/>
              </a:rPr>
              <a:t>If you need to see a teacher you can make an appointment at the office.</a:t>
            </a:r>
          </a:p>
          <a:p>
            <a:pPr eaLnBrk="1" hangingPunct="1"/>
            <a:endParaRPr lang="en-GB" altLang="en-US" sz="2400" dirty="0">
              <a:latin typeface="Comic Sans MS" panose="030F0702030302020204" pitchFamily="66" charset="0"/>
            </a:endParaRPr>
          </a:p>
          <a:p>
            <a:pPr eaLnBrk="1" hangingPunct="1"/>
            <a:r>
              <a:rPr lang="en-GB" altLang="en-US" sz="2400" dirty="0">
                <a:latin typeface="Comic Sans MS" panose="030F0702030302020204" pitchFamily="66" charset="0"/>
              </a:rPr>
              <a:t>First point of contact is the class teacher, then Mrs. Keane, next Mrs Benton and finally Mr Tatters.</a:t>
            </a:r>
          </a:p>
        </p:txBody>
      </p:sp>
      <p:sp>
        <p:nvSpPr>
          <p:cNvPr id="2" name="Title 1"/>
          <p:cNvSpPr>
            <a:spLocks noGrp="1"/>
          </p:cNvSpPr>
          <p:nvPr>
            <p:ph type="title"/>
          </p:nvPr>
        </p:nvSpPr>
        <p:spPr>
          <a:xfrm>
            <a:off x="457200" y="260350"/>
            <a:ext cx="8229600" cy="490066"/>
          </a:xfrm>
        </p:spPr>
        <p:txBody>
          <a:bodyPr>
            <a:normAutofit fontScale="90000"/>
          </a:bodyPr>
          <a:lstStyle/>
          <a:p>
            <a:pPr eaLnBrk="1" fontAlgn="auto" hangingPunct="1">
              <a:spcAft>
                <a:spcPts val="0"/>
              </a:spcAft>
              <a:defRPr/>
            </a:pPr>
            <a:r>
              <a:rPr lang="en-GB" dirty="0">
                <a:latin typeface="Comic Sans MS"/>
                <a:ea typeface="+mj-ea"/>
                <a:cs typeface="Comic Sans MS"/>
              </a:rPr>
              <a:t>Other  </a:t>
            </a:r>
          </a:p>
        </p:txBody>
      </p:sp>
    </p:spTree>
    <p:extLst>
      <p:ext uri="{BB962C8B-B14F-4D97-AF65-F5344CB8AC3E}">
        <p14:creationId xmlns:p14="http://schemas.microsoft.com/office/powerpoint/2010/main" val="1580089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en-GB" sz="6000" dirty="0">
                <a:latin typeface="Comic Sans MS"/>
                <a:ea typeface="+mj-ea"/>
                <a:cs typeface="Comic Sans MS"/>
              </a:rPr>
              <a:t>Questions</a:t>
            </a:r>
            <a:r>
              <a:rPr lang="en-GB" dirty="0">
                <a:latin typeface="Comic Sans MS"/>
                <a:ea typeface="+mj-ea"/>
                <a:cs typeface="Comic Sans MS"/>
              </a:rPr>
              <a:t>  </a:t>
            </a:r>
          </a:p>
        </p:txBody>
      </p:sp>
      <p:sp>
        <p:nvSpPr>
          <p:cNvPr id="19459" name="AutoShape 2"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155575" y="-18510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sp>
        <p:nvSpPr>
          <p:cNvPr id="19460" name="AutoShape 4" descr="data:image/jpeg;base64,/9j/4AAQSkZJRgABAQAAAQABAAD/2wCEAAkGBxQSEhUTExIWFRIXGBsYGBYYFxcfHxgdHBsYHyAiGSAgHigjHyAmHB0gJDEhJyowLi4uGh8zODMxNygtOiwBCgoKDg0OGxAQGywkHyQ2MC42NzQ0LTQ0MC44NCwtNDQ3LDQvLCw0LTc0LCw0LC81LywsLywsNC00LCwsLyw0LP/AABEIAQ8AugMBEQACEQEDEQH/xAAbAAEAAwEBAQEAAAAAAAAAAAAABAUGAwIBB//EAD8QAAIBAwIEBAQEBAQDCQAAAAECAwAEERIhBTFBUQYTImEUMnGBB0JSkSOhscEV0eHwM3KiJENTYoKSstLx/8QAGwEBAAMBAQEBAAAAAAAAAAAAAAMEBQIGAQf/xAA3EQABAwIEAwYFBQACAgMAAAABAAIDBBESITFBBVFhEyJxgZHwMqGxwdEGFCPh8RVCJDNSYnL/2gAMAwEAAhEDEQA/AP3GiJREoiURKIlESiJREoiURKIlESiJREoiURKIlESiJREoiURKIlESiJREoiURKIlESiL4WHfnyoih8WvvIQSaSyBlD45hWIXUPZSQT7A12xuI2Xwqj4v4pmhldFspHjjGWfP5f1DAIxz69DnGDXbYgRe6uR07HNBLxcr3eeL4/h45oV1NI2lVbbSRz1fTb65HSqVZKaewtclTUvDzLIWvNg3M/wBJwzxK5uTazogfOAyE6ScZxvvy61Xiq3dr2UgF+nqpZ+Hs/biohJtyOvJWjzTRiaSTQY0yURQclVGdyTjUe2Me9aVmmwCwC6Vge91rDQDW3jzWP8VfiI9ndonw5e0aNW14ILk75iY+kgAjbv1FXIKMSRk3z96qUSA2I0K2nBeLxXcKzQPqRv3B6hh0I7VTkjdG7C5dg3U6uF9SiJREoiURKIlESiJREoiURKIlESiKo8R+I4LJA0zHLbKi7s2OeB2Hc7cqjkkawXKu0XD5qx+GIaanYLlwvi6cQtnaCR4mOUJwuqNsA8jlTsQetdQytd3rLmtoZKSTs5PG4Xi+top5GDQLKVwupzuuM/8ADIGVPPcYO3sKzhxaUzOip23w652ueVgDfQrn9s0MDnnX30XK1sJJf4TXJa3UgtG65l2IIVpQ2GTbquphsWO+b1JxGKoBLW2eMiOXl9De3RRSwuj1zBVPxni9zdyTQQaYbePKyyyHTtyOSeQO+ABnG+d6vNaxgDnaq7DCxga45uOgCuPDvArb4ZFDR3AVy/mAgjXtnGCeQAGPaq07WzG7xouJp6iKQ6sJFrdFT8HsmnuZL7GIw58sfrb5F+3LJ7/Q1lU0JmnMx0v67K/X1IpqQUwzdYX6X9+ma0HGPPa38hELTOuhnOAqgjDMT7jOAN9+VbTMIdiOi8pU9s6Hsmi7jkTt1KwX4leJLUWp4egaSaIomoqQIzHjJyeZKjG36jV+jhkx9qcgfmp2tDGCMbAD0UT8K7l7WGaaRxFBM6RxtJsusCQs3uAox7tgZ22+1wD3BozIU8EZcTZbDxXwwT2bXNtcys6KZA6TPpkC/MNKnSDgH5QNxiqUTsL8Lh8lahfhfhcB6Lz+F/GpZ7eQTMXEbALI3MgjOCepHc9GFKprWG+iVTGtcLbrYxXKMcK6sewINUmTRvNmuB8CFVXWpUSiJREoiURKIlESiJRF8JxueVEVOviqzL6Bcx6s4+bb9+X8677J+tlePDKsNxGM297aqHw6wm/xC5lniVoyiiGTIOld8oBzyTufp7iqrWntCXDwU888X7KOOJxBucQ5nn5aBV3gOaGObiEYOjTcM2CCFVM4XfkNwcDtiuYC0Fw6q1xdkskVO853aB1J1K0dzIsbHQmqQ7nHIZ6sf7Vm1MkVNIRAzFIczbIC+5PrkfksyNrpGjGbN0/xVl7DcpBK8K6p2IIxjbfcjOxOCdvpzrrg1HIyR0s5zdmfn+fDS29pXyROc1h+EKHPZzXPwovIC8To3mqmV0OcaGkGoHZMj2JO3Ktx9g7uqenmZAyQwuwvBFr53G4GXO3iPNU/BLYWF5P5Mnm2fkGRtLA43woJG2rOcHqCexqKWQMYXHZaVVIa2lZ2jcMmKwv8zztz6q44DNqSB4pfIt49aPC3qLNudj+b5h9Kq0tTAyntpsvP8To6s1wdiuLXNhrt5aK5PENEbOmuby42ZiFb1lRkBR+onov+VKR+N7WNcTzJyF/P7ZAeSTMwglwtyG6wHhzisN0ss9xwy3FwJQhkKkhn0PI5ZSpZdCJqxkk5A2rbq8UADWPNj9FHR0/buIOwv8wAPUjw1Wo8TQR3FqFmIESSIrMi6GhY4CnBLAr6wCvRWznaqTJSw4lchhIkwsGZBI3BHLQcj5iysbbhC29k9rAxJCOoY7nU+ckgYzgnOB2xUbKyKaU2cCRqB095qo5xc8PcFHteBLGY7aNWW3jGSf1tzJJ6kn9t8VmVrJauqDH3wDPoff5UUjy91ypnE+EIsZeMFWTfIJ6VHWcOiZEZIsi3PUriylWvEP4CyOCRg6iBnGMgkjnjbO1aNBI6eFrjqfrouHyBjcR0U+NwwBBBBGQR1B7VZItkV2CCLheq+L6lESiJREoiURKIqHxbbNc28lvBKiytjILY9OQSDjJGR7VLH3SHEZK7w2qhgqWvkzt4a+CynjHh1pa2kdqsKvduFCFUGsnIyxOM4JyAOucDltNE57nYr5Lc4ZPVVNS6oc4iMXvc5eFtMufszIXujPa8O+Ia3K2gld0CFnYMFCAsCNhvsN8GgDAwyWvnZYdW+N8r5GDIk2UyXhZuGfh95K0qgJPHKNKvIoLKyyYGDpbG4A2detV6iJkrA4C3NfaWsfSv7WIC+Yz2V/Zv/FZfL0gHAPfAA/oOlYlLKXVcjTHYX15nT6DbT1XErf4wcVz7K4W/DPO1SXI15ZtCasoqAkLgA4JI3JO+/St8y4bCP16rGZTdrd0+eZsNgNstL7318FgpPETxTuYDiDUQIjkoVG3I8s89u9aYp2vYA/XnuvNHiUkM5dCbNvkNrfbyVq180MMPwlsptJ3Zpw5JWPJAZeeI1xk5O1ZMsNnGN2f3X6Pw6rh4jCameTC9oFtAcr+pv5q+4Pxiz1iGCaIAbIqk+onmNxgnPYkmoRSSRn4bNGn3uqMk5kzcbuOv2Wf4Zwi+vQ0k91LAQxUJpYcsbgBlGN8Z9jUTWudmSvORU9VU3fI8t2t7spvhm5lW5msbl/N8seYshJyMacb8+TA88jBGa6YTfCVa4fUTRzup3uuRv9vmps9oLu2WKKF4opXWSR3IyV1B8j1Esz4HPkCc4xg9HML1TJDTTmSRwc5oIAHO1uQAA+unNXF+8vlSNCg8xUYxqfzPpOnPtmqNK6WolbI9uCMZjmb7nkMzlrdZwDAbE+KpfAF7eSJJ8aCCGGguoRiN85UAbA4wcdT2rYnawWwL7UCMOAYp/ErxpmMEQz0dunv9vevPVdS+ocaaAeJ9+9gq6j30M3lCCI6QcqAB63x8zEnaNcnnhjgjG5Arco4Y6eNrdbel/uqkrJpQWg4W6dT9h8/JcuG8Ye2eG0uIPKDAJFIr61YjAwTgEH7cyKsPjEgMjTfmp4mCNgYNBktTVVSpREoiURKIlEWS/ETjb28KRxtpkmJGvONKjGcHodwM9N6v0EAkeXOzAWbxKodEwNabFy/NOIWM1nMuo6ZNnSRWyDnkynqM1sxyMmZlppZYMsclPILnPW6/SVit/wDGCzSlpzF6YymyHA3DZ56c7Y/Md689d3ZW2X6UXz/8WAG2ZfM318vH6KH4re2uXt5llkjMEoPnrE5UrnddW3Mjnv12OatwU8zQW2GY0uL+i8v/AMtTsBOZbpext6rT8SsEn8uZZmidASk0ZT5WA1A61ZSpAB3HQGqIcY7tcPEFXmSAtxDMHNZzinGiZbYW95BpRz8Q0gwZFxjouDtnYEb6TyFRRzUt3F2p0/1Qtrqc3aXLgvE/Liu1t8mFmCwYB2ZgTJo9gAT7bd6cPaHykD4RmsiWo7OKQRaHJvidbeGqxccZYhVBLHYADJP2r0hIAuV5drXOOEDNaniPh+8EVpEkepNRkkXIwHLAjXk7gL/f2rO7eMvc4noF7bh9O6Cnax2upXf8VLCJUilACzF9O22pcE7/AEON/euKJziS3ZXXKe95eycOtmgyZnwHbAzp9Q1b8s4BJ96pVQLXkMVStM/ZjsdbrpaeHo7OCeSadjLKuh5sEldZA9I3JJYjc8yBUIZhFyp+E0BimDh33659M/tmtDNdRQhYmlVCQFUEgHsKkdTSzROEdxla42XctVGyT+RwBPPdZzi/jFoZzGsYeNDpZiTknrjoP9K06ThmKBpc43t7J8ViVnGTDOWNbdo1UK6uFe8t7m3lLGV1V4yfUo2BBH6dOf2yKsMYWwPilb8IuDz/ALVaSRr6uOogffEQCNx5cv8AVe2nCndZVZpIiXBDKcHYn+VeT4Sx8LpHPbqd/Negmh7VuG5HULrZ8VilnDIz4w0YJRgjHIPpbGM7cuu2OW95s7XDCF8jqWPNhf0NvVcfGHDJJjbMihlhmWRwD6ioIzo6E4ztntVuB4biB3FlOQr6CdXGVOR9wQexB3B9jvUBBGq+rpXxEoiURKIhNEWJ8aW8F8I0juYhOjHSC2zasZGRnfIGPp71NRcThheWlwN/qouIcHqZ4w4MItzGy6X/AIQie2treWcJNGCqvt6s7soBIyOWO2BVpla5sjntGRVJ/D2yQtY45t3Wfv8AxG8N75KxIUTFvkr/ABWTZfn55PMY23G1Wo6Vj4u0JzOfS/gq0nEp2P8A2wJwXtbPwv49VsPEsgWEWkKjXIulV6Ig5s3YADn/AJVTpvjNRIbNbmT1U1e4CIUsQ7zsgOQ5qLZmKOWI/ESFI4hGUwdDHBBJ39+3Qb15+fitPJUF+I2PTL35KxDS9nh7xs0WtsVJ8U3SW9qGjijYEhVygKjIJzj6CtekhjmIG2qi4jMKaC7GjlpkFmeC+MnR1WZUaMHmqBSmdsrjb7YrQkoWYf48ljUvGXteBKAR4aL9HCDOcDPfFZd16qw1Xqvi+rP+LvDS3iAjAmTOgnOD3VsdD3G4qeCYxnovhF1V8Y4oWeG0t7pLedcK6BWK50jCq2nG3brkddqjkglc3G3RValkz7CJ2FQvEHjmZHeO3jDCH0yysjEagcHYEaRqGMnnWlT0DC0GQ5nRUajiUjXFsQvh1K92VkOLKtwX8t1/hyoBkbb5TJ2yD1zj7b9mc0V4wLjUKu6jHEsMxdYjIj8eypviLxJYWyvCQJmcktGmD6tt2bOFO3fO3KsZ9cWOBBzC9fSfp2SqYQWAMdmSd+vPz+aovBviO180qtsY5WDeWxk1g4BOn5RpJA988s1zPxeWVhDhoCbc11N+ko+HMM8RxW15jwzP5Ws4Txh2kw5BTBJOANIAzn6fWsSg4hNLNhfmDfy/pZt7arlc8XW7dILYFlEiNJLghVCMH29yRWqZBIQ1iovnE5EcWeYJOwsbrjwW8trpmjmCyXRaXUjLny1SQqAM7KNOnGOZyeeatL1NVFUUzQ+Ilsdm2IOpIv5538NNLLhwaGa4t7u3juHTy7ho45tywVSp0k5yccs5zg13G4NcCRdRcVjaDG8Cxe0E2587dVr7WMqiqzF2VQCx5sQNyfrzrgm5uFlrrXxEoiURcL+1EsbRsSFcFSVODg9q4kYHtLTupIZTE8PGoWaveD2hK20cYM+2WXmgGMs56bch1JH1FF8EFxG0d7pt1K1YquqAM73dzrv0H52Vtx7w3bXqgXMKyYBCk/MucZ0kbjkP2rWimkiN2GyxSAdVkvArAXF7BKBcNZMBFOyhpNBD4QtjJK6cD6kdBVyouWMLTYO1GygLGAl5bcjpmry5s2S3aVx/GlKmU/pB5IPZdh71icemJp8DPhBA/vzKjpYS1vaP+N2Z6dPJQprQJErNqEjMcKf0gc+9eZkpxHAHuuHE6dOatK44bbK9qUmGqNicA9s9PfOSK2eH1X7SkEshsAcvxbqbr46Bs7TG4XBVbbeCYBIHJk05yEbTg+xxvitmPjMkje9GWX0Jt9ibHxt6rLbwGna/FiJA29ha6uVrpREoi/N/EIsrbiKufOknLK/lJo0hydskkHc74/tV1j5HRYcrLTo+ES1MZmBAaOa00VxDKJ7fy2huJlZmjkABbK6dQIJVht+UmoQ5zS1xNwFSqOHFkTnts5rtxpe2+hHmFhODxz/4feRQhvPWRdaLnXo5MABvnYggdM1PxrE4NczQhVf0i6FlQRPYWO+gNsr+9VJ/C3hk0c7zOjRwCMqS66cnIO2QOQByeVYVMxwdc6L2nH6mF8LYmnE4m+Wf0Xjw1wsXfE5LmIabWOUuGxgM3QL9T6vYfUUjaHS4houq6pNNw9sEmcjm28B1+nj4Lf8AiCWCCBzINKv6CUUajqz/AGyaneyKJpNrX5BeFqXsZGcehyUbjlo8UbTRXBgjhiJWNUXQSNzrB55wAAMEb96uRYcm2V6nwC0Ybr7yX25uXcxRRKsVxPH5kkmkZjQaQcfqbLALnYbk8sHgjNWoWNDDJLcsabAcyb+gyz9FkD4WuZ5ng9UMEWSmrJVsk4O2zM3Nm5/yFVy1zivLVrKziFU90xsNuVtrDRTfAnGJo7hrKdi2NQXJzpZM5AP6SAf2HekbiDhKj4dUSNlNPIb6/L7L9CqdbqURKIq3jl2VQxxsBcSKwiB5kgZOOmw79cVBO+zcLT3jorVJEHPxvHcba65WVglnEdA1ysCd2AaZ8EgZY4yenQfvXVPTtjFh5n7r5VVT53XdoNBsFiksuIpAbm44oLN53JaKRUZYwflVCx9JCjkP6gmtYvgxYWsxW35qqyN79NVb2/h9bC08qC6RJpHDyTyuAZO+Dv7YH13ySTy2obJLilbcAZAbKrVQTyR4YDY3+SuvElzcLaF7RVmm9ONgcjIyQMgE/wC+lVGNYX2fkFfha3EBIVDeOR103WPNjjEmUGA4I3XGTgqwwSMjBB64GbxSmikZ2pvZt/8AF8kDdW6LpwbiBZliKqF5rgHbG++Tv1rIpJ+3cyBzQACCLbEZ8/HPnmuGusrp21NpHJTlj/QVcmldVVIp4/hYQXHqMw0eeZUoGFuI7qTWyokoiURZvxBwyxWaO7ucI4ZQrFmAZlyVyBzxj+VSsc+2Fq1KOorXROp4MxY+m6xnibxCLviFqLUk+W4CuARqLMM++kAdffpViOPBGcS3qGgNLRSmoyxDTkAPr/SvvGd3IHBsNLS5KzmEI0gK4ChwMtgb8+wBqWjDCCJtNr6L864gJ2WdC3XUgZ9F38YWN3c2MEa4ErFfiBqCqBoJbUf0hsZAz96yaxmIkR6X+S9PwGoihf2lRrhyyv3stOuqk+H+EL8JDGk8cnl6gzxkFSSSTjB5j/eKy63hv7tjAH2w306/cKSrq3Cpe9zCMVsjqrCxc5eKfSyp6stggYwcnP756VBwqacTPpJ+9hzB9+NxuqdVFG9jZGjXZcERr5ldgVs1IZEPOcjcM46R53C9dielek+DLf6LgkQiw+L6f2nFLnRfW/8A2Vnyjg3AJCxg7kN0/KPm77VFsrNPHipJP5AMx3dz999vNST4hhaKV4XWRo0Z9O4J0gnkd8e9QsqI5AcBuqNZTzUsZe9pyBWO/DiwaaeS8kOcFgD+p33Y/YH/AKh2r5ELm683wmJ0krp3eyffzX6RU69AlESiLGeJ+PwW14jPC7ypH6SGGAGJ6Hrz396rSBnaB5GYVWo4yaVpp7ZGxVJxvjFtxBreQ2908lvJ5ipGRpO6ka8A9VG4AOx33q1FWOjDg0aqkOKMkHdY4lcfFniGG9VYp4ZoijasqVyNsEEMB0P9K5iqjGb2XcXHmwuN2Fa7hUtlf2/khNSoioVkA1qMYBB+3MHmK+smJNwc1epa9s93xnNZPhhuuD3DRNHJPZucgopP0IxsG6Fds8+1XXYZm30K1XYJ23vYrdcKka4cztE0cZTRGkgw5BOWZl/KDgAA77E9aqvaAMOqqPAaMN7qFxBjap8RGiAalBiYMXYMwXCtqwG3zjB7e9UYqSGA4mNsfNW6WnilkMRvexz2FhfS2nn1WhiUDIBHPP796+UsTInSMaQbnF1F+f26ZbKm4k2K6VcXCUReXcKCScADJJ6AUX0Ak2CxEz2nGZdHnPpiRiEAKkklfWCcggAYwRtn3qwMcIvZb7RVcJjxYBdxGevPL2dl3suG8N4W4LTKsxGxldS4B7AAY7Zx96EyyjIZKnV8TqqtuF2TeQ0+5WG8avaQzLd2F0XumlMjBSGAzkkjA2y22kk5BNXoO0c3BIMlUZiIs4ZLa+LfE1o8ElrJOY5nUBtKO2htiVbA77EZzzrMfSvkaQFPQY4ZmzYbge/8XT8N+Epb28kq3CzLKQSVBCqEyOR31bnOQOnaqrYv24cXnqrPF6795I1oba3qb+8lYzhWULIkjfFvp9H5VwT6j0GBv9aqcIicQ+qdk55v5bKpISDZpHcHzXK6gvppHRJFt4FOlSFyzDof94+9bIMbRci5XnZG1s0jgHBjR6n35Ksma4tp47e4mM9vcHRk7HcgY7gZIBGdwTX18cc0Zyso4qipoalge/EHadD/AFcLpNwdV4lEsCaVVNcgHygHUP8AqG2P9awzAG1TRGLWFz817UVJfw9/bG9zYddPouPB/EdpaSm0ijkEZkwZC2fVsucdtgM+2cVea9rTYLxEFZTwSdgwG19eui3dTLaSiJRFB4lYq6uRFE02khC6g74OM7ZxmvhChliDgSAC7a6/PbVOJlxH64ELblIlVR7nQu/1qAY1hMFcXYfhHQD7KTdeA3ZyXumklPqIEepj03LSADlgZPT2rrsjuVaHAnyHG+TXcj2VK8I8DtLi1lEbzHWwWQtpVlKYYAAZGN88z/Kpoh2TrhaNV+nRRgwSG+KxuOXok1q/C5omSVntpG0sjdP7ZxuCMciKthwmabjMLHdE/h8jC1xLCbEFau44OkkpkkLMMDCZ2H0xWJLw6OabtZCTyGwXqmVb448DAB1UO8tAssKE6kLa49Xq8t05EZ3wQSMdM7YqO5pqhkYJLH3sDnYjrrYqxHKXxPeMiBY2yuD91Z8PmSQGRFYZJHqVlPpJHI9NqtRUsLJXTNHedqqczXxnA4jLlmpdWlClEXC7YY0EateV099jnPtio3y4CBudPqvrXFpBGq/PeJ8GbhqSS2EbvcNhTqOsxox5xqFGvLADJ3HbnVqCpbPJ2UuRGfj5+/otWp4rLWNEctgBnluVZT+FILiRLm5tiLmRF8yEOdAcDBJ07k4wOeMDvWVxPjktEW09O0vcdPD3/qpRgkHPIKXw3wtZ28qyfCqrg5ViXYKe4DMQD79Kz2fqOsjeIq9mAO3Gnnr555cl9c3EO6brAS2LI/EpJoWVSsuh3jYAs066dBIxkjljpXsA4EMAPL6K1iBDADy+i1P4WRSmzfQQoNwx1HtoiHpH1B/asrizKl7mtgcG8zv5DRcTujD7vF8vytFxq2uSxdGwijZVcg4HUjbJrGr4K1zzIw2aNACb/bNdUslMGhrhmeYUbgXHH1aJW1KQSGPMYBP3GAai4XxGV8oikN76fVd11LGyMyNytquNkrcQuUuSpW1gJ8rPN2zz+mQP2A749W7+JmHcryEQNbOJrWYzTqffvVXkckcKzTSMq5clmznZfSo29gPT3JqpBCXuIaLkn+luVdQ2OMF5s1o+uf1PmssvAIPiVuXgmSN5AQGZMa2O2pfmClumevarBom3NngkZ2/teeEEfbCZzHBpI1tqdMtbX92W8qFbyURKIvhFEX5a34cXX/iQf+6T/wClV+ycvNf8NPzb8/wtk9hLIrpE/kq5CyS7lmKqEPlDbSPTjUeoJA3ybAXtIZI4WsMoxFoyG3PM766eROypeGcdis1NvBZzFEYgsebNyJbbnt/SrIguLkhYVd+oJKiZz3scTovl3PNxJ418hobeNtbs2d8dthvjIwM86+9yFpcTms5zpuISMYGFrQb5rTRXVyw1rGhRt1BYhgOmenLf71hMnrHDG1jSDoLkG219l6x0dO04S43Gu4X21sZGlE0xXKjCIvIZ6n3pDSzPnE9QRcaAbf2kk0bY+yivnqSrWtNUkoiURRZyHyugPpPXGAf65+gqtIWyXbhxW56X99EUSGFpdTljG7JpTA+QHrvzOfpXFIC6Xt5BsLDpr8/LwSaJwBaDY6XC+tJ8O0EepnDkoS7EnOknVk+4xjlv7VqYe1D3WAtnl46Kni7AxsuTfLM3N7Xv8vmpHEpBp0/mOMCvKfqOoh/b9gc3kiw3Gev1HW604GnFfZfm34i3TzXltYl9KHygR3eR9GT3wOX1Neo4XE6Kkbj+INAPkArUAAa6QdVrUjubNJCqwLZwKSkQDF3RRliXyAGO55HJ596hc5xJcV0xtNNgZ3sbt8rAnTK1yPMfZW/EPNkULEVVWHzsTnB/SMVTqxPIOzisL7n7BVoezjdikuSNv7XjhfBEh3PqcjGT0B7DpUdFw2Om72ruf4X2pq3TjDoFH8LrAiSW8EjP5bHXqyCpORgHA6g8q1pcR7zhqsag7FjTFE6+E53/AMHJebXgVvaozOxKK/m5djhSAQNuRIB58yce1QUUBhuyK93e/wDfmtLiVS2pwyTgAMz/AL/A22XW1V7l1lkUpCp1Rxn5mPR37Y6L9z0q68thaWNN3HU8ug+5WZGH1DxI8WaMwNyeZ+w81c1UV9KIlESiLxMmpSoJUkEZHMZHMe9F002cDa6or3wzrjhiW4mVYjliWLNJnfJbPPPI8hnlUkcmC+Sr8SidWyB98Gd7NyC0FRqZQeJW0r6PLk0AHLe/++1U6uGaTD2T8Njn1ViCSNl8bb8lOq4q6URKIlEUTinEY7dC8siRryBc4BPQe/0G9fcLnZNGa6axzjZouqbhXHIJ38tJlDOuSV1ozsOegOoyMb5XfaqopJhfGLXGZaf+328dVMIzG3ERn6hWS2TBhiR20+rLEHOM4XYe5JPPIWpqaHsQcTi4nLPYfL+1WqHmVwwgNAzy3Pv0yUeSyeWVZ2dNManylU5GW2LMSB05DHapKyd0dG9kBs87nL8qoyAy1DZpCMLdAM9d7rhe8Wjt3CFJJ7gjV5cSlmUdz2rK4R+nuz/8icgvP/YnIHp16/RWaqvaw4GgnoBmqeNJb65W4gumiiieMS27hgwKNlgw5eobfv2NegezsW4XC99CpKWsiljIDc8xnqFyu5ru/VPMAgspSAsaHMtwpBYDOcKCoJOcYAPOqIBd4L0MbKajJwd+VupPwtOnnY+KuOJQNcyCNMRtGv8Aw32IBONQxkMu2NjtjB3rL4nw+aoc1zCLDx98lTp5G07C92YcdRp4Z2IK+8W4+Y4CtkFu7iMrGUVgSvQs4ByRkY+p57GtimiaAGOdkBqqctPI045GlodmMlX211eWatcXFnblG9czWxbzEHMsytnXjJJw3fGaslschwtcel1VZBC1xMYsT81fzwi6MEiurW3/ABNs+s4Gj7DJO/tXEcnZBwt3tPDmq1RTukkZf4RmRzO3kraq6spREoiURKIlESiJREoiURKIlEQmiLOXXiW3dtMUMl2yHnFFrVW/5zhAf/VUwicBmbe+WqnELgLk28fxqvNwtxdGMyQi2gjkSYl3VpD5Z1AALlUBI3OonGRjegwsvY3Oi+XZGCb3+i68MCW7Sv5VwolbWWYBh1OwQll5/mHbPKpJpXShrTbu5LGp2sgc9+FwxG+ef0uR5r6k0SiV2cRQvJqXV6dRwNRAPQntzIJ61j8WpY6qERyvw5329PfRaPD2Pc9xhaSCeR8z7113XHw/LAbm4kS4R2mKYTBDAIuOZ+b6AbYq62shkjZCw/CpDw2eB75Xtydby81X25lebiNxaqCwAhQHGHkQDUTnbbpnY5FXam7YGM318iqvDRFJWufJky4B8tVbkCWGOOeNnuIwjOsJ0+W+no4ZQpweQbkexqqy4zWyLxyOfE4BhuBizuL8rG/pr1VD4jvPLlMlwzws8LQQQw4eU6iCWPQbgADP3zXVxhsFo0UXaR4IQHAODnF2Tctufjl5WVP4YgjtbiKe5PwcQVo4Uk9LzHHqaX23zvgA6QOW/wBbG598IupuK1rHQmFrsbnG5I0b0HvmTqtd4k8YWkNu7CeKRypCRo6sWJGByJwM8zXcVO9zhlZeaawkrl+HvBpbe1h812z5WPKOfRl3fffngge2MV3UzNeSGjfXysoXxk1BkxZWAtt4rV1UXaURKIlESiJREoiURKIlESiJRFQ8a4iri5tzbySKkDO7YIRtshA2QSSO3LvXdi1uMFWaeLE9netcgeHVZLhaebYGYXMsUiRO66C6RpoLelUUhNOwHIlt9yc4hJLsyc1vyhsFWIRG0tJAzsSb2zvrfzFvrb+GfECG0F5eSBCilDIxwCDIV5cskoOnPONthLEHyd1ousji9HDBUks8PUA++iiWnGLPz3n4eGkOJJLmVTJ5bZUhVYtsXMhXGPlVW5A7zVRkigJl20G/+KjTxCWVrBuVL8XcBxbecSXnUhpHP5gdiAOigkEDoAe9YdZTfxY9XDU+9lt8Orf5+zGTDkBy/JO5WEViCCDgg5BHQjkRWT1XoSARYreWd9DY5mll0m7VJBDpOFfSNTZGcAse39K9pD2tXCyzcwM/wvzecQ0VS8F1muPsqbJcy26CVbZnuLg5eNJPQrBRvk53KqBtz0/vVkcRkM1a4jVlmFkIxgZA6Za5+psqnhfG7fzri5nWVJokMhikAbygq4byTgEZGMjb/L5ETI7ANVxT8YNTGKUNwEa//bPfnbwVl4eW24hqvtDOJF8kRzKhEaoTqCgZB1NuTk8gOmBalxxfx8s8lM67e6raz8N2kT647WFHG4ZY1BH0ONqidNI4WLiuS9x1KtKjXKURKIlESiJREoiURKIlESiJREoiqLywMStJHI4KjJBbIbvkGsmopDAwyxPcCM8zcFfFQ+IYPPS2tkAihlBeQLtkIY1VBtsNTL9Auw2xV2GXtY2uta4utrh02APqXZuGQvnmbkn0B8SVY2nDnim0PFD8FEimI76/NwVO2cABSQOu+cnJqapqoaSmMrictfsPG6zJJH1EtzupV3OJEaMovlsCCu/I/SvDT/qeeQkBjcJ2N7+twrMUXZuD2nMKdBpljMZG2nSQTnYjHPrXpuGcRjr4TYWIyI97Ku/FHJjHisXwLwYXdjM38NHK6QDl9J6nop9ueelcQUBJu/QH1W9V8XDWgRDMi9+V/utXxngVtcaGnQHy86dyNuZBwdxtyrfiqJIgQw2uvJT08UxDpBeyr4/EU02PhbJ3jPKSRhGpHcAjJFVcZOgVcVckn/qjJHM5BWNpwvMhnnCGYx+XhQdIXOSN92JPU9ByG+egM7nVWI4Tj7V9sVrZKxiiVQFVQqjkAAAPoK6JurC90RKIlESiJREoiURKIlESiJREoiURcL248uNnPQfz6fzqGomEMTpDsizdxxXWBFNcRR5xqGG1b4OD0qq2g4lVwtxWDHZ5aqo+up2OwOeAVF8W38UsAht7wROjLuurcAEY1L9jz6VrM4dM1gaxhsFc4fxvh9PNeYhwtbn9iFcW0+u3UiUSYO5BBPL82DsTzx0zivL/AKqhlZSNuCLOF/Qj6qeCogmkLoSCOnv3quoiAjJYbk7GvNspI4uGOlmZ3nEBp/rlr4+inLiZLAr7ZyaBI53CqTjvjf8AtV39LNtJLJfQafP7fNfJm4y1nMr8+vfE9zI2rzWQdFQ4A/z+9a76yZ5ve3gvSRcOp424cIPUrX8C4cbryLyd2LqhCpyXOXGvHdlI/wDzFbFMXSRte/X3mvIcRoY21pc0mzdBsDv9VqFUAAAYA2AHSrS4AsvtESiJREoiURKIlESiJREoiURKIlESiJRFWcbujEEcyKkQOH1dc4wAMZJO+w3qrPHUPezsiLb+Hu6kihfK7CwXKx/GLqxmElxGHmfWFdcsmkkHBIK5A9OPrXoqOSckRXAAHK6x+PcJbQjt54yS7kcvUXUC7je4hDx2sMMKneTUq8tvUzMMj+9W2vZA+z5CTy/pYRhmrGDsYQBzGvqpnB7WW2tri5iaOQ+WAqowcfMMscbekZOPrVWrfBVObC8ZXzuPkr9FRVNCx8p1tkPuvnC/HLEiK9TSGAKyqCMA8iy9Qe4/as/i3AY62ncxh/oj3p81bpOLPjeBMLX39/Va55tJwmMd9jq/0r8xnrJOHzOgpu6G5HIEuPW49ANl6ZrQ8BxXCz8L2hxJ5Iyd9OW05/5c4x7V63hrIaqnZOW2J2ztcG2nLJdy8Rqh3Mf0v6q/AxsOVbCzSbr7REoiURKIlESiJREoiURKIlESiJREoiURKIuTwKWVyMsoIU9tWM7cs7c/r3Nfb7LsPcGlo0Kxl7aSLLxCWFcuzwIFCBuUaMxwQQfmHTpV6mLC5gfpnvZdccml/wCNhjiF3ZnS/wD2I0z5Kk4xwS+vLRk0EMkquIyix6xpcHGygkZB3q3LJTxyAtOoO9/ysfgr5xi7cW0tkB9AFVW/gmW1sp7ueR7a4QZiCSAHboxU82JAGDt/KojUB8gY0XC3O0BcAM1z/wAYe8sVWVQ9xHOscbgAFlZW9Jx1BA/dasQMEcpI0tcrF41E3A0NGZOS/TEAjUxlCRbwprckqGAU/JlcMQF7jpmvGcQ4VS1k7pntIOpsbX9+S3KWJzIo24szkN9LDPO49Cr6LGBjljatOKNkbAxgsBoqrr3zXqu18SiJREoiURKIlESiJREoiURKIlESiJREoiURKIqjjHEILLM8pK+YVQ4yckA4OnuBncdAOwrtrXPyCu00E9X/ABRi+G59n39VWeNbq4eNIbKWNLh/UUaRVlKAZ/hqeueZ2xj9pYAwHFIDb5Ks0AE4lQwfh/cXUUZvr6bVzMWQwQ9skldWOZA786nNUxhPZtC67QA90Ky4N4RWC6GmMrbW65jLMCZZXA1O30AA5ADSuBtSSpvCRfvO16Dks50b5qoPf8LRl4q4j4QbjDXE0rjIJhwEjzscEAZdc92YH3rLwYviJW4aoQZQsaD/APLV3roD4AFX1SrOSiJREoiURKIlESiJREoiURKIlESiJREoiURKIlEXOWFW2ZQw9wD/AFpddNe5vwmyxvEvAXm8SW9+IIXWkhTTvmMKAFbOwOkdO/fa22qwxdnZdiSzcNlquLwyvEywyCOQ7ByM433++M4qCJzWuBeLhVpWvcwhhsVE4FwMQW5hdzNrLFy++rUMEYJO2On1711USiZ17WGi5pI3U7RZxJve/VWkMQRQqgBVAAA5ADYAfaoQLKw5xcS52ZK90XKURKIlESiJREoiURKIlESiJREoiURKIlESiJREoiURKIlESiJREoiURKIlESiJREoiURKIlESiJREoiURKIlESiJREoiURKIlESiJREoiURKIlESiJREoiURKIlESiJREoiURKIlESiJRFW8b43FaKrS6sM2kaRnfGd67Ywv0UsUTpDZqzfH+JXE7RGzZzA4HrjB+bJzrOMrgY2OKzK39yJAxlwOnNa9BFSsY4z2xDY8unNWHEeIPYyRB5WlhkJB141JjG4IAyN9wd/evssrqdzbm4PPUKGCBlYxxa0Nc3lofLPNdeKWLrmXzM9yMgjtjflXnuKcPqIb1XaX9QRtlnovlPOx1o8Nl0sOMhI5GmfCRjUWPbl9znl1Oa0uAVs1ViifmRaxUFbC1lnN3Xrgfim3umKRlg4GdLrgkdx3FekkgfGLlULq7qFfUoiURKIlESiJREoiURKIlESiJREoiURKIlEVfxnjEVqgeViATgAAkk9hXTGFxsFJHE6Q2asxfeM7CddMsLuBuFZFO+CNvVsfepxDI05FW20kzDdpsqDwvxSa3SVoYyyyONCkM3y6tRGNzgFQT7jtVXic5ia0MF3fZaApo53jtDYAZnTXT7qYlrdcQnUyoVQbE6Sqqud9OeZP36dKwwyaqkBeMvTJWzLTUMREZufG5J/C21zamVtJlAA/Io3++9famkdWydm+YAD/qBn55/a3RYUcoibiDMzuVnPEt5bKvlqssqwypJP5UesenJ0ysSAB1x0xyrWoKaKiaRENd9/VWGUM9UWl7mtvpc2v4DM/lfL3i0d4sd5ZgvPbOC8RGHMbAhlx123BGRscb1ehIzY7Q/VVq2gmpHASDwI0K11jfpKiMpxrXWqts2Pod6hcwtJHJU1KrlEoiURKIlESiJREoiURKIlESiJREoiURRuIS6UIEixuwIRm5BsHGRXD5o47GQ2BX1pAOazXAeEzG3kW/xKpfWqs2ogg88jYKTyA6E98V1W1bIInTM/wCoJ8VckkZjHY5bKx/wqIafMt4Sh2A8uPC9um1eagreKU0zH1Zux5t/+SdPeY80L73wON/Eqh8P8WuvOkDw5Ecb4QRhdBGCFQgciQBjJzselaVNPO+Y9oOe2nmr/E4KeKlxxG511vi8lY8S4ld23kyStC6ySLG0SowK6s/KxY6sY7VfJc2xK8lLNPDhc8ggkC34N14u7+3gmbXc/wATfkjEqSCMkjbbPKs+j/Tsran9yXYtTyzK0KjjtNGOyd0vqfsvH4e8De1ileSZJElIZShJGADliSBuc7jpprXcCDYrX4nxOCv7N0ANgPYy5fdY/wAFzqvE5ZYjptl85ieQEWTp+2dOBXxxAbcrc4y4R8NHbnvDD67/AHV5deJLd7tLn4dy8YKq3mYODq5rjHJj161WHECGlgGRX5yeJNxfDkt5YXiTRrJGcq3L/I+4NTNcHC4WjHI2Roc3RSK6XaURKIlESiJREoiURKIlESiJREoiURQuJ8OEwAJIIzjt9xVOso21LQCbEaIs7wy5ZX8rOUY6SOeDnmK8zHjeDSk912XO2eo96Ix2F11P4lxoRsYWQvjGWzj32GKtVVRgiNHU3fzdkDzFhY6ZLTgo+0b2jTborK1kjdVlVvQoPPp3z9Kv0tFA8xTxONmAgDx1v75bKnNiiLmvVTbxec4vLhgka5+HjYgBQfzvn87cwOgx1rVGZxFZkMD6h4lIOXwj7nr9PFUvC+ByfB3fmIC74ZWDKxbTk7YJ6/1rWfUMMrC05LJi4fNHTTNmbZxz6m2a++CfEAji8lkY6SzlxjSiYyS30OduuRX2rpy52IHX6rnhNeGRdk4HK5vsBrmuD8Qso0up0DeVIFWS30hdTlvSytn0jnkZ9/rRnpnNFn6FetoaxvHWik3bub/D99rHVdbfiFrJwpyiFQGKBXwW8wkMNxzwDnPYYqjKxscRCp8X4aOHRmF2d8weatPw6VhbuT8pkOn9lBx9/wChr5SXwFUeGg9mfFaurS0UoiURKIlESiJREoiURKIlESiJREoireMIzBVSQITnILYyP61n17ZHgMjeGk9bXC+FU/Cmijm0klpASqnAC6uWBvn2zWTRGnhqMBJLtByv9el1c/YyCPtD4+S43vFpgcyQorcgWjOR9CTvUU9fUh15I2g7XafkTqtKKlhIsx5I6FcbG4dLdwtu06ySLGUBI2YHUSQDtjA+9W+C4hG/K4uPpn9lm8dfhDQG4iciOi8v4Ye7vppL1CbaMYgXXhSO+xyMAZPLJPtW7a5zWo3iLKWkYylPfPxZZ++XQdVB8ABVv7pLUk2IHcldXpxgnn+fB6gD2o3VT8XJdRxOqP8A2/O2f9ea2/FVVIJiIvM9DExqMGTY7bAnJ5cia7Mjm94ahebip45XiJ1gHGx88ui/PIOF3oikA4bEYpMFo5JCXIG4AIdcEfTNcS1VTLYloyWtw7h3COHSXhndi57fQ5KRaol5YhLSAxSQy/xIc5OWBGctufqdxgjpVWQmZmQzCofqeiqMYc52O+YPMeGmXpuv0DhlqIoo4wMBVAx79f51bY3C0BUomBjA0bKVXSkSiJREoiURKIlESiJREoiURKIlESiLLeML+3hZWldteBiJQCSMnffGB0yT02zis2somTPD3OOW3mqlVWRU/wAevJQ+DXkN4ZpLdWW5VSyxyEadRB0ttnbVjPakVBTmo7bPW9tvFW6PjX7lnZaW152VVPwDiUFv57Xnmsq65IJcuMLkkAsSCcdgPY1tSCnm/jewEFX2zx47NFuoyWhs5JL6zha3YWwYEtpzkMpI0rjGxbJzz2Hc19p2w0ri0tuBoMrLJ4nBUSnAx9uZ36D85qlkvJ5rK8t5JkVo9KmV2wMa8MrMB1AIG2+rFT8Rhja1r48sS5/StXIavBMC8sO2Zvn4aEXUi14xZ2Sw2rXAjjMSSF0D/wAZpCwzrUekZUknbmu4AIqtDA5zMTRdbFa+Wadz3g3uRY7DkqP8VPDy2/l3tvmNi2hyrMDkglWBzkciDjuPerdHKXXjdmq8Tr90rW2XihYOHwT3j4laMHTtqkONiF9xgnoM9KzqlzInnkpqahlqpcEQ89h5rM8EJihu3eaOC8u21pC0iq4UszbAkEEhmA+1VY4JnRue1pzVj9R1DZGNp4HXwC1+ZyB+Q9VdeAbKeN5C6ukRXkwIy2RggH2zv7io6VjwTfReV4fHI1xJBA+621XVqpREoiURKIlESiJREoiURKIlESiJRFBuOExSSiZ0DOq6BqAIAznl39/c1yWgm6hdBG54e4XIyWG/D+FVu7qQkIkeU3OANT7f/HFRRDvFY/C4/wDyJCNsvn/S88Y4PfvqE96RHLIwEUYyNBO2T6cDcDTuTkDBzWk18Y0avYQCN3wjQan3+B4LY8K8u3thHGPTFFqAyDqBBOoEbHUc/wCQqGxkfnuVQqy5gdIevqNlUT26RQyQS20k0RAe4lG2WJ1EjcEhcA+nljvUFbWlzzdpwj5D79VLwihNO1r45AJCT5n5gX0AK5cY8MWFw0a+VIxgRRiI/wDdn1KrknfmTgHX6ietWoZXxs7pyK+STyOe5zzmTn4q34jZRX6QDZ7YPrYdG0BgFYHfGo7r/wCXB61y1zoieaia62YXG+8PGTiEN0TGY44yugjfPrwRtjbI/aqbo7yBy0oa4R0T6cXu43vtbL8LFfiRBwmF7guhe+lXZEZsI5Gztg6QTsSDknHLc52qQ1DgLfCFjuwrVfhZFcLw9BcagdTeWHzqEe2kHO/POB201VrSwynD7K6botdVVdJREoiURKIlESiJREoiURKIlESiJREoi/OfHhggleP4cv8AEqryetlBKscaMfnyMk8txscmo+1MT8TdVkz1f7GoxxNzdry/1aiONESK1jikdY0XVhyGiUggZbIOo9gRsCewNi5PeK9FEHYTM4ht9Li9z4Z5deeXO0KeOfMrQoiaIlihhJUnRnJYruBsAFU9Bv2ruCSAyhj3dT71Vfikr/2pZAQ6QnET9hfU632vzUrj96wtxDIVWWVMSEH0xpj+I5J5ADYe5A3qnVAPd2MVziyHhufe6loLsb+4nsAzM8sWwHn8lx8JSBXuEHrV5i6SL6l0lFAViPkZQuMNjpirszLNbtYWVRsokJcDdZvjK3iG8t7IsHFwk2FIDGOVWLaM9nC5x71YZ2Zwuk5W8wpI8N+8rCWzFtHBxPiDv8TBEEdV0HUSWUA7bt698HGRVJ1M2WovH5K6OIOjpn0zQMLjfe+3XpyUzwdwGzZ5OIQM0xuGLK8o3Q5OoJlQR6sj7YzirE8sgAidlbks4AarX1UXSURKIlESiJREoiURKIlESiJREoiURKIlEXiSINgkAkbgkZwfai+WBOYVZBK8bGPQHl0hmkACCRtgSQM4225nkBVOWqk7YxMZewuM8vDRSyyY3ZZDYXvYclEFwTcr/B0SZGo6icjGD7Yx19qzBM41jQY8L7553y+llEoczapGQiJrmWTLQynfyIy2kJ0ydOoe7E9K9DRxEYp33Govy2Hlv5rriE7TgpoyDaxIO+589h4L5wXh9ybu4upEMQk0osepSSBpGTgkZAH/AFGuOMSu/ZtipTdwIuRrbe18rqjRxP8A3D5ZRYHQfmyvbnhsbyI7A+YAVDBmVsc8EqQSPY7VVZKad7Iw42ffI5kEC97m/UHytbfQIuCeShTQtdSzW91aK1qACjtg6j/Y7ncYIx71oghgDmOzUeqtuH2SQRJFGumNFCqN9gBgbnc/U1G5xc4uOpX1SK5RKIlESiJREoiURKIlESiJREoiURKIlESiJREoi+MMg9PehX0GxVVacFVDGxw7ohTzWHrOc9efXv3qi6KrxCISfw2II3J5g+m6klMUkpmwAO26BWHw69Nvcbfv3rkcMga0CIYCN25Hz2PmCue0dvmkdvg5JJPv0+lfKfhzYpe2c9z3aXcdB0GQC+ukuLWsu1aKjSiJREoiURKIlESiJREoiURKIlESiJREoiURKIlESiJREoiURKIlESiJREoiURKIlESiJREoiURf/9k=">
            <a:hlinkClick r:id="rId2"/>
          </p:cNvPr>
          <p:cNvSpPr>
            <a:spLocks noChangeAspect="1" noChangeArrowheads="1"/>
          </p:cNvSpPr>
          <p:nvPr/>
        </p:nvSpPr>
        <p:spPr bwMode="auto">
          <a:xfrm>
            <a:off x="307975" y="-1698625"/>
            <a:ext cx="2657475"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ea typeface="ＭＳ Ｐゴシック" panose="020B0600070205080204" pitchFamily="34" charset="-128"/>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ea typeface="ＭＳ Ｐゴシック" panose="020B0600070205080204" pitchFamily="34" charset="-128"/>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ea typeface="ＭＳ Ｐゴシック" panose="020B0600070205080204" pitchFamily="34" charset="-128"/>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ea typeface="ＭＳ Ｐゴシック" panose="020B0600070205080204" pitchFamily="34" charset="-128"/>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ea typeface="ＭＳ Ｐゴシック" panose="020B0600070205080204" pitchFamily="34" charset="-128"/>
              </a:defRPr>
            </a:lvl9pPr>
          </a:lstStyle>
          <a:p>
            <a:pPr eaLnBrk="1" hangingPunct="1">
              <a:spcBef>
                <a:spcPct val="0"/>
              </a:spcBef>
              <a:buClrTx/>
              <a:buSzTx/>
              <a:buFontTx/>
              <a:buNone/>
            </a:pPr>
            <a:endParaRPr lang="en-GB" altLang="en-US" sz="1800">
              <a:latin typeface="Arial" panose="020B0604020202020204" pitchFamily="34" charset="0"/>
            </a:endParaRPr>
          </a:p>
        </p:txBody>
      </p:sp>
      <p:pic>
        <p:nvPicPr>
          <p:cNvPr id="19461" name="Picture 6" descr="http://www.barcelona-apartments.pro/wp-content/uploads/2011/11/colorful_question_mark-e1323444206814.jpg">
            <a:hlinkClick r:id="rId3" tooltip="Question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2016125"/>
            <a:ext cx="2808287"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88106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1"/>
          <p:cNvSpPr>
            <a:spLocks noGrp="1"/>
          </p:cNvSpPr>
          <p:nvPr>
            <p:ph idx="1"/>
          </p:nvPr>
        </p:nvSpPr>
        <p:spPr/>
        <p:txBody>
          <a:bodyPr/>
          <a:lstStyle/>
          <a:p>
            <a:pPr algn="ctr" eaLnBrk="1" hangingPunct="1">
              <a:buFont typeface="Wingdings 3" panose="05040102010807070707" pitchFamily="18" charset="2"/>
              <a:buNone/>
            </a:pPr>
            <a:r>
              <a:rPr lang="en-GB" altLang="en-US" sz="3500">
                <a:latin typeface="Comic Sans MS" panose="030F0702030302020204" pitchFamily="66" charset="0"/>
              </a:rPr>
              <a:t>Thank you for attending </a:t>
            </a:r>
          </a:p>
          <a:p>
            <a:pPr algn="ctr" eaLnBrk="1" hangingPunct="1">
              <a:buFont typeface="Wingdings 3" panose="05040102010807070707" pitchFamily="18" charset="2"/>
              <a:buNone/>
            </a:pPr>
            <a:endParaRPr lang="en-GB" altLang="en-US" sz="3500">
              <a:latin typeface="Comic Sans MS" panose="030F0702030302020204" pitchFamily="66" charset="0"/>
            </a:endParaRPr>
          </a:p>
          <a:p>
            <a:pPr algn="ctr" eaLnBrk="1" hangingPunct="1">
              <a:buFont typeface="Wingdings 3" panose="05040102010807070707" pitchFamily="18" charset="2"/>
              <a:buNone/>
            </a:pPr>
            <a:r>
              <a:rPr lang="en-GB" altLang="en-US" sz="3500">
                <a:latin typeface="Comic Sans MS" panose="030F0702030302020204" pitchFamily="66" charset="0"/>
              </a:rPr>
              <a:t>We look forward to working in partnership with you.</a:t>
            </a:r>
          </a:p>
        </p:txBody>
      </p:sp>
      <p:pic>
        <p:nvPicPr>
          <p:cNvPr id="2048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5029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56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578</TotalTime>
  <Words>992</Words>
  <Application>Microsoft Office PowerPoint</Application>
  <PresentationFormat>On-screen Show (4:3)</PresentationFormat>
  <Paragraphs>251</Paragraphs>
  <Slides>18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MS PGothic</vt:lpstr>
      <vt:lpstr>Arial</vt:lpstr>
      <vt:lpstr>Calibri</vt:lpstr>
      <vt:lpstr>Comic Sans MS</vt:lpstr>
      <vt:lpstr>inherit</vt:lpstr>
      <vt:lpstr>Lucida Sans Unicode</vt:lpstr>
      <vt:lpstr>Times</vt:lpstr>
      <vt:lpstr>Times New Roman</vt:lpstr>
      <vt:lpstr>Verdana</vt:lpstr>
      <vt:lpstr>Wingdings 2</vt:lpstr>
      <vt:lpstr>Wingdings 3</vt:lpstr>
      <vt:lpstr>Concourse</vt:lpstr>
      <vt:lpstr>Key Stage 1   Curriculum Meeting</vt:lpstr>
      <vt:lpstr>Key Stage 1 Teachers</vt:lpstr>
      <vt:lpstr>School Vision </vt:lpstr>
      <vt:lpstr>School Vision </vt:lpstr>
      <vt:lpstr>English</vt:lpstr>
      <vt:lpstr>Maths</vt:lpstr>
      <vt:lpstr>Westbrook Wonder  World Curriculum</vt:lpstr>
      <vt:lpstr>Westbrook Wonder  World Curriculum  Year 1 – Autumn Term </vt:lpstr>
      <vt:lpstr>Westbrook Wonder  World Curriculum  Year 2 – Autumn Term </vt:lpstr>
      <vt:lpstr>Key Dates  </vt:lpstr>
      <vt:lpstr>Year 1 Home Learning</vt:lpstr>
      <vt:lpstr>Year 2 Home Learning</vt:lpstr>
      <vt:lpstr>Home Reading</vt:lpstr>
      <vt:lpstr>Physical Education</vt:lpstr>
      <vt:lpstr>Uniform</vt:lpstr>
      <vt:lpstr>Other  </vt:lpstr>
      <vt:lpstr>Questions  </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Homework &amp; Curriculum Meeting</dc:title>
  <dc:creator>rchahal</dc:creator>
  <cp:lastModifiedBy>Helen Keane (Westbrook Primary School)</cp:lastModifiedBy>
  <cp:revision>88</cp:revision>
  <dcterms:created xsi:type="dcterms:W3CDTF">2011-09-20T10:02:39Z</dcterms:created>
  <dcterms:modified xsi:type="dcterms:W3CDTF">2019-09-12T13:58:40Z</dcterms:modified>
</cp:coreProperties>
</file>