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17"/>
  </p:notesMasterIdLst>
  <p:sldIdLst>
    <p:sldId id="262" r:id="rId6"/>
    <p:sldId id="258" r:id="rId7"/>
    <p:sldId id="260" r:id="rId8"/>
    <p:sldId id="259" r:id="rId9"/>
    <p:sldId id="264" r:id="rId10"/>
    <p:sldId id="261"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21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2546" autoAdjust="0"/>
  </p:normalViewPr>
  <p:slideViewPr>
    <p:cSldViewPr>
      <p:cViewPr varScale="1">
        <p:scale>
          <a:sx n="56" d="100"/>
          <a:sy n="56" d="100"/>
        </p:scale>
        <p:origin x="199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A1FC7E-9F95-4C9D-8A0C-200A1DF70554}" type="datetimeFigureOut">
              <a:rPr lang="en-GB" smtClean="0"/>
              <a:t>03/05/2018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5A012D-1DED-488F-BB36-BED732347061}" type="slidenum">
              <a:rPr lang="en-GB" smtClean="0"/>
              <a:t>‹#›</a:t>
            </a:fld>
            <a:endParaRPr lang="en-GB"/>
          </a:p>
        </p:txBody>
      </p:sp>
    </p:spTree>
    <p:extLst>
      <p:ext uri="{BB962C8B-B14F-4D97-AF65-F5344CB8AC3E}">
        <p14:creationId xmlns:p14="http://schemas.microsoft.com/office/powerpoint/2010/main" val="799036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1</a:t>
            </a:fld>
            <a:endParaRPr lang="en-GB"/>
          </a:p>
        </p:txBody>
      </p:sp>
    </p:spTree>
    <p:extLst>
      <p:ext uri="{BB962C8B-B14F-4D97-AF65-F5344CB8AC3E}">
        <p14:creationId xmlns:p14="http://schemas.microsoft.com/office/powerpoint/2010/main" val="1226373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Mastery is an often discussed term in education.  Mathematics Mastery</a:t>
            </a:r>
            <a:r>
              <a:rPr lang="en-GB" baseline="0" dirty="0"/>
              <a:t> started in 2012 with 20 schools and has expanded to around 400 primary schools and </a:t>
            </a:r>
            <a:r>
              <a:rPr lang="en-GB" baseline="0" dirty="0" smtClean="0"/>
              <a:t>200 </a:t>
            </a:r>
            <a:r>
              <a:rPr lang="en-GB" baseline="0" dirty="0"/>
              <a:t>secondary schools in 2018.  Our vision is that all children enjoy and succeed in maths, no matter what their starting points.  We do this by giving schools the resources and training to better support their teachers to achieve this.</a:t>
            </a:r>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with parents what this means.  Did they enjoy maths at school? How many of them feel they are no good at maths? Is it true that some people are born with</a:t>
            </a:r>
            <a:r>
              <a:rPr lang="en-GB" baseline="0" dirty="0"/>
              <a:t> a ‘maths gene’, that they are naturally better at maths?  Mathematics Mastery believe that all children can do better in maths through good teaching.  As a nation, we do not do well enough in maths and we know we need to change perceptions of maths from parents and carers.</a:t>
            </a:r>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with parents what this means.  Can they think of examples outside</a:t>
            </a:r>
            <a:r>
              <a:rPr lang="en-GB" baseline="0" dirty="0"/>
              <a:t> of maths where this is true?  (E.g. in learning to drive a car, you may feel you have mastered it when you can drive a different car, drive in snow and on ice, when you apply the skills of driving a car to driving a van etc.)</a:t>
            </a:r>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4</a:t>
            </a:fld>
            <a:endParaRPr lang="en-GB"/>
          </a:p>
        </p:txBody>
      </p:sp>
    </p:spTree>
    <p:extLst>
      <p:ext uri="{BB962C8B-B14F-4D97-AF65-F5344CB8AC3E}">
        <p14:creationId xmlns:p14="http://schemas.microsoft.com/office/powerpoint/2010/main" val="3152888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Emphasis</a:t>
            </a:r>
            <a:r>
              <a:rPr lang="en-GB" sz="1200" baseline="0" dirty="0"/>
              <a:t> on number work throughout. Topics are revisited throughout the year in slightly different ways so that pupils really embed their learning.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Opportunities are provided throughout the programme for pupils to use reasoning skills to make connections between prior knowledge and newly presented material. These connections will help foster a deeper understanding of mathematical concepts.</a:t>
            </a:r>
            <a:r>
              <a:rPr lang="en-GB" sz="1200" baseline="0" dirty="0"/>
              <a:t> </a:t>
            </a:r>
          </a:p>
          <a:p>
            <a:pPr>
              <a:buNone/>
            </a:pPr>
            <a:endParaRPr lang="en-GB" sz="1200" dirty="0"/>
          </a:p>
          <a:p>
            <a:pPr>
              <a:buNone/>
            </a:pPr>
            <a:r>
              <a:rPr lang="en-GB" sz="1200" dirty="0"/>
              <a:t>Differentiation is through depth</a:t>
            </a:r>
            <a:r>
              <a:rPr lang="en-GB" sz="1200" baseline="0" dirty="0"/>
              <a:t> rather than accelerating children on to new content. This means that pupils who grasp concepts quickly are challenged through rich problem solving tasks, to explain their working, to justify and reason.</a:t>
            </a:r>
          </a:p>
          <a:p>
            <a:pPr>
              <a:buNone/>
            </a:pPr>
            <a:endParaRPr lang="en-GB" sz="1200" baseline="0" dirty="0"/>
          </a:p>
          <a:p>
            <a:pPr>
              <a:buNone/>
            </a:pPr>
            <a:r>
              <a:rPr lang="en-GB" sz="1050" dirty="0"/>
              <a:t>Traditional methods of working out are meaningfully taught. A clear progression in calculations</a:t>
            </a:r>
            <a:r>
              <a:rPr lang="en-GB" sz="1050" baseline="0" dirty="0"/>
              <a:t> document from MM ensures consistency and continuity across the school.</a:t>
            </a:r>
            <a:endParaRPr lang="en-GB" sz="1050" dirty="0"/>
          </a:p>
          <a:p>
            <a:pPr>
              <a:buNone/>
            </a:pPr>
            <a:r>
              <a:rPr lang="en-GB" sz="1050" dirty="0"/>
              <a:t>Comprehension, calculation and problem solving developed simultaneously. </a:t>
            </a:r>
            <a:endParaRPr lang="en-GB" sz="1050" i="1"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8</a:t>
            </a:fld>
            <a:endParaRPr lang="en-GB"/>
          </a:p>
        </p:txBody>
      </p:sp>
    </p:spTree>
    <p:extLst>
      <p:ext uri="{BB962C8B-B14F-4D97-AF65-F5344CB8AC3E}">
        <p14:creationId xmlns:p14="http://schemas.microsoft.com/office/powerpoint/2010/main" val="1657023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Big Pictures to stimulate children’s talking. Ask parents</a:t>
            </a:r>
            <a:r>
              <a:rPr lang="en-GB" baseline="0" dirty="0"/>
              <a:t> what maths they can see in each picture.</a:t>
            </a:r>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9</a:t>
            </a:fld>
            <a:endParaRPr lang="en-GB"/>
          </a:p>
        </p:txBody>
      </p:sp>
    </p:spTree>
    <p:extLst>
      <p:ext uri="{BB962C8B-B14F-4D97-AF65-F5344CB8AC3E}">
        <p14:creationId xmlns:p14="http://schemas.microsoft.com/office/powerpoint/2010/main" val="3011337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Adapt as necessary to suit your own school circumstances.</a:t>
            </a:r>
          </a:p>
        </p:txBody>
      </p:sp>
      <p:sp>
        <p:nvSpPr>
          <p:cNvPr id="4" name="Slide Number Placeholder 3"/>
          <p:cNvSpPr>
            <a:spLocks noGrp="1"/>
          </p:cNvSpPr>
          <p:nvPr>
            <p:ph type="sldNum" sz="quarter" idx="10"/>
          </p:nvPr>
        </p:nvSpPr>
        <p:spPr/>
        <p:txBody>
          <a:bodyPr/>
          <a:lstStyle/>
          <a:p>
            <a:fld id="{E25A012D-1DED-488F-BB36-BED732347061}" type="slidenum">
              <a:rPr lang="en-GB" smtClean="0"/>
              <a:t>10</a:t>
            </a:fld>
            <a:endParaRPr lang="en-GB"/>
          </a:p>
        </p:txBody>
      </p:sp>
    </p:spTree>
    <p:extLst>
      <p:ext uri="{BB962C8B-B14F-4D97-AF65-F5344CB8AC3E}">
        <p14:creationId xmlns:p14="http://schemas.microsoft.com/office/powerpoint/2010/main" val="257979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13.jpe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13.jpeg"/></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03/05/2018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073345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03/05/2018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541478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992D5E-78E4-4688-BB5E-B31C3BE84AD8}" type="datetimeFigureOut">
              <a:rPr lang="en-GB" smtClean="0"/>
              <a:t>03/05/2018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354625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992D5E-78E4-4688-BB5E-B31C3BE84AD8}" type="datetimeFigureOut">
              <a:rPr lang="en-GB" smtClean="0"/>
              <a:t>03/05/2018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4005475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992D5E-78E4-4688-BB5E-B31C3BE84AD8}" type="datetimeFigureOut">
              <a:rPr lang="en-GB" smtClean="0"/>
              <a:t>03/05/2018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973615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992D5E-78E4-4688-BB5E-B31C3BE84AD8}" type="datetimeFigureOut">
              <a:rPr lang="en-GB" smtClean="0"/>
              <a:t>03/05/2018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01000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992D5E-78E4-4688-BB5E-B31C3BE84AD8}" type="datetimeFigureOut">
              <a:rPr lang="en-GB" smtClean="0"/>
              <a:t>03/05/2018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87825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992D5E-78E4-4688-BB5E-B31C3BE84AD8}" type="datetimeFigureOut">
              <a:rPr lang="en-GB" smtClean="0"/>
              <a:t>03/05/2018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252936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992D5E-78E4-4688-BB5E-B31C3BE84AD8}" type="datetimeFigureOut">
              <a:rPr lang="en-GB" smtClean="0"/>
              <a:t>03/05/2018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383977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03/05/2018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3822017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03/05/2018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917543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D12149"/>
        </a:solidFill>
        <a:effectLst/>
      </p:bgPr>
    </p:bg>
    <p:spTree>
      <p:nvGrpSpPr>
        <p:cNvPr id="1" name=""/>
        <p:cNvGrpSpPr/>
        <p:nvPr/>
      </p:nvGrpSpPr>
      <p:grpSpPr>
        <a:xfrm>
          <a:off x="0" y="0"/>
          <a:ext cx="0" cy="0"/>
          <a:chOff x="0" y="0"/>
          <a:chExt cx="0" cy="0"/>
        </a:xfrm>
      </p:grpSpPr>
      <p:sp>
        <p:nvSpPr>
          <p:cNvPr id="16" name="Teardrop 15"/>
          <p:cNvSpPr/>
          <p:nvPr userDrawn="1"/>
        </p:nvSpPr>
        <p:spPr>
          <a:xfrm rot="16200000">
            <a:off x="1683405" y="-467707"/>
            <a:ext cx="5705182" cy="7848872"/>
          </a:xfrm>
          <a:prstGeom prst="teardrop">
            <a:avLst>
              <a:gd name="adj" fmla="val 99679"/>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3429" y="836712"/>
            <a:ext cx="4766683" cy="1277322"/>
          </a:xfrm>
          <a:prstGeom prst="rect">
            <a:avLst/>
          </a:prstGeom>
        </p:spPr>
      </p:pic>
      <p:sp>
        <p:nvSpPr>
          <p:cNvPr id="18" name="TextBox 17"/>
          <p:cNvSpPr txBox="1"/>
          <p:nvPr userDrawn="1"/>
        </p:nvSpPr>
        <p:spPr>
          <a:xfrm>
            <a:off x="1062832" y="2708921"/>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9" name="TextBox 18"/>
          <p:cNvSpPr txBox="1"/>
          <p:nvPr userDrawn="1"/>
        </p:nvSpPr>
        <p:spPr>
          <a:xfrm>
            <a:off x="3138769" y="41490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spTree>
    <p:extLst>
      <p:ext uri="{BB962C8B-B14F-4D97-AF65-F5344CB8AC3E}">
        <p14:creationId xmlns:p14="http://schemas.microsoft.com/office/powerpoint/2010/main" val="1448513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D12149"/>
        </a:solidFill>
        <a:effectLst/>
      </p:bgPr>
    </p:bg>
    <p:spTree>
      <p:nvGrpSpPr>
        <p:cNvPr id="1" name=""/>
        <p:cNvGrpSpPr/>
        <p:nvPr/>
      </p:nvGrpSpPr>
      <p:grpSpPr>
        <a:xfrm>
          <a:off x="0" y="0"/>
          <a:ext cx="0" cy="0"/>
          <a:chOff x="0" y="0"/>
          <a:chExt cx="0" cy="0"/>
        </a:xfrm>
      </p:grpSpPr>
      <p:sp>
        <p:nvSpPr>
          <p:cNvPr id="2" name="Teardrop 1"/>
          <p:cNvSpPr/>
          <p:nvPr userDrawn="1"/>
        </p:nvSpPr>
        <p:spPr>
          <a:xfrm rot="16200000">
            <a:off x="1112850" y="-1110270"/>
            <a:ext cx="6234732" cy="8460432"/>
          </a:xfrm>
          <a:prstGeom prst="teardrop">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TextBox 7"/>
          <p:cNvSpPr txBox="1"/>
          <p:nvPr userDrawn="1"/>
        </p:nvSpPr>
        <p:spPr>
          <a:xfrm>
            <a:off x="844600" y="2483892"/>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9" name="TextBox 8"/>
          <p:cNvSpPr txBox="1"/>
          <p:nvPr userDrawn="1"/>
        </p:nvSpPr>
        <p:spPr>
          <a:xfrm>
            <a:off x="2829523" y="3835896"/>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Tree>
    <p:extLst>
      <p:ext uri="{BB962C8B-B14F-4D97-AF65-F5344CB8AC3E}">
        <p14:creationId xmlns:p14="http://schemas.microsoft.com/office/powerpoint/2010/main" val="4014444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rgbClr val="D12149"/>
        </a:solidFill>
        <a:effectLst/>
      </p:bgPr>
    </p:bg>
    <p:spTree>
      <p:nvGrpSpPr>
        <p:cNvPr id="1" name=""/>
        <p:cNvGrpSpPr/>
        <p:nvPr/>
      </p:nvGrpSpPr>
      <p:grpSpPr>
        <a:xfrm>
          <a:off x="0" y="0"/>
          <a:ext cx="0" cy="0"/>
          <a:chOff x="0" y="0"/>
          <a:chExt cx="0" cy="0"/>
        </a:xfrm>
      </p:grpSpPr>
      <p:sp>
        <p:nvSpPr>
          <p:cNvPr id="4" name="Snip Single Corner Rectangle 3"/>
          <p:cNvSpPr/>
          <p:nvPr userDrawn="1"/>
        </p:nvSpPr>
        <p:spPr>
          <a:xfrm rot="16200000" flipH="1" flipV="1">
            <a:off x="1121727" y="-1101392"/>
            <a:ext cx="6156801" cy="8376593"/>
          </a:xfrm>
          <a:prstGeom prst="snip1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TextBox 12"/>
          <p:cNvSpPr txBox="1"/>
          <p:nvPr userDrawn="1"/>
        </p:nvSpPr>
        <p:spPr>
          <a:xfrm>
            <a:off x="707740" y="2305844"/>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4" name="TextBox 13"/>
          <p:cNvSpPr txBox="1"/>
          <p:nvPr userDrawn="1"/>
        </p:nvSpPr>
        <p:spPr>
          <a:xfrm>
            <a:off x="2799436" y="38315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Tree>
    <p:extLst>
      <p:ext uri="{BB962C8B-B14F-4D97-AF65-F5344CB8AC3E}">
        <p14:creationId xmlns:p14="http://schemas.microsoft.com/office/powerpoint/2010/main" val="2024979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rgbClr val="D12149"/>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18366" t="12633"/>
          <a:stretch/>
        </p:blipFill>
        <p:spPr>
          <a:xfrm>
            <a:off x="0" y="0"/>
            <a:ext cx="8484179" cy="616530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
        <p:nvSpPr>
          <p:cNvPr id="10" name="TextBox 9"/>
          <p:cNvSpPr txBox="1"/>
          <p:nvPr userDrawn="1"/>
        </p:nvSpPr>
        <p:spPr>
          <a:xfrm>
            <a:off x="707740" y="2305844"/>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1" name="TextBox 10"/>
          <p:cNvSpPr txBox="1"/>
          <p:nvPr userDrawn="1"/>
        </p:nvSpPr>
        <p:spPr>
          <a:xfrm>
            <a:off x="2799436" y="38315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spTree>
    <p:extLst>
      <p:ext uri="{BB962C8B-B14F-4D97-AF65-F5344CB8AC3E}">
        <p14:creationId xmlns:p14="http://schemas.microsoft.com/office/powerpoint/2010/main" val="34444967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Rectangle 8"/>
          <p:cNvSpPr/>
          <p:nvPr userDrawn="1"/>
        </p:nvSpPr>
        <p:spPr>
          <a:xfrm>
            <a:off x="0" y="0"/>
            <a:ext cx="9144000" cy="6858000"/>
          </a:xfrm>
          <a:prstGeom prst="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prstClr val="white"/>
              </a:solidFill>
            </a:endParaRPr>
          </a:p>
        </p:txBody>
      </p:sp>
      <p:sp>
        <p:nvSpPr>
          <p:cNvPr id="11" name="Rounded Rectangle 10"/>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Our core values</a:t>
            </a:r>
          </a:p>
        </p:txBody>
      </p:sp>
      <p:sp>
        <p:nvSpPr>
          <p:cNvPr id="13" name="TextBox 12"/>
          <p:cNvSpPr txBox="1"/>
          <p:nvPr userDrawn="1"/>
        </p:nvSpPr>
        <p:spPr>
          <a:xfrm>
            <a:off x="462856" y="1628800"/>
            <a:ext cx="8141592" cy="5078313"/>
          </a:xfrm>
          <a:prstGeom prst="rect">
            <a:avLst/>
          </a:prstGeom>
          <a:noFill/>
        </p:spPr>
        <p:txBody>
          <a:bodyPr wrap="square" rtlCol="0">
            <a:spAutoFit/>
          </a:bodyPr>
          <a:lstStyle/>
          <a:p>
            <a:pPr algn="ctr"/>
            <a:r>
              <a:rPr lang="en-GB" sz="5200" dirty="0">
                <a:solidFill>
                  <a:prstClr val="white"/>
                </a:solidFill>
                <a:latin typeface="Georgia" panose="02040502050405020303" pitchFamily="18" charset="0"/>
              </a:rPr>
              <a:t>Partnership</a:t>
            </a:r>
          </a:p>
          <a:p>
            <a:pPr algn="ctr"/>
            <a:r>
              <a:rPr lang="en-GB" sz="5200" dirty="0">
                <a:solidFill>
                  <a:prstClr val="white"/>
                </a:solidFill>
                <a:latin typeface="Georgia" panose="02040502050405020303" pitchFamily="18" charset="0"/>
              </a:rPr>
              <a:t>Excellence</a:t>
            </a:r>
          </a:p>
          <a:p>
            <a:pPr algn="ctr"/>
            <a:r>
              <a:rPr lang="en-GB" sz="5200" dirty="0">
                <a:solidFill>
                  <a:prstClr val="white"/>
                </a:solidFill>
                <a:latin typeface="Georgia" panose="02040502050405020303" pitchFamily="18" charset="0"/>
              </a:rPr>
              <a:t>Compassion</a:t>
            </a:r>
          </a:p>
          <a:p>
            <a:pPr algn="ctr"/>
            <a:r>
              <a:rPr lang="en-GB" sz="5200" dirty="0">
                <a:solidFill>
                  <a:prstClr val="white"/>
                </a:solidFill>
                <a:latin typeface="Georgia" panose="02040502050405020303" pitchFamily="18" charset="0"/>
              </a:rPr>
              <a:t>Growth-mindset</a:t>
            </a:r>
          </a:p>
          <a:p>
            <a:pPr algn="ctr"/>
            <a:r>
              <a:rPr lang="en-GB" sz="5200" dirty="0">
                <a:solidFill>
                  <a:prstClr val="white"/>
                </a:solidFill>
                <a:latin typeface="Georgia" panose="02040502050405020303" pitchFamily="18" charset="0"/>
              </a:rPr>
              <a:t>Innovative</a:t>
            </a:r>
          </a:p>
          <a:p>
            <a:pPr algn="ctr"/>
            <a:r>
              <a:rPr lang="en-GB" sz="5200" dirty="0">
                <a:solidFill>
                  <a:prstClr val="white"/>
                </a:solidFill>
                <a:latin typeface="Georgia" panose="02040502050405020303" pitchFamily="18" charset="0"/>
              </a:rPr>
              <a:t>Purposeful</a:t>
            </a:r>
          </a:p>
        </p:txBody>
      </p:sp>
    </p:spTree>
    <p:extLst>
      <p:ext uri="{BB962C8B-B14F-4D97-AF65-F5344CB8AC3E}">
        <p14:creationId xmlns:p14="http://schemas.microsoft.com/office/powerpoint/2010/main" val="28579487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p:cNvSpPr/>
          <p:nvPr userDrawn="1"/>
        </p:nvSpPr>
        <p:spPr>
          <a:xfrm>
            <a:off x="0" y="0"/>
            <a:ext cx="9144000" cy="6858000"/>
          </a:xfrm>
          <a:prstGeom prst="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prstClr val="white"/>
              </a:solidFill>
            </a:endParaRPr>
          </a:p>
        </p:txBody>
      </p:sp>
      <p:sp>
        <p:nvSpPr>
          <p:cNvPr id="11" name="Rounded Rectangle 10"/>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Tweet us</a:t>
            </a:r>
          </a:p>
        </p:txBody>
      </p:sp>
      <p:pic>
        <p:nvPicPr>
          <p:cNvPr id="5122" name="Picture 2" descr="http://www.adweek.com/socialtimes/files/2014/03/alltwitter-twitter-bird-logo-white-on-blu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59025" y="4653136"/>
            <a:ext cx="2749253" cy="180992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userDrawn="1"/>
        </p:nvSpPr>
        <p:spPr>
          <a:xfrm>
            <a:off x="462856" y="1628800"/>
            <a:ext cx="8141592" cy="2862322"/>
          </a:xfrm>
          <a:prstGeom prst="rect">
            <a:avLst/>
          </a:prstGeom>
          <a:noFill/>
        </p:spPr>
        <p:txBody>
          <a:bodyPr wrap="square" rtlCol="0">
            <a:spAutoFit/>
          </a:bodyPr>
          <a:lstStyle/>
          <a:p>
            <a:pPr algn="ctr"/>
            <a:r>
              <a:rPr lang="en-GB" sz="6000" dirty="0">
                <a:solidFill>
                  <a:prstClr val="white"/>
                </a:solidFill>
                <a:latin typeface="Georgia" panose="02040502050405020303" pitchFamily="18" charset="0"/>
              </a:rPr>
              <a:t>@MathsMastery</a:t>
            </a:r>
          </a:p>
          <a:p>
            <a:pPr algn="ctr"/>
            <a:r>
              <a:rPr lang="en-GB" sz="6000" dirty="0">
                <a:solidFill>
                  <a:prstClr val="white"/>
                </a:solidFill>
                <a:latin typeface="Georgia" panose="02040502050405020303" pitchFamily="18" charset="0"/>
              </a:rPr>
              <a:t>#Hashtag</a:t>
            </a:r>
          </a:p>
          <a:p>
            <a:pPr algn="ctr"/>
            <a:r>
              <a:rPr lang="en-GB" sz="6000" dirty="0">
                <a:solidFill>
                  <a:prstClr val="white"/>
                </a:solidFill>
                <a:latin typeface="Georgia" panose="02040502050405020303" pitchFamily="18" charset="0"/>
              </a:rPr>
              <a:t>#mathschat</a:t>
            </a:r>
          </a:p>
        </p:txBody>
      </p:sp>
    </p:spTree>
    <p:extLst>
      <p:ext uri="{BB962C8B-B14F-4D97-AF65-F5344CB8AC3E}">
        <p14:creationId xmlns:p14="http://schemas.microsoft.com/office/powerpoint/2010/main" val="19358165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To a minimum</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Tree>
    <p:extLst>
      <p:ext uri="{BB962C8B-B14F-4D97-AF65-F5344CB8AC3E}">
        <p14:creationId xmlns:p14="http://schemas.microsoft.com/office/powerpoint/2010/main" val="1446063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To a minimum</a:t>
            </a: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5264"/>
            <a:ext cx="2977232" cy="799188"/>
          </a:xfrm>
          <a:prstGeom prst="rect">
            <a:avLst/>
          </a:prstGeom>
        </p:spPr>
      </p:pic>
    </p:spTree>
    <p:extLst>
      <p:ext uri="{BB962C8B-B14F-4D97-AF65-F5344CB8AC3E}">
        <p14:creationId xmlns:p14="http://schemas.microsoft.com/office/powerpoint/2010/main" val="2365045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To a minimum</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1320"/>
            <a:ext cx="2977232" cy="799187"/>
          </a:xfrm>
          <a:prstGeom prst="rect">
            <a:avLst/>
          </a:prstGeom>
        </p:spPr>
      </p:pic>
    </p:spTree>
    <p:extLst>
      <p:ext uri="{BB962C8B-B14F-4D97-AF65-F5344CB8AC3E}">
        <p14:creationId xmlns:p14="http://schemas.microsoft.com/office/powerpoint/2010/main" val="27509145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Tree>
    <p:extLst>
      <p:ext uri="{BB962C8B-B14F-4D97-AF65-F5344CB8AC3E}">
        <p14:creationId xmlns:p14="http://schemas.microsoft.com/office/powerpoint/2010/main" val="37039157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2" name="Rounded Rectangle 1"/>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userDrawn="1"/>
        </p:nvSpPr>
        <p:spPr>
          <a:xfrm>
            <a:off x="3707904" y="2276872"/>
            <a:ext cx="4680520" cy="2800767"/>
          </a:xfrm>
          <a:prstGeom prst="rect">
            <a:avLst/>
          </a:prstGeom>
          <a:noFill/>
        </p:spPr>
        <p:txBody>
          <a:bodyPr wrap="square" rtlCol="0">
            <a:spAutoFit/>
          </a:bodyPr>
          <a:lstStyle/>
          <a:p>
            <a:r>
              <a:rPr lang="en-GB" sz="4400" dirty="0">
                <a:solidFill>
                  <a:prstClr val="black"/>
                </a:solidFill>
                <a:latin typeface="Georgia" panose="02040502050405020303" pitchFamily="18" charset="0"/>
              </a:rPr>
              <a:t>Small boxes with short, punchy text that doesn’t go on and on and on.</a:t>
            </a:r>
          </a:p>
        </p:txBody>
      </p:sp>
    </p:spTree>
    <p:extLst>
      <p:ext uri="{BB962C8B-B14F-4D97-AF65-F5344CB8AC3E}">
        <p14:creationId xmlns:p14="http://schemas.microsoft.com/office/powerpoint/2010/main" val="27576214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074"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0666"/>
          <a:stretch/>
        </p:blipFill>
        <p:spPr bwMode="auto">
          <a:xfrm>
            <a:off x="-1" y="1"/>
            <a:ext cx="914400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Use lots of images</a:t>
            </a:r>
          </a:p>
        </p:txBody>
      </p:sp>
    </p:spTree>
    <p:extLst>
      <p:ext uri="{BB962C8B-B14F-4D97-AF65-F5344CB8AC3E}">
        <p14:creationId xmlns:p14="http://schemas.microsoft.com/office/powerpoint/2010/main" val="34352505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Good PowerPoint	</a:t>
            </a:r>
          </a:p>
        </p:txBody>
      </p:sp>
      <p:sp>
        <p:nvSpPr>
          <p:cNvPr id="13" name="Rounded Rectangle 12"/>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3851920" y="2276872"/>
            <a:ext cx="4392488" cy="3416320"/>
          </a:xfrm>
          <a:prstGeom prst="rect">
            <a:avLst/>
          </a:prstGeom>
          <a:noFill/>
        </p:spPr>
        <p:txBody>
          <a:bodyPr wrap="square" rtlCol="0">
            <a:spAutoFit/>
          </a:bodyPr>
          <a:lstStyle/>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A few</a:t>
            </a:r>
          </a:p>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Short</a:t>
            </a:r>
          </a:p>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Bullets</a:t>
            </a:r>
          </a:p>
        </p:txBody>
      </p:sp>
    </p:spTree>
    <p:extLst>
      <p:ext uri="{BB962C8B-B14F-4D97-AF65-F5344CB8AC3E}">
        <p14:creationId xmlns:p14="http://schemas.microsoft.com/office/powerpoint/2010/main" val="18823189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800200"/>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88256" y="332656"/>
            <a:ext cx="8285608" cy="1754326"/>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Millions of presentations take place every day. </a:t>
            </a:r>
          </a:p>
        </p:txBody>
      </p:sp>
      <p:sp>
        <p:nvSpPr>
          <p:cNvPr id="13" name="Rounded Rectangle 12"/>
          <p:cNvSpPr/>
          <p:nvPr userDrawn="1"/>
        </p:nvSpPr>
        <p:spPr>
          <a:xfrm>
            <a:off x="744972" y="2441285"/>
            <a:ext cx="7632848" cy="374441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852984" y="2851554"/>
            <a:ext cx="7416824" cy="2923877"/>
          </a:xfrm>
          <a:prstGeom prst="rect">
            <a:avLst/>
          </a:prstGeom>
          <a:noFill/>
        </p:spPr>
        <p:txBody>
          <a:bodyPr wrap="square" rtlCol="0">
            <a:spAutoFit/>
          </a:bodyPr>
          <a:lstStyle/>
          <a:p>
            <a:pPr>
              <a:buClr>
                <a:srgbClr val="808285"/>
              </a:buClr>
              <a:buFont typeface="Arial" panose="020B0604020202020204" pitchFamily="34" charset="0"/>
              <a:buNone/>
            </a:pPr>
            <a:r>
              <a:rPr lang="en-GB" sz="7200" dirty="0">
                <a:solidFill>
                  <a:srgbClr val="808285"/>
                </a:solidFill>
                <a:latin typeface="Georgia" panose="02040502050405020303" pitchFamily="18" charset="0"/>
              </a:rPr>
              <a:t>50%* of them are </a:t>
            </a:r>
            <a:r>
              <a:rPr lang="en-GB" sz="7200" b="1" dirty="0">
                <a:solidFill>
                  <a:srgbClr val="808285"/>
                </a:solidFill>
                <a:latin typeface="Georgia" panose="02040502050405020303" pitchFamily="18" charset="0"/>
              </a:rPr>
              <a:t>unbearable.</a:t>
            </a:r>
          </a:p>
          <a:p>
            <a:pPr>
              <a:buClr>
                <a:srgbClr val="808285"/>
              </a:buClr>
              <a:buFont typeface="Arial" panose="020B0604020202020204" pitchFamily="34" charset="0"/>
              <a:buNone/>
            </a:pPr>
            <a:endParaRPr lang="en-GB" sz="2000" dirty="0">
              <a:solidFill>
                <a:srgbClr val="808285"/>
              </a:solidFill>
              <a:latin typeface="Georgia" panose="02040502050405020303" pitchFamily="18" charset="0"/>
            </a:endParaRPr>
          </a:p>
          <a:p>
            <a:pPr>
              <a:buClr>
                <a:srgbClr val="808285"/>
              </a:buClr>
              <a:buFont typeface="Arial" panose="020B0604020202020204" pitchFamily="34" charset="0"/>
              <a:buNone/>
            </a:pPr>
            <a:r>
              <a:rPr lang="en-GB" sz="2000" dirty="0">
                <a:solidFill>
                  <a:srgbClr val="808285"/>
                </a:solidFill>
                <a:latin typeface="Georgia" panose="02040502050405020303" pitchFamily="18" charset="0"/>
              </a:rPr>
              <a:t>(*Conservative estimate)</a:t>
            </a:r>
          </a:p>
        </p:txBody>
      </p:sp>
    </p:spTree>
    <p:extLst>
      <p:ext uri="{BB962C8B-B14F-4D97-AF65-F5344CB8AC3E}">
        <p14:creationId xmlns:p14="http://schemas.microsoft.com/office/powerpoint/2010/main" val="12001229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8_Vertical Title and Text">
    <p:spTree>
      <p:nvGrpSpPr>
        <p:cNvPr id="1" name=""/>
        <p:cNvGrpSpPr/>
        <p:nvPr/>
      </p:nvGrpSpPr>
      <p:grpSpPr>
        <a:xfrm>
          <a:off x="0" y="0"/>
          <a:ext cx="0" cy="0"/>
          <a:chOff x="0" y="0"/>
          <a:chExt cx="0" cy="0"/>
        </a:xfrm>
      </p:grpSpPr>
      <p:pic>
        <p:nvPicPr>
          <p:cNvPr id="21506" name="Picture 2" descr="http://www.sliderocket.com/_media/blog_bored.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1908"/>
          <a:stretch/>
        </p:blipFill>
        <p:spPr bwMode="auto">
          <a:xfrm>
            <a:off x="-1" y="1"/>
            <a:ext cx="9144001" cy="687134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 name="TextBox 3"/>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These people are </a:t>
            </a:r>
            <a:r>
              <a:rPr lang="en-GB" sz="5400" b="1" dirty="0">
                <a:solidFill>
                  <a:srgbClr val="808285"/>
                </a:solidFill>
                <a:latin typeface="Georgia" panose="02040502050405020303" pitchFamily="18" charset="0"/>
              </a:rPr>
              <a:t>bored.</a:t>
            </a:r>
          </a:p>
        </p:txBody>
      </p:sp>
    </p:spTree>
    <p:extLst>
      <p:ext uri="{BB962C8B-B14F-4D97-AF65-F5344CB8AC3E}">
        <p14:creationId xmlns:p14="http://schemas.microsoft.com/office/powerpoint/2010/main" val="6776457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Bad PowerPoint</a:t>
            </a:r>
          </a:p>
        </p:txBody>
      </p:sp>
      <p:sp>
        <p:nvSpPr>
          <p:cNvPr id="2" name="Rounded Rectangle 1"/>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userDrawn="1"/>
        </p:nvSpPr>
        <p:spPr>
          <a:xfrm>
            <a:off x="3779912" y="2132856"/>
            <a:ext cx="4680520" cy="3939540"/>
          </a:xfrm>
          <a:prstGeom prst="rect">
            <a:avLst/>
          </a:prstGeom>
          <a:noFill/>
        </p:spPr>
        <p:txBody>
          <a:bodyPr wrap="square" rtlCol="0">
            <a:spAutoFit/>
          </a:bodyPr>
          <a:lstStyle/>
          <a:p>
            <a:r>
              <a:rPr lang="en-GB" sz="3600" dirty="0">
                <a:solidFill>
                  <a:prstClr val="black"/>
                </a:solidFill>
                <a:latin typeface="Georgia" panose="02040502050405020303" pitchFamily="18" charset="0"/>
              </a:rPr>
              <a:t>Try not to </a:t>
            </a:r>
            <a:r>
              <a:rPr lang="en-GB" sz="3600" dirty="0">
                <a:solidFill>
                  <a:srgbClr val="D12149"/>
                </a:solidFill>
                <a:latin typeface="Georgia" panose="02040502050405020303" pitchFamily="18" charset="0"/>
              </a:rPr>
              <a:t>depress</a:t>
            </a:r>
            <a:r>
              <a:rPr lang="en-GB" sz="3600" dirty="0">
                <a:solidFill>
                  <a:prstClr val="black"/>
                </a:solidFill>
                <a:latin typeface="Georgia" panose="02040502050405020303" pitchFamily="18" charset="0"/>
              </a:rPr>
              <a:t> people with your presentations. </a:t>
            </a:r>
          </a:p>
          <a:p>
            <a:endParaRPr lang="en-GB" sz="3600" dirty="0">
              <a:solidFill>
                <a:prstClr val="black"/>
              </a:solidFill>
              <a:latin typeface="Georgia" panose="02040502050405020303" pitchFamily="18" charset="0"/>
            </a:endParaRPr>
          </a:p>
          <a:p>
            <a:r>
              <a:rPr lang="en-GB" sz="3600" dirty="0">
                <a:solidFill>
                  <a:prstClr val="black"/>
                </a:solidFill>
                <a:latin typeface="Georgia" panose="02040502050405020303" pitchFamily="18" charset="0"/>
              </a:rPr>
              <a:t>Make yours </a:t>
            </a:r>
            <a:r>
              <a:rPr lang="en-GB" sz="7000" dirty="0">
                <a:solidFill>
                  <a:srgbClr val="D12149"/>
                </a:solidFill>
                <a:latin typeface="Georgia" panose="02040502050405020303" pitchFamily="18" charset="0"/>
              </a:rPr>
              <a:t>AMAZING.</a:t>
            </a:r>
          </a:p>
        </p:txBody>
      </p:sp>
    </p:spTree>
    <p:extLst>
      <p:ext uri="{BB962C8B-B14F-4D97-AF65-F5344CB8AC3E}">
        <p14:creationId xmlns:p14="http://schemas.microsoft.com/office/powerpoint/2010/main" val="10689784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Research shows:</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
        <p:nvSpPr>
          <p:cNvPr id="5" name="TextBox 4"/>
          <p:cNvSpPr txBox="1"/>
          <p:nvPr userDrawn="1"/>
        </p:nvSpPr>
        <p:spPr>
          <a:xfrm>
            <a:off x="755576" y="1915085"/>
            <a:ext cx="7632848" cy="3170099"/>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Bullets don’t kill people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People kill people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Unintentionally</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But regularly.</a:t>
            </a:r>
          </a:p>
        </p:txBody>
      </p:sp>
    </p:spTree>
    <p:extLst>
      <p:ext uri="{BB962C8B-B14F-4D97-AF65-F5344CB8AC3E}">
        <p14:creationId xmlns:p14="http://schemas.microsoft.com/office/powerpoint/2010/main" val="33020146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2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Mainly due to lack of…</a:t>
            </a:r>
          </a:p>
        </p:txBody>
      </p:sp>
      <p:sp>
        <p:nvSpPr>
          <p:cNvPr id="12" name="TextBox 11"/>
          <p:cNvSpPr txBox="1"/>
          <p:nvPr userDrawn="1"/>
        </p:nvSpPr>
        <p:spPr>
          <a:xfrm>
            <a:off x="899592" y="1772816"/>
            <a:ext cx="7200800" cy="3170099"/>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Significance</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Structure</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Simplicity</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Rehearsal.</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1320"/>
            <a:ext cx="2977232" cy="799187"/>
          </a:xfrm>
          <a:prstGeom prst="rect">
            <a:avLst/>
          </a:prstGeom>
        </p:spPr>
      </p:pic>
    </p:spTree>
    <p:extLst>
      <p:ext uri="{BB962C8B-B14F-4D97-AF65-F5344CB8AC3E}">
        <p14:creationId xmlns:p14="http://schemas.microsoft.com/office/powerpoint/2010/main" val="124536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Why do you present?	</a:t>
            </a:r>
          </a:p>
        </p:txBody>
      </p:sp>
      <p:sp>
        <p:nvSpPr>
          <p:cNvPr id="13" name="Rounded Rectangle 12"/>
          <p:cNvSpPr/>
          <p:nvPr userDrawn="1"/>
        </p:nvSpPr>
        <p:spPr>
          <a:xfrm>
            <a:off x="1547664" y="1916832"/>
            <a:ext cx="7091322"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1835696" y="2332908"/>
            <a:ext cx="6480720" cy="3785652"/>
          </a:xfrm>
          <a:prstGeom prst="rect">
            <a:avLst/>
          </a:prstGeom>
          <a:noFill/>
        </p:spPr>
        <p:txBody>
          <a:bodyPr wrap="square" rtlCol="0">
            <a:spAutoFit/>
          </a:bodyPr>
          <a:lstStyle/>
          <a:p>
            <a:pPr marL="571500" indent="-571500">
              <a:buClr>
                <a:srgbClr val="808285"/>
              </a:buClr>
              <a:buFont typeface="Arial" panose="020B0604020202020204" pitchFamily="34" charset="0"/>
              <a:buChar char="•"/>
            </a:pPr>
            <a:r>
              <a:rPr lang="en-GB" sz="6000" dirty="0">
                <a:solidFill>
                  <a:prstClr val="black"/>
                </a:solidFill>
                <a:latin typeface="Georgia" panose="02040502050405020303" pitchFamily="18" charset="0"/>
              </a:rPr>
              <a:t>Pass on info?</a:t>
            </a:r>
          </a:p>
          <a:p>
            <a:pPr marL="571500" indent="-571500">
              <a:buClr>
                <a:srgbClr val="808285"/>
              </a:buClr>
              <a:buFont typeface="Arial" panose="020B0604020202020204" pitchFamily="34" charset="0"/>
              <a:buChar char="•"/>
            </a:pPr>
            <a:r>
              <a:rPr lang="en-GB" sz="6000" dirty="0">
                <a:solidFill>
                  <a:prstClr val="black"/>
                </a:solidFill>
                <a:latin typeface="Georgia" panose="02040502050405020303" pitchFamily="18" charset="0"/>
              </a:rPr>
              <a:t>Boss told me to?</a:t>
            </a:r>
          </a:p>
          <a:p>
            <a:pPr marL="571500" indent="-571500">
              <a:buClr>
                <a:srgbClr val="808285"/>
              </a:buClr>
              <a:buFont typeface="Arial" panose="020B0604020202020204" pitchFamily="34" charset="0"/>
              <a:buChar char="•"/>
            </a:pPr>
            <a:r>
              <a:rPr lang="en-GB" sz="6000" dirty="0">
                <a:solidFill>
                  <a:srgbClr val="D12149"/>
                </a:solidFill>
                <a:latin typeface="Georgia" panose="02040502050405020303" pitchFamily="18" charset="0"/>
              </a:rPr>
              <a:t>Sell meaningful ideas.</a:t>
            </a:r>
          </a:p>
        </p:txBody>
      </p:sp>
    </p:spTree>
    <p:extLst>
      <p:ext uri="{BB962C8B-B14F-4D97-AF65-F5344CB8AC3E}">
        <p14:creationId xmlns:p14="http://schemas.microsoft.com/office/powerpoint/2010/main" val="30015361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4098" name="Picture 2" descr="http://www.dietdoctor.com/wp-content/uploads/2013/01/confused.bmp"/>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0797" r="1057"/>
          <a:stretch/>
        </p:blipFill>
        <p:spPr bwMode="auto">
          <a:xfrm>
            <a:off x="1" y="0"/>
            <a:ext cx="9143999" cy="6878589"/>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Technology…?</a:t>
            </a:r>
          </a:p>
        </p:txBody>
      </p:sp>
      <p:sp>
        <p:nvSpPr>
          <p:cNvPr id="5" name="Rounded Rectangle 4"/>
          <p:cNvSpPr/>
          <p:nvPr userDrawn="1"/>
        </p:nvSpPr>
        <p:spPr>
          <a:xfrm>
            <a:off x="4932040" y="4869160"/>
            <a:ext cx="3960440" cy="1512168"/>
          </a:xfrm>
          <a:prstGeom prst="roundRect">
            <a:avLst/>
          </a:prstGeom>
          <a:solidFill>
            <a:srgbClr val="D12149"/>
          </a:solidFill>
          <a:ln>
            <a:solidFill>
              <a:srgbClr val="D121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latin typeface="Georgia" panose="02040502050405020303" pitchFamily="18" charset="0"/>
              </a:rPr>
              <a:t>...It evolved.</a:t>
            </a:r>
          </a:p>
        </p:txBody>
      </p:sp>
    </p:spTree>
    <p:extLst>
      <p:ext uri="{BB962C8B-B14F-4D97-AF65-F5344CB8AC3E}">
        <p14:creationId xmlns:p14="http://schemas.microsoft.com/office/powerpoint/2010/main" val="42579170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pic>
        <p:nvPicPr>
          <p:cNvPr id="2050" name="Picture 2" descr="http://www.familymueller.ch/Renes/Hobbys/Rechner/1988_IBM-PC_XT.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3608" y="1836565"/>
            <a:ext cx="275287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ytimg.com/vi/Frj3CW6D7nA/maxresdefault.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292080" y="1820521"/>
            <a:ext cx="2592288" cy="26165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1372450" y="692696"/>
            <a:ext cx="6687132" cy="707886"/>
          </a:xfrm>
          <a:prstGeom prst="rect">
            <a:avLst/>
          </a:prstGeom>
          <a:noFill/>
        </p:spPr>
        <p:txBody>
          <a:bodyPr wrap="square" rtlCol="0">
            <a:spAutoFit/>
          </a:bodyPr>
          <a:lstStyle/>
          <a:p>
            <a:pPr algn="ctr"/>
            <a:r>
              <a:rPr lang="en-GB" sz="4000" dirty="0">
                <a:solidFill>
                  <a:srgbClr val="D12149"/>
                </a:solidFill>
                <a:latin typeface="Georgia" panose="02040502050405020303" pitchFamily="18" charset="0"/>
              </a:rPr>
              <a:t>Meh       			Woah </a:t>
            </a:r>
          </a:p>
        </p:txBody>
      </p:sp>
      <p:cxnSp>
        <p:nvCxnSpPr>
          <p:cNvPr id="4" name="Straight Arrow Connector 3"/>
          <p:cNvCxnSpPr/>
          <p:nvPr userDrawn="1"/>
        </p:nvCxnSpPr>
        <p:spPr>
          <a:xfrm>
            <a:off x="4118744" y="1090254"/>
            <a:ext cx="1008112" cy="0"/>
          </a:xfrm>
          <a:prstGeom prst="straightConnector1">
            <a:avLst/>
          </a:prstGeom>
          <a:ln w="76200">
            <a:solidFill>
              <a:srgbClr val="808285"/>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107504" y="448949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cxnSp>
        <p:nvCxnSpPr>
          <p:cNvPr id="11" name="Straight Connector 10"/>
          <p:cNvCxnSpPr/>
          <p:nvPr userDrawn="1"/>
        </p:nvCxnSpPr>
        <p:spPr>
          <a:xfrm>
            <a:off x="4572000" y="1836565"/>
            <a:ext cx="0" cy="3037654"/>
          </a:xfrm>
          <a:prstGeom prst="line">
            <a:avLst/>
          </a:prstGeom>
          <a:ln>
            <a:solidFill>
              <a:srgbClr val="D1214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07213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Nothing has changed</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
        <p:nvSpPr>
          <p:cNvPr id="5" name="TextBox 4"/>
          <p:cNvSpPr txBox="1"/>
          <p:nvPr userDrawn="1"/>
        </p:nvSpPr>
        <p:spPr>
          <a:xfrm>
            <a:off x="1691680" y="1772814"/>
            <a:ext cx="2448272"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p:txBody>
      </p:sp>
      <p:sp>
        <p:nvSpPr>
          <p:cNvPr id="6" name="TextBox 5"/>
          <p:cNvSpPr txBox="1"/>
          <p:nvPr userDrawn="1"/>
        </p:nvSpPr>
        <p:spPr>
          <a:xfrm>
            <a:off x="5220072" y="1772813"/>
            <a:ext cx="2448272"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p:txBody>
      </p:sp>
      <p:sp>
        <p:nvSpPr>
          <p:cNvPr id="7" name="TextBox 6"/>
          <p:cNvSpPr txBox="1"/>
          <p:nvPr userDrawn="1"/>
        </p:nvSpPr>
        <p:spPr>
          <a:xfrm>
            <a:off x="-5432" y="418626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spTree>
    <p:extLst>
      <p:ext uri="{BB962C8B-B14F-4D97-AF65-F5344CB8AC3E}">
        <p14:creationId xmlns:p14="http://schemas.microsoft.com/office/powerpoint/2010/main" val="29616145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pic>
        <p:nvPicPr>
          <p:cNvPr id="2050" name="Picture 2" descr="http://www.familymueller.ch/Renes/Hobbys/Rechner/1988_IBM-PC_XT.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3608" y="1836565"/>
            <a:ext cx="275287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ytimg.com/vi/Frj3CW6D7nA/maxresdefault.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292080" y="1820521"/>
            <a:ext cx="2592288" cy="26165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1372450" y="692696"/>
            <a:ext cx="6687132" cy="707886"/>
          </a:xfrm>
          <a:prstGeom prst="rect">
            <a:avLst/>
          </a:prstGeom>
          <a:noFill/>
        </p:spPr>
        <p:txBody>
          <a:bodyPr wrap="square" rtlCol="0">
            <a:spAutoFit/>
          </a:bodyPr>
          <a:lstStyle/>
          <a:p>
            <a:pPr algn="ctr"/>
            <a:r>
              <a:rPr lang="en-GB" sz="4000" dirty="0">
                <a:solidFill>
                  <a:srgbClr val="D12149"/>
                </a:solidFill>
                <a:latin typeface="Georgia" panose="02040502050405020303" pitchFamily="18" charset="0"/>
              </a:rPr>
              <a:t>Meh       			Woah </a:t>
            </a:r>
          </a:p>
        </p:txBody>
      </p:sp>
      <p:cxnSp>
        <p:nvCxnSpPr>
          <p:cNvPr id="4" name="Straight Arrow Connector 3"/>
          <p:cNvCxnSpPr/>
          <p:nvPr userDrawn="1"/>
        </p:nvCxnSpPr>
        <p:spPr>
          <a:xfrm>
            <a:off x="4118744" y="1090254"/>
            <a:ext cx="1008112" cy="0"/>
          </a:xfrm>
          <a:prstGeom prst="straightConnector1">
            <a:avLst/>
          </a:prstGeom>
          <a:ln w="76200">
            <a:solidFill>
              <a:srgbClr val="808285"/>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107504" y="448949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cxnSp>
        <p:nvCxnSpPr>
          <p:cNvPr id="11" name="Straight Connector 10"/>
          <p:cNvCxnSpPr/>
          <p:nvPr userDrawn="1"/>
        </p:nvCxnSpPr>
        <p:spPr>
          <a:xfrm>
            <a:off x="4572000" y="1836565"/>
            <a:ext cx="0" cy="3037654"/>
          </a:xfrm>
          <a:prstGeom prst="line">
            <a:avLst/>
          </a:prstGeom>
          <a:ln>
            <a:solidFill>
              <a:srgbClr val="D1214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70187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9" name="Rounded Rectangle 8"/>
          <p:cNvSpPr/>
          <p:nvPr userDrawn="1"/>
        </p:nvSpPr>
        <p:spPr>
          <a:xfrm>
            <a:off x="539552" y="548680"/>
            <a:ext cx="8064896" cy="4896544"/>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791580" y="912564"/>
            <a:ext cx="7560840" cy="4154984"/>
          </a:xfrm>
          <a:prstGeom prst="rect">
            <a:avLst/>
          </a:prstGeom>
          <a:noFill/>
        </p:spPr>
        <p:txBody>
          <a:bodyPr wrap="square" rtlCol="0" anchor="ctr">
            <a:spAutoFit/>
          </a:bodyPr>
          <a:lstStyle/>
          <a:p>
            <a:r>
              <a:rPr lang="en-GB" sz="7200" dirty="0">
                <a:solidFill>
                  <a:srgbClr val="808285"/>
                </a:solidFill>
                <a:latin typeface="Georgia" panose="02040502050405020303" pitchFamily="18" charset="0"/>
              </a:rPr>
              <a:t>Three ways to fix </a:t>
            </a:r>
            <a:r>
              <a:rPr lang="en-GB" sz="12000" dirty="0">
                <a:solidFill>
                  <a:srgbClr val="808285"/>
                </a:solidFill>
                <a:latin typeface="Georgia" panose="02040502050405020303" pitchFamily="18" charset="0"/>
              </a:rPr>
              <a:t>horrible</a:t>
            </a:r>
            <a:r>
              <a:rPr lang="en-GB" sz="11000" dirty="0">
                <a:solidFill>
                  <a:srgbClr val="808285"/>
                </a:solidFill>
                <a:latin typeface="Georgia" panose="02040502050405020303" pitchFamily="18" charset="0"/>
              </a:rPr>
              <a:t> </a:t>
            </a:r>
            <a:r>
              <a:rPr lang="en-GB" sz="7200" dirty="0">
                <a:solidFill>
                  <a:srgbClr val="808285"/>
                </a:solidFill>
                <a:latin typeface="Georgia" panose="02040502050405020303" pitchFamily="18" charset="0"/>
              </a:rPr>
              <a:t>PowerPoint.  </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Tree>
    <p:extLst>
      <p:ext uri="{BB962C8B-B14F-4D97-AF65-F5344CB8AC3E}">
        <p14:creationId xmlns:p14="http://schemas.microsoft.com/office/powerpoint/2010/main" val="17563988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6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E430035-0D06-4D7C-B2D5-D0457787FEAE}" type="datetimeFigureOut">
              <a:rPr lang="en-GB">
                <a:solidFill>
                  <a:prstClr val="black"/>
                </a:solidFill>
              </a:rPr>
              <a:pPr/>
              <a:t>03/05/2018</a:t>
            </a:fld>
            <a:endParaRPr lang="en-GB"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D953000C-A8BF-4219-AC55-0D06BAD9094D}" type="slidenum">
              <a:rPr lang="en-GB">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53722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92D5E-78E4-4688-BB5E-B31C3BE84AD8}" type="datetimeFigureOut">
              <a:rPr lang="en-GB" smtClean="0"/>
              <a:t>03/05/2018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E8ABE9-3B5C-4A70-8EE6-AD52DCDA9A3B}" type="slidenum">
              <a:rPr lang="en-GB" smtClean="0"/>
              <a:t>‹#›</a:t>
            </a:fld>
            <a:endParaRPr lang="en-GB"/>
          </a:p>
        </p:txBody>
      </p:sp>
    </p:spTree>
    <p:extLst>
      <p:ext uri="{BB962C8B-B14F-4D97-AF65-F5344CB8AC3E}">
        <p14:creationId xmlns:p14="http://schemas.microsoft.com/office/powerpoint/2010/main" val="2252841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0722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6.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12149"/>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8366" t="12633"/>
          <a:stretch/>
        </p:blipFill>
        <p:spPr>
          <a:xfrm>
            <a:off x="0" y="0"/>
            <a:ext cx="8892480" cy="6525344"/>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
        <p:nvSpPr>
          <p:cNvPr id="4" name="TextBox 3"/>
          <p:cNvSpPr txBox="1"/>
          <p:nvPr/>
        </p:nvSpPr>
        <p:spPr>
          <a:xfrm>
            <a:off x="-30088" y="2420888"/>
            <a:ext cx="8130480" cy="2554545"/>
          </a:xfrm>
          <a:prstGeom prst="rect">
            <a:avLst/>
          </a:prstGeom>
          <a:noFill/>
        </p:spPr>
        <p:txBody>
          <a:bodyPr wrap="square" rtlCol="0" anchor="ctr">
            <a:spAutoFit/>
          </a:bodyPr>
          <a:lstStyle/>
          <a:p>
            <a:pPr algn="ctr"/>
            <a:r>
              <a:rPr lang="en-GB" sz="4000" dirty="0">
                <a:solidFill>
                  <a:srgbClr val="D12149"/>
                </a:solidFill>
                <a:latin typeface="Georgia" panose="02040502050405020303" pitchFamily="18" charset="0"/>
              </a:rPr>
              <a:t>What is Mathematics Mastery?</a:t>
            </a:r>
            <a:br>
              <a:rPr lang="en-GB" sz="4000" dirty="0">
                <a:solidFill>
                  <a:srgbClr val="D12149"/>
                </a:solidFill>
                <a:latin typeface="Georgia" panose="02040502050405020303" pitchFamily="18" charset="0"/>
              </a:rPr>
            </a:br>
            <a:endParaRPr lang="en-GB" sz="4000" dirty="0">
              <a:solidFill>
                <a:srgbClr val="D12149"/>
              </a:solidFill>
              <a:latin typeface="Georgia" panose="02040502050405020303" pitchFamily="18" charset="0"/>
            </a:endParaRPr>
          </a:p>
          <a:p>
            <a:pPr algn="ctr"/>
            <a:r>
              <a:rPr lang="en-GB" sz="4000" dirty="0">
                <a:solidFill>
                  <a:prstClr val="black"/>
                </a:solidFill>
                <a:latin typeface="Georgia" panose="02040502050405020303" pitchFamily="18" charset="0"/>
              </a:rPr>
              <a:t>A guide for parents and </a:t>
            </a:r>
            <a:r>
              <a:rPr lang="en-GB" sz="4000" dirty="0" smtClean="0">
                <a:solidFill>
                  <a:prstClr val="black"/>
                </a:solidFill>
                <a:latin typeface="Georgia" panose="02040502050405020303" pitchFamily="18" charset="0"/>
              </a:rPr>
              <a:t>carers 2018</a:t>
            </a:r>
            <a:endParaRPr lang="en-GB" sz="4000" dirty="0">
              <a:solidFill>
                <a:prstClr val="black"/>
              </a:solidFill>
              <a:latin typeface="Georgia" panose="02040502050405020303" pitchFamily="18" charset="0"/>
            </a:endParaRPr>
          </a:p>
        </p:txBody>
      </p:sp>
    </p:spTree>
    <p:extLst>
      <p:ext uri="{BB962C8B-B14F-4D97-AF65-F5344CB8AC3E}">
        <p14:creationId xmlns:p14="http://schemas.microsoft.com/office/powerpoint/2010/main" val="1520085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rgbClr val="D12149"/>
                </a:solidFill>
                <a:latin typeface="Georgia" panose="02040502050405020303" pitchFamily="18" charset="0"/>
              </a:rPr>
              <a:t>What is “Mathematics Mastery?”</a:t>
            </a:r>
          </a:p>
        </p:txBody>
      </p:sp>
      <p:sp>
        <p:nvSpPr>
          <p:cNvPr id="3" name="Content Placeholder 2"/>
          <p:cNvSpPr>
            <a:spLocks noGrp="1"/>
          </p:cNvSpPr>
          <p:nvPr>
            <p:ph idx="1"/>
          </p:nvPr>
        </p:nvSpPr>
        <p:spPr>
          <a:xfrm>
            <a:off x="467544" y="1556792"/>
            <a:ext cx="8229600" cy="4824536"/>
          </a:xfrm>
        </p:spPr>
        <p:txBody>
          <a:bodyPr>
            <a:normAutofit fontScale="92500" lnSpcReduction="20000"/>
          </a:bodyPr>
          <a:lstStyle/>
          <a:p>
            <a:pPr marL="0" indent="0" algn="ctr">
              <a:buNone/>
            </a:pPr>
            <a:r>
              <a:rPr lang="en-GB" i="1" dirty="0">
                <a:solidFill>
                  <a:srgbClr val="D12149"/>
                </a:solidFill>
                <a:latin typeface="Georgia" panose="02040502050405020303" pitchFamily="18" charset="0"/>
              </a:rPr>
              <a:t>Mathematics Mastery is a not-for-profit organisation</a:t>
            </a:r>
            <a:r>
              <a:rPr lang="en-GB" i="1" dirty="0" smtClean="0">
                <a:solidFill>
                  <a:srgbClr val="D12149"/>
                </a:solidFill>
                <a:latin typeface="Georgia" panose="02040502050405020303" pitchFamily="18" charset="0"/>
              </a:rPr>
              <a:t>.</a:t>
            </a:r>
          </a:p>
          <a:p>
            <a:pPr marL="0" indent="0" algn="ctr">
              <a:buNone/>
            </a:pPr>
            <a:endParaRPr lang="en-GB" sz="1600" i="1" dirty="0">
              <a:solidFill>
                <a:srgbClr val="D12149"/>
              </a:solidFill>
              <a:latin typeface="Georgia" panose="02040502050405020303" pitchFamily="18" charset="0"/>
            </a:endParaRPr>
          </a:p>
          <a:p>
            <a:pPr marL="0" indent="0">
              <a:buNone/>
            </a:pPr>
            <a:r>
              <a:rPr lang="en-GB" dirty="0">
                <a:solidFill>
                  <a:srgbClr val="D12149"/>
                </a:solidFill>
                <a:latin typeface="Georgia" panose="02040502050405020303" pitchFamily="18" charset="0"/>
              </a:rPr>
              <a:t>Vision</a:t>
            </a:r>
          </a:p>
          <a:p>
            <a:pPr marL="0" indent="0">
              <a:buNone/>
            </a:pPr>
            <a:r>
              <a:rPr lang="en-GB" dirty="0">
                <a:latin typeface="Georgia" panose="02040502050405020303" pitchFamily="18" charset="0"/>
              </a:rPr>
              <a:t>For every child to enjoy and succeed in mathematics, regardless of background. </a:t>
            </a:r>
            <a:endParaRPr lang="en-GB" dirty="0" smtClean="0">
              <a:latin typeface="Georgia" panose="02040502050405020303" pitchFamily="18" charset="0"/>
            </a:endParaRPr>
          </a:p>
          <a:p>
            <a:pPr marL="0" indent="0">
              <a:buNone/>
            </a:pPr>
            <a:endParaRPr lang="en-GB" sz="1900" dirty="0">
              <a:latin typeface="Georgia" panose="02040502050405020303" pitchFamily="18" charset="0"/>
            </a:endParaRPr>
          </a:p>
          <a:p>
            <a:pPr marL="0" indent="0">
              <a:buNone/>
            </a:pPr>
            <a:r>
              <a:rPr lang="en-GB" dirty="0">
                <a:solidFill>
                  <a:srgbClr val="D12149"/>
                </a:solidFill>
                <a:latin typeface="Georgia" panose="02040502050405020303" pitchFamily="18" charset="0"/>
                <a:ea typeface="+mj-ea"/>
                <a:cs typeface="+mj-cs"/>
              </a:rPr>
              <a:t>Mission</a:t>
            </a:r>
          </a:p>
          <a:p>
            <a:pPr marL="0" indent="0">
              <a:buNone/>
            </a:pPr>
            <a:r>
              <a:rPr lang="en-GB" dirty="0">
                <a:latin typeface="Georgia" panose="02040502050405020303" pitchFamily="18" charset="0"/>
              </a:rPr>
              <a:t>To transform mathematics education in the UK. We work in partnership to empower and equip schools to deliver world-class mathematics teaching.</a:t>
            </a:r>
          </a:p>
          <a:p>
            <a:pPr marL="0" indent="0">
              <a:buNone/>
            </a:pPr>
            <a:endParaRPr lang="en-GB" dirty="0"/>
          </a:p>
          <a:p>
            <a:pPr marL="0" indent="0" algn="ctr">
              <a:buNone/>
            </a:pPr>
            <a:endParaRPr lang="en-GB" dirty="0"/>
          </a:p>
        </p:txBody>
      </p:sp>
    </p:spTree>
    <p:extLst>
      <p:ext uri="{BB962C8B-B14F-4D97-AF65-F5344CB8AC3E}">
        <p14:creationId xmlns:p14="http://schemas.microsoft.com/office/powerpoint/2010/main" val="497019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2463" y="208029"/>
            <a:ext cx="8229600" cy="1143000"/>
          </a:xfrm>
        </p:spPr>
        <p:txBody>
          <a:bodyPr>
            <a:normAutofit/>
          </a:bodyPr>
          <a:lstStyle/>
          <a:p>
            <a:r>
              <a:rPr lang="en-GB" sz="4000" b="1" dirty="0">
                <a:solidFill>
                  <a:srgbClr val="D12149"/>
                </a:solidFill>
                <a:latin typeface="Georgia" panose="02040502050405020303" pitchFamily="18" charset="0"/>
              </a:rPr>
              <a:t>Core belief </a:t>
            </a:r>
          </a:p>
        </p:txBody>
      </p:sp>
      <p:sp>
        <p:nvSpPr>
          <p:cNvPr id="3" name="Content Placeholder 2"/>
          <p:cNvSpPr>
            <a:spLocks noGrp="1"/>
          </p:cNvSpPr>
          <p:nvPr>
            <p:ph idx="4294967295"/>
          </p:nvPr>
        </p:nvSpPr>
        <p:spPr>
          <a:xfrm>
            <a:off x="452463" y="1403648"/>
            <a:ext cx="8199438" cy="4391025"/>
          </a:xfrm>
        </p:spPr>
        <p:txBody>
          <a:bodyPr>
            <a:normAutofit/>
          </a:bodyPr>
          <a:lstStyle/>
          <a:p>
            <a:pPr marL="0" indent="0">
              <a:buNone/>
            </a:pPr>
            <a:r>
              <a:rPr lang="en-GB" sz="3000" dirty="0">
                <a:latin typeface="Georgia" panose="02040502050405020303" pitchFamily="18" charset="0"/>
              </a:rPr>
              <a:t>Mathematics Mastery schools want every child to succeed in maths, no matter what their backgrounds and starting points.</a:t>
            </a:r>
          </a:p>
          <a:p>
            <a:pPr marL="0" indent="0" algn="ctr">
              <a:buNone/>
            </a:pPr>
            <a:r>
              <a:rPr lang="en-GB" sz="1600" dirty="0">
                <a:latin typeface="Georgia" panose="02040502050405020303" pitchFamily="18" charset="0"/>
              </a:rPr>
              <a:t>	</a:t>
            </a:r>
          </a:p>
          <a:p>
            <a:r>
              <a:rPr lang="en-GB" sz="3000" dirty="0">
                <a:latin typeface="Georgia" panose="02040502050405020303" pitchFamily="18" charset="0"/>
              </a:rPr>
              <a:t>Success in mathematics for every child </a:t>
            </a:r>
            <a:r>
              <a:rPr lang="en-GB" sz="3000" b="1" dirty="0">
                <a:latin typeface="Georgia" panose="02040502050405020303" pitchFamily="18" charset="0"/>
              </a:rPr>
              <a:t>is</a:t>
            </a:r>
            <a:r>
              <a:rPr lang="en-GB" sz="3000" dirty="0">
                <a:latin typeface="Georgia" panose="02040502050405020303" pitchFamily="18" charset="0"/>
              </a:rPr>
              <a:t> </a:t>
            </a:r>
            <a:r>
              <a:rPr lang="en-GB" sz="3000" b="1" dirty="0">
                <a:latin typeface="Georgia" panose="02040502050405020303" pitchFamily="18" charset="0"/>
              </a:rPr>
              <a:t>possible.</a:t>
            </a:r>
          </a:p>
          <a:p>
            <a:endParaRPr lang="en-GB" sz="1400" b="1" dirty="0">
              <a:latin typeface="Georgia" panose="02040502050405020303" pitchFamily="18" charset="0"/>
            </a:endParaRPr>
          </a:p>
          <a:p>
            <a:r>
              <a:rPr lang="en-GB" sz="3000" dirty="0">
                <a:latin typeface="Georgia" panose="02040502050405020303" pitchFamily="18" charset="0"/>
              </a:rPr>
              <a:t>Mathematical ability is not innate, and is </a:t>
            </a:r>
            <a:r>
              <a:rPr lang="en-GB" sz="3000" b="1" dirty="0">
                <a:latin typeface="Georgia" panose="02040502050405020303" pitchFamily="18" charset="0"/>
              </a:rPr>
              <a:t>increased through effort.</a:t>
            </a:r>
          </a:p>
          <a:p>
            <a:pPr algn="ctr">
              <a:buNone/>
            </a:pPr>
            <a:endParaRPr lang="en-GB" dirty="0">
              <a:latin typeface="Georgia" panose="02040502050405020303" pitchFamily="18" charset="0"/>
            </a:endParaRPr>
          </a:p>
        </p:txBody>
      </p:sp>
      <p:pic>
        <p:nvPicPr>
          <p:cNvPr id="4" name="Picture 3" descr="N:\Comms toolkit\Ark brand resources\Logos and icons\Mathematics Mastery\Mathematics Mastery logos\M-Mastery-logo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391" y="6008104"/>
            <a:ext cx="2420394" cy="649495"/>
          </a:xfrm>
          <a:prstGeom prst="rect">
            <a:avLst/>
          </a:prstGeom>
          <a:noFill/>
          <a:ln>
            <a:noFill/>
          </a:ln>
        </p:spPr>
      </p:pic>
    </p:spTree>
    <p:extLst>
      <p:ext uri="{BB962C8B-B14F-4D97-AF65-F5344CB8AC3E}">
        <p14:creationId xmlns:p14="http://schemas.microsoft.com/office/powerpoint/2010/main" val="2588787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solidFill>
                  <a:srgbClr val="D12149"/>
                </a:solidFill>
                <a:latin typeface="Georgia" panose="02040502050405020303" pitchFamily="18" charset="0"/>
              </a:rPr>
              <a:t>What is mastery?</a:t>
            </a:r>
          </a:p>
        </p:txBody>
      </p:sp>
      <p:sp>
        <p:nvSpPr>
          <p:cNvPr id="3" name="Content Placeholder 2"/>
          <p:cNvSpPr>
            <a:spLocks noGrp="1"/>
          </p:cNvSpPr>
          <p:nvPr>
            <p:ph idx="1"/>
          </p:nvPr>
        </p:nvSpPr>
        <p:spPr>
          <a:xfrm>
            <a:off x="457200" y="1628800"/>
            <a:ext cx="8229600" cy="4525963"/>
          </a:xfrm>
        </p:spPr>
        <p:txBody>
          <a:bodyPr/>
          <a:lstStyle/>
          <a:p>
            <a:pPr marL="0" indent="0" algn="ctr">
              <a:buNone/>
            </a:pPr>
            <a:r>
              <a:rPr lang="en-GB" b="1" i="1" dirty="0">
                <a:latin typeface="Georgia" panose="02040502050405020303" pitchFamily="18" charset="0"/>
              </a:rPr>
              <a:t>“In mathematics, you know you’ve mastered something when you can apply it to a totally new problem in an unfamiliar situation.”</a:t>
            </a:r>
            <a:r>
              <a:rPr lang="en-GB" dirty="0">
                <a:latin typeface="Georgia" panose="02040502050405020303" pitchFamily="18" charset="0"/>
              </a:rPr>
              <a:t> </a:t>
            </a:r>
            <a:br>
              <a:rPr lang="en-GB" dirty="0">
                <a:latin typeface="Georgia" panose="02040502050405020303" pitchFamily="18" charset="0"/>
              </a:rPr>
            </a:br>
            <a:endParaRPr lang="en-GB" dirty="0">
              <a:latin typeface="Georgia" panose="02040502050405020303" pitchFamily="18" charset="0"/>
            </a:endParaRPr>
          </a:p>
          <a:p>
            <a:pPr marL="0" indent="0" algn="ctr">
              <a:buNone/>
            </a:pPr>
            <a:r>
              <a:rPr lang="en-GB" dirty="0" err="1">
                <a:latin typeface="Georgia" panose="02040502050405020303" pitchFamily="18" charset="0"/>
              </a:rPr>
              <a:t>Dr.</a:t>
            </a:r>
            <a:r>
              <a:rPr lang="en-GB" dirty="0">
                <a:latin typeface="Georgia" panose="02040502050405020303" pitchFamily="18" charset="0"/>
              </a:rPr>
              <a:t> Helen Drury, </a:t>
            </a:r>
            <a:endParaRPr lang="en-GB" dirty="0" smtClean="0">
              <a:latin typeface="Georgia" panose="02040502050405020303" pitchFamily="18" charset="0"/>
            </a:endParaRPr>
          </a:p>
          <a:p>
            <a:pPr marL="0" indent="0" algn="ctr">
              <a:buNone/>
            </a:pPr>
            <a:r>
              <a:rPr lang="en-GB" dirty="0" smtClean="0">
                <a:latin typeface="Georgia" panose="02040502050405020303" pitchFamily="18" charset="0"/>
              </a:rPr>
              <a:t>Executive </a:t>
            </a:r>
            <a:r>
              <a:rPr lang="en-GB" dirty="0">
                <a:latin typeface="Georgia" panose="02040502050405020303" pitchFamily="18" charset="0"/>
              </a:rPr>
              <a:t>Director and founder of Mathematics Mastery</a:t>
            </a:r>
          </a:p>
        </p:txBody>
      </p:sp>
    </p:spTree>
    <p:extLst>
      <p:ext uri="{BB962C8B-B14F-4D97-AF65-F5344CB8AC3E}">
        <p14:creationId xmlns:p14="http://schemas.microsoft.com/office/powerpoint/2010/main" val="1002949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5536" y="476672"/>
            <a:ext cx="8229600" cy="1143000"/>
          </a:xfrm>
        </p:spPr>
        <p:txBody>
          <a:bodyPr>
            <a:normAutofit fontScale="90000"/>
          </a:bodyPr>
          <a:lstStyle/>
          <a:p>
            <a:r>
              <a:rPr lang="en-GB" b="1" dirty="0">
                <a:solidFill>
                  <a:srgbClr val="D12149"/>
                </a:solidFill>
                <a:latin typeface="Georgia" panose="02040502050405020303" pitchFamily="18" charset="0"/>
              </a:rPr>
              <a:t>What does this mean in practice?</a:t>
            </a:r>
            <a:endParaRPr lang="en-GB" sz="4000" b="1" dirty="0">
              <a:solidFill>
                <a:srgbClr val="D12149"/>
              </a:solidFill>
              <a:latin typeface="Georgia" panose="02040502050405020303" pitchFamily="18" charset="0"/>
            </a:endParaRPr>
          </a:p>
        </p:txBody>
      </p:sp>
      <p:sp>
        <p:nvSpPr>
          <p:cNvPr id="3" name="Content Placeholder 2"/>
          <p:cNvSpPr>
            <a:spLocks noGrp="1"/>
          </p:cNvSpPr>
          <p:nvPr>
            <p:ph idx="4294967295"/>
          </p:nvPr>
        </p:nvSpPr>
        <p:spPr>
          <a:xfrm>
            <a:off x="395536" y="1619672"/>
            <a:ext cx="8229600" cy="4312510"/>
          </a:xfrm>
        </p:spPr>
        <p:txBody>
          <a:bodyPr>
            <a:normAutofit/>
          </a:bodyPr>
          <a:lstStyle/>
          <a:p>
            <a:pPr marL="0" indent="0">
              <a:buNone/>
            </a:pPr>
            <a:endParaRPr lang="en-GB" dirty="0">
              <a:latin typeface="Georgia" panose="02040502050405020303" pitchFamily="18" charset="0"/>
            </a:endParaRPr>
          </a:p>
          <a:p>
            <a:r>
              <a:rPr lang="en-GB" dirty="0">
                <a:latin typeface="Georgia" panose="02040502050405020303" pitchFamily="18" charset="0"/>
              </a:rPr>
              <a:t>Fewer topics in greater depth</a:t>
            </a:r>
          </a:p>
          <a:p>
            <a:r>
              <a:rPr lang="en-GB" dirty="0">
                <a:latin typeface="Georgia" panose="02040502050405020303" pitchFamily="18" charset="0"/>
              </a:rPr>
              <a:t>Mastery for all pupils</a:t>
            </a:r>
          </a:p>
          <a:p>
            <a:r>
              <a:rPr lang="en-GB" dirty="0">
                <a:latin typeface="Georgia" panose="02040502050405020303" pitchFamily="18" charset="0"/>
              </a:rPr>
              <a:t>Number sense and place value come first</a:t>
            </a:r>
          </a:p>
          <a:p>
            <a:r>
              <a:rPr lang="en-GB" dirty="0">
                <a:latin typeface="Georgia" panose="02040502050405020303" pitchFamily="18" charset="0"/>
              </a:rPr>
              <a:t>Problem solving is central</a:t>
            </a:r>
          </a:p>
          <a:p>
            <a:endParaRPr lang="en-GB" dirty="0">
              <a:latin typeface="Georgia" panose="02040502050405020303" pitchFamily="18" charset="0"/>
            </a:endParaRPr>
          </a:p>
        </p:txBody>
      </p:sp>
      <p:pic>
        <p:nvPicPr>
          <p:cNvPr id="4" name="Picture 3" descr="N:\Comms toolkit\Ark brand resources\Logos and icons\Mathematics Mastery\Mathematics Mastery logos\M-Mastery-logo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391" y="6008104"/>
            <a:ext cx="2420394" cy="649495"/>
          </a:xfrm>
          <a:prstGeom prst="rect">
            <a:avLst/>
          </a:prstGeom>
          <a:noFill/>
          <a:ln>
            <a:noFill/>
          </a:ln>
        </p:spPr>
      </p:pic>
    </p:spTree>
    <p:extLst>
      <p:ext uri="{BB962C8B-B14F-4D97-AF65-F5344CB8AC3E}">
        <p14:creationId xmlns:p14="http://schemas.microsoft.com/office/powerpoint/2010/main" val="1151343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637112"/>
          </a:xfrm>
        </p:spPr>
        <p:txBody>
          <a:bodyPr>
            <a:normAutofit lnSpcReduction="10000"/>
          </a:bodyPr>
          <a:lstStyle/>
          <a:p>
            <a:r>
              <a:rPr lang="en-GB" dirty="0">
                <a:latin typeface="Georgia" panose="02040502050405020303" pitchFamily="18" charset="0"/>
              </a:rPr>
              <a:t>Mathematics Mastery lessons follow a 6-part structure. This keeps the lesson </a:t>
            </a:r>
            <a:r>
              <a:rPr lang="en-GB" dirty="0" err="1">
                <a:latin typeface="Georgia" panose="02040502050405020303" pitchFamily="18" charset="0"/>
              </a:rPr>
              <a:t>pacy</a:t>
            </a:r>
            <a:r>
              <a:rPr lang="en-GB" dirty="0">
                <a:latin typeface="Georgia" panose="02040502050405020303" pitchFamily="18" charset="0"/>
              </a:rPr>
              <a:t>, gives flow and allows more opportunities to teach creatively, give feedback and assess learning</a:t>
            </a:r>
            <a:r>
              <a:rPr lang="en-GB" dirty="0" smtClean="0">
                <a:latin typeface="Georgia" panose="02040502050405020303" pitchFamily="18" charset="0"/>
              </a:rPr>
              <a:t>.</a:t>
            </a:r>
          </a:p>
          <a:p>
            <a:endParaRPr lang="en-GB" sz="1800" dirty="0">
              <a:latin typeface="Georgia" panose="02040502050405020303" pitchFamily="18" charset="0"/>
            </a:endParaRPr>
          </a:p>
          <a:p>
            <a:r>
              <a:rPr lang="en-GB" dirty="0">
                <a:latin typeface="Georgia" panose="02040502050405020303" pitchFamily="18" charset="0"/>
              </a:rPr>
              <a:t>Pupils have access to plenty of concrete materials such as bead strings and cubes/counters so that they have time to fully explore mathematics.</a:t>
            </a:r>
          </a:p>
        </p:txBody>
      </p:sp>
      <p:sp>
        <p:nvSpPr>
          <p:cNvPr id="2" name="Title 1"/>
          <p:cNvSpPr>
            <a:spLocks noGrp="1"/>
          </p:cNvSpPr>
          <p:nvPr>
            <p:ph type="title"/>
          </p:nvPr>
        </p:nvSpPr>
        <p:spPr/>
        <p:txBody>
          <a:bodyPr/>
          <a:lstStyle/>
          <a:p>
            <a:r>
              <a:rPr lang="en-GB" b="1" dirty="0">
                <a:solidFill>
                  <a:srgbClr val="D12149"/>
                </a:solidFill>
                <a:latin typeface="Georgia" panose="02040502050405020303" pitchFamily="18" charset="0"/>
              </a:rPr>
              <a:t>Lesson structure</a:t>
            </a:r>
          </a:p>
        </p:txBody>
      </p:sp>
    </p:spTree>
    <p:extLst>
      <p:ext uri="{BB962C8B-B14F-4D97-AF65-F5344CB8AC3E}">
        <p14:creationId xmlns:p14="http://schemas.microsoft.com/office/powerpoint/2010/main" val="253675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7544" y="332656"/>
            <a:ext cx="8229600" cy="1143000"/>
          </a:xfrm>
        </p:spPr>
        <p:txBody>
          <a:bodyPr>
            <a:normAutofit/>
          </a:bodyPr>
          <a:lstStyle/>
          <a:p>
            <a:r>
              <a:rPr lang="en-GB" b="1" dirty="0">
                <a:solidFill>
                  <a:srgbClr val="D12149"/>
                </a:solidFill>
                <a:latin typeface="Georgia" panose="02040502050405020303" pitchFamily="18" charset="0"/>
              </a:rPr>
              <a:t>Curricular principles</a:t>
            </a:r>
            <a:endParaRPr lang="en-GB" sz="4000" b="1" dirty="0">
              <a:solidFill>
                <a:srgbClr val="D12149"/>
              </a:solidFill>
              <a:latin typeface="Georgia" panose="02040502050405020303" pitchFamily="18" charset="0"/>
            </a:endParaRPr>
          </a:p>
        </p:txBody>
      </p:sp>
      <p:sp>
        <p:nvSpPr>
          <p:cNvPr id="3" name="Content Placeholder 2"/>
          <p:cNvSpPr>
            <a:spLocks noGrp="1"/>
          </p:cNvSpPr>
          <p:nvPr>
            <p:ph idx="4294967295"/>
          </p:nvPr>
        </p:nvSpPr>
        <p:spPr>
          <a:xfrm>
            <a:off x="484973" y="2060848"/>
            <a:ext cx="8229600" cy="4093915"/>
          </a:xfrm>
        </p:spPr>
        <p:txBody>
          <a:bodyPr>
            <a:normAutofit/>
          </a:bodyPr>
          <a:lstStyle/>
          <a:p>
            <a:pPr marL="0" indent="0" algn="ctr">
              <a:buNone/>
            </a:pPr>
            <a:r>
              <a:rPr lang="en-GB" dirty="0" smtClean="0">
                <a:latin typeface="Georgia" panose="02040502050405020303" pitchFamily="18" charset="0"/>
              </a:rPr>
              <a:t>Pupils </a:t>
            </a:r>
            <a:r>
              <a:rPr lang="en-GB" dirty="0">
                <a:latin typeface="Georgia" panose="02040502050405020303" pitchFamily="18" charset="0"/>
              </a:rPr>
              <a:t>are not going to be working through the curriculum more quickly, but going deeper into it. In Year 1 it is imperative that pupils have full understanding of number sense, number bonds and place value, as all number work in maths builds on what is taught in this year group.</a:t>
            </a:r>
          </a:p>
        </p:txBody>
      </p:sp>
    </p:spTree>
    <p:extLst>
      <p:ext uri="{BB962C8B-B14F-4D97-AF65-F5344CB8AC3E}">
        <p14:creationId xmlns:p14="http://schemas.microsoft.com/office/powerpoint/2010/main" val="2560382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2434" y="188640"/>
            <a:ext cx="8229600" cy="1143000"/>
          </a:xfrm>
        </p:spPr>
        <p:txBody>
          <a:bodyPr/>
          <a:lstStyle/>
          <a:p>
            <a:r>
              <a:rPr lang="en-GB" b="1" dirty="0">
                <a:solidFill>
                  <a:srgbClr val="D12149"/>
                </a:solidFill>
                <a:latin typeface="Georgia" panose="02040502050405020303" pitchFamily="18" charset="0"/>
              </a:rPr>
              <a:t>Mathematical language</a:t>
            </a:r>
          </a:p>
        </p:txBody>
      </p:sp>
      <p:sp>
        <p:nvSpPr>
          <p:cNvPr id="3" name="Content Placeholder 2"/>
          <p:cNvSpPr>
            <a:spLocks noGrp="1"/>
          </p:cNvSpPr>
          <p:nvPr>
            <p:ph idx="4294967295"/>
          </p:nvPr>
        </p:nvSpPr>
        <p:spPr>
          <a:xfrm>
            <a:off x="323528" y="1484784"/>
            <a:ext cx="8712968" cy="4738688"/>
          </a:xfrm>
        </p:spPr>
        <p:txBody>
          <a:bodyPr>
            <a:noAutofit/>
          </a:bodyPr>
          <a:lstStyle/>
          <a:p>
            <a:pPr marL="0">
              <a:buNone/>
            </a:pPr>
            <a:r>
              <a:rPr lang="en-GB" sz="2400" dirty="0">
                <a:latin typeface="Georgia" panose="02040502050405020303" pitchFamily="18" charset="0"/>
              </a:rPr>
              <a:t>Mathematics Mastery lessons provide opportunities </a:t>
            </a:r>
            <a:r>
              <a:rPr lang="en-GB" sz="2400" dirty="0" smtClean="0">
                <a:latin typeface="Georgia" panose="02040502050405020303" pitchFamily="18" charset="0"/>
              </a:rPr>
              <a:t>for pupils </a:t>
            </a:r>
            <a:r>
              <a:rPr lang="en-GB" sz="2400" dirty="0">
                <a:latin typeface="Georgia" panose="02040502050405020303" pitchFamily="18" charset="0"/>
              </a:rPr>
              <a:t>to communicate and develop mathematical language through:</a:t>
            </a:r>
          </a:p>
          <a:p>
            <a:pPr>
              <a:buNone/>
            </a:pPr>
            <a:endParaRPr lang="en-GB" sz="1050" dirty="0">
              <a:latin typeface="Georgia" panose="02040502050405020303" pitchFamily="18" charset="0"/>
            </a:endParaRPr>
          </a:p>
          <a:p>
            <a:r>
              <a:rPr lang="en-GB" sz="2400" dirty="0">
                <a:latin typeface="Georgia" panose="02040502050405020303" pitchFamily="18" charset="0"/>
              </a:rPr>
              <a:t>Sharing  essential vocabulary at the beginning of every lesson and insisting on its use throughout</a:t>
            </a:r>
          </a:p>
          <a:p>
            <a:pPr>
              <a:buNone/>
            </a:pPr>
            <a:endParaRPr lang="en-GB" sz="900" dirty="0">
              <a:latin typeface="Georgia" panose="02040502050405020303" pitchFamily="18" charset="0"/>
            </a:endParaRPr>
          </a:p>
          <a:p>
            <a:r>
              <a:rPr lang="en-GB" sz="2400" dirty="0">
                <a:latin typeface="Georgia" panose="02040502050405020303" pitchFamily="18" charset="0"/>
              </a:rPr>
              <a:t>Modelling clear sentence structures using mathematical language</a:t>
            </a:r>
          </a:p>
          <a:p>
            <a:pPr>
              <a:buNone/>
            </a:pPr>
            <a:endParaRPr lang="en-GB" sz="900" dirty="0">
              <a:latin typeface="Georgia" panose="02040502050405020303" pitchFamily="18" charset="0"/>
            </a:endParaRPr>
          </a:p>
          <a:p>
            <a:r>
              <a:rPr lang="en-GB" sz="2400" dirty="0">
                <a:latin typeface="Georgia" panose="02040502050405020303" pitchFamily="18" charset="0"/>
              </a:rPr>
              <a:t>Paired language development activities, known as Talk Tasks.</a:t>
            </a:r>
          </a:p>
          <a:p>
            <a:pPr marL="0" indent="0">
              <a:buNone/>
            </a:pPr>
            <a:endParaRPr lang="en-GB" sz="800" dirty="0">
              <a:latin typeface="Georgia" panose="02040502050405020303" pitchFamily="18" charset="0"/>
            </a:endParaRPr>
          </a:p>
          <a:p>
            <a:r>
              <a:rPr lang="en-GB" sz="2400" dirty="0">
                <a:latin typeface="Georgia" panose="02040502050405020303" pitchFamily="18" charset="0"/>
              </a:rPr>
              <a:t>Plenaries which give a further opportunity to assess understanding through pupil explanations. </a:t>
            </a:r>
          </a:p>
          <a:p>
            <a:endParaRPr lang="en-GB" sz="2400" dirty="0">
              <a:latin typeface="Georgia" panose="02040502050405020303" pitchFamily="18" charset="0"/>
            </a:endParaRPr>
          </a:p>
        </p:txBody>
      </p:sp>
    </p:spTree>
    <p:extLst>
      <p:ext uri="{BB962C8B-B14F-4D97-AF65-F5344CB8AC3E}">
        <p14:creationId xmlns:p14="http://schemas.microsoft.com/office/powerpoint/2010/main" val="3214615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Grp="1" noChangeAspect="1" noChangeArrowheads="1"/>
          </p:cNvPicPr>
          <p:nvPr>
            <p:ph idx="4294967295"/>
          </p:nvPr>
        </p:nvPicPr>
        <p:blipFill>
          <a:blip r:embed="rId3" cstate="print"/>
          <a:srcRect/>
          <a:stretch>
            <a:fillRect/>
          </a:stretch>
        </p:blipFill>
        <p:spPr bwMode="auto">
          <a:xfrm>
            <a:off x="4632933" y="3645024"/>
            <a:ext cx="4356072" cy="3040633"/>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a:stretch>
            <a:fillRect/>
          </a:stretch>
        </p:blipFill>
        <p:spPr bwMode="auto">
          <a:xfrm>
            <a:off x="72740" y="1412776"/>
            <a:ext cx="4492371" cy="3122500"/>
          </a:xfrm>
          <a:prstGeom prst="rect">
            <a:avLst/>
          </a:prstGeom>
          <a:noFill/>
          <a:ln w="9525">
            <a:noFill/>
            <a:miter lim="800000"/>
            <a:headEnd/>
            <a:tailEnd/>
          </a:ln>
        </p:spPr>
      </p:pic>
      <p:pic>
        <p:nvPicPr>
          <p:cNvPr id="5" name="Picture 2"/>
          <p:cNvPicPr>
            <a:picLocks noChangeAspect="1" noChangeArrowheads="1"/>
          </p:cNvPicPr>
          <p:nvPr/>
        </p:nvPicPr>
        <p:blipFill>
          <a:blip r:embed="rId5" cstate="print"/>
          <a:srcRect/>
          <a:stretch>
            <a:fillRect/>
          </a:stretch>
        </p:blipFill>
        <p:spPr bwMode="auto">
          <a:xfrm>
            <a:off x="4596191" y="260648"/>
            <a:ext cx="4392814" cy="3002578"/>
          </a:xfrm>
          <a:prstGeom prst="rect">
            <a:avLst/>
          </a:prstGeom>
          <a:noFill/>
          <a:ln w="9525">
            <a:noFill/>
            <a:miter lim="800000"/>
            <a:headEnd/>
            <a:tailEnd/>
          </a:ln>
        </p:spPr>
      </p:pic>
    </p:spTree>
    <p:extLst>
      <p:ext uri="{BB962C8B-B14F-4D97-AF65-F5344CB8AC3E}">
        <p14:creationId xmlns:p14="http://schemas.microsoft.com/office/powerpoint/2010/main" val="398533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46856" y="457200"/>
            <a:ext cx="8229600" cy="1143000"/>
          </a:xfrm>
        </p:spPr>
        <p:txBody>
          <a:bodyPr>
            <a:normAutofit fontScale="90000"/>
          </a:bodyPr>
          <a:lstStyle/>
          <a:p>
            <a:r>
              <a:rPr lang="en-GB" b="1" dirty="0">
                <a:solidFill>
                  <a:srgbClr val="D12149"/>
                </a:solidFill>
                <a:latin typeface="Georgia" panose="02040502050405020303" pitchFamily="18" charset="0"/>
              </a:rPr>
              <a:t>How will children’s work be recorded?</a:t>
            </a:r>
          </a:p>
        </p:txBody>
      </p:sp>
      <p:sp>
        <p:nvSpPr>
          <p:cNvPr id="3" name="Content Placeholder 2"/>
          <p:cNvSpPr>
            <a:spLocks noGrp="1"/>
          </p:cNvSpPr>
          <p:nvPr>
            <p:ph idx="4294967295"/>
          </p:nvPr>
        </p:nvSpPr>
        <p:spPr>
          <a:xfrm>
            <a:off x="446856" y="1600200"/>
            <a:ext cx="8229600" cy="4525963"/>
          </a:xfrm>
        </p:spPr>
        <p:txBody>
          <a:bodyPr/>
          <a:lstStyle/>
          <a:p>
            <a:pPr>
              <a:buNone/>
            </a:pPr>
            <a:endParaRPr lang="en-GB" dirty="0">
              <a:latin typeface="Georgia" panose="02040502050405020303" pitchFamily="18" charset="0"/>
            </a:endParaRPr>
          </a:p>
          <a:p>
            <a:r>
              <a:rPr lang="en-GB" dirty="0">
                <a:latin typeface="Georgia" panose="02040502050405020303" pitchFamily="18" charset="0"/>
              </a:rPr>
              <a:t>Task sheets</a:t>
            </a:r>
          </a:p>
          <a:p>
            <a:r>
              <a:rPr lang="en-GB" dirty="0">
                <a:latin typeface="Georgia" panose="02040502050405020303" pitchFamily="18" charset="0"/>
              </a:rPr>
              <a:t>Books</a:t>
            </a:r>
          </a:p>
          <a:p>
            <a:r>
              <a:rPr lang="en-GB" dirty="0">
                <a:latin typeface="Georgia" panose="02040502050405020303" pitchFamily="18" charset="0"/>
              </a:rPr>
              <a:t>Videos</a:t>
            </a:r>
          </a:p>
          <a:p>
            <a:r>
              <a:rPr lang="en-GB" dirty="0">
                <a:latin typeface="Georgia" panose="02040502050405020303" pitchFamily="18" charset="0"/>
              </a:rPr>
              <a:t>Photographs</a:t>
            </a:r>
          </a:p>
          <a:p>
            <a:endParaRPr lang="en-GB" dirty="0">
              <a:latin typeface="Georgia" panose="02040502050405020303" pitchFamily="18" charset="0"/>
            </a:endParaRPr>
          </a:p>
        </p:txBody>
      </p:sp>
      <p:pic>
        <p:nvPicPr>
          <p:cNvPr id="4" name="Picture 3" descr="N:\Comms toolkit\Ark brand resources\Logos and icons\Mathematics Mastery\Mathematics Mastery logos\M-Mastery-logo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391" y="6008104"/>
            <a:ext cx="2420394" cy="649495"/>
          </a:xfrm>
          <a:prstGeom prst="rect">
            <a:avLst/>
          </a:prstGeom>
          <a:noFill/>
          <a:ln>
            <a:noFill/>
          </a:ln>
        </p:spPr>
      </p:pic>
    </p:spTree>
    <p:extLst>
      <p:ext uri="{BB962C8B-B14F-4D97-AF65-F5344CB8AC3E}">
        <p14:creationId xmlns:p14="http://schemas.microsoft.com/office/powerpoint/2010/main" val="12805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7544" y="188640"/>
            <a:ext cx="8229600" cy="1143000"/>
          </a:xfrm>
        </p:spPr>
        <p:txBody>
          <a:bodyPr>
            <a:normAutofit fontScale="90000"/>
          </a:bodyPr>
          <a:lstStyle/>
          <a:p>
            <a:r>
              <a:rPr lang="en-GB" b="1" dirty="0">
                <a:solidFill>
                  <a:srgbClr val="D12149"/>
                </a:solidFill>
                <a:latin typeface="Georgia" panose="02040502050405020303" pitchFamily="18" charset="0"/>
              </a:rPr>
              <a:t>How can I become involved?</a:t>
            </a:r>
          </a:p>
        </p:txBody>
      </p:sp>
      <p:sp>
        <p:nvSpPr>
          <p:cNvPr id="3" name="Content Placeholder 2"/>
          <p:cNvSpPr>
            <a:spLocks noGrp="1"/>
          </p:cNvSpPr>
          <p:nvPr>
            <p:ph idx="4294967295"/>
          </p:nvPr>
        </p:nvSpPr>
        <p:spPr>
          <a:xfrm>
            <a:off x="467544" y="1556792"/>
            <a:ext cx="8229600" cy="5112568"/>
          </a:xfrm>
        </p:spPr>
        <p:txBody>
          <a:bodyPr>
            <a:normAutofit/>
          </a:bodyPr>
          <a:lstStyle/>
          <a:p>
            <a:r>
              <a:rPr lang="en-GB" sz="2800" dirty="0">
                <a:latin typeface="Georgia" panose="02040502050405020303" pitchFamily="18" charset="0"/>
              </a:rPr>
              <a:t>Talk to your child about their learning, what they learned in their maths lessons each day</a:t>
            </a:r>
            <a:r>
              <a:rPr lang="en-GB" sz="2800" dirty="0" smtClean="0">
                <a:latin typeface="Georgia" panose="02040502050405020303" pitchFamily="18" charset="0"/>
              </a:rPr>
              <a:t>.</a:t>
            </a:r>
          </a:p>
          <a:p>
            <a:endParaRPr lang="en-GB" sz="800" dirty="0">
              <a:latin typeface="Georgia" panose="02040502050405020303" pitchFamily="18" charset="0"/>
            </a:endParaRPr>
          </a:p>
          <a:p>
            <a:r>
              <a:rPr lang="en-GB" sz="2800" dirty="0">
                <a:latin typeface="Georgia" panose="02040502050405020303" pitchFamily="18" charset="0"/>
              </a:rPr>
              <a:t>Discuss numbers all around you: door numbers, bus numbers etc.  </a:t>
            </a:r>
            <a:endParaRPr lang="en-GB" sz="2800" dirty="0" smtClean="0">
              <a:latin typeface="Georgia" panose="02040502050405020303" pitchFamily="18" charset="0"/>
            </a:endParaRPr>
          </a:p>
          <a:p>
            <a:endParaRPr lang="en-GB" sz="500" dirty="0">
              <a:latin typeface="Georgia" panose="02040502050405020303" pitchFamily="18" charset="0"/>
            </a:endParaRPr>
          </a:p>
          <a:p>
            <a:r>
              <a:rPr lang="en-GB" sz="2800" dirty="0">
                <a:latin typeface="Georgia" panose="02040502050405020303" pitchFamily="18" charset="0"/>
              </a:rPr>
              <a:t>Encourage your child to predict what number will come next in a sequence of door numbers – are they odd or even</a:t>
            </a:r>
            <a:r>
              <a:rPr lang="en-GB" sz="2800" dirty="0" smtClean="0">
                <a:latin typeface="Georgia" panose="02040502050405020303" pitchFamily="18" charset="0"/>
              </a:rPr>
              <a:t>?</a:t>
            </a:r>
          </a:p>
          <a:p>
            <a:pPr marL="0" indent="0">
              <a:buNone/>
            </a:pPr>
            <a:endParaRPr lang="en-GB" sz="700" dirty="0">
              <a:latin typeface="Georgia" panose="02040502050405020303" pitchFamily="18" charset="0"/>
            </a:endParaRPr>
          </a:p>
          <a:p>
            <a:r>
              <a:rPr lang="en-GB" sz="2800" dirty="0">
                <a:latin typeface="Georgia" panose="02040502050405020303" pitchFamily="18" charset="0"/>
              </a:rPr>
              <a:t>Cooking and shopping with your child, getting them to weigh ingredients, using language such as “more” and “less/fewer”.</a:t>
            </a:r>
          </a:p>
        </p:txBody>
      </p:sp>
    </p:spTree>
    <p:extLst>
      <p:ext uri="{BB962C8B-B14F-4D97-AF65-F5344CB8AC3E}">
        <p14:creationId xmlns:p14="http://schemas.microsoft.com/office/powerpoint/2010/main" val="3949909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9" ma:contentTypeDescription="Create a new document." ma:contentTypeScope="" ma:versionID="470f4653cb5ac3efcf32c711877047d9">
  <xsd:schema xmlns:xsd="http://www.w3.org/2001/XMLSchema" xmlns:xs="http://www.w3.org/2001/XMLSchema" xmlns:p="http://schemas.microsoft.com/office/2006/metadata/properties" xmlns:ns2="9c6500c0-19b7-4dc1-a957-fb6bf8f5f217" xmlns:ns3="b64db6f3-d8b6-4520-ae13-60ac2c110106" xmlns:ns4="0c671e8b-c96d-4981-8e96-03675fda49b2" targetNamespace="http://schemas.microsoft.com/office/2006/metadata/properties" ma:root="true" ma:fieldsID="313904917457d33ae5211d06922f64fc" ns2:_="" ns3:_="" ns4:_="">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950FC01-3011-48A1-9020-F26BBF9841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6500c0-19b7-4dc1-a957-fb6bf8f5f217"/>
    <ds:schemaRef ds:uri="b64db6f3-d8b6-4520-ae13-60ac2c110106"/>
    <ds:schemaRef ds:uri="0c671e8b-c96d-4981-8e96-03675fda49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9E7E54-7BD2-4DE2-A6A4-4D266BFF53D6}">
  <ds:schemaRefs>
    <ds:schemaRef ds:uri="http://schemas.microsoft.com/sharepoint/v3/contenttype/forms"/>
  </ds:schemaRefs>
</ds:datastoreItem>
</file>

<file path=customXml/itemProps3.xml><?xml version="1.0" encoding="utf-8"?>
<ds:datastoreItem xmlns:ds="http://schemas.openxmlformats.org/officeDocument/2006/customXml" ds:itemID="{882310D5-FEC4-4127-B7D1-C4C397C761DB}">
  <ds:schemaRefs>
    <ds:schemaRef ds:uri="0c671e8b-c96d-4981-8e96-03675fda49b2"/>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http://purl.org/dc/terms/"/>
    <ds:schemaRef ds:uri="b64db6f3-d8b6-4520-ae13-60ac2c110106"/>
    <ds:schemaRef ds:uri="http://schemas.openxmlformats.org/package/2006/metadata/core-properties"/>
    <ds:schemaRef ds:uri="9c6500c0-19b7-4dc1-a957-fb6bf8f5f21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73</TotalTime>
  <Words>802</Words>
  <Application>Microsoft Office PowerPoint</Application>
  <PresentationFormat>On-screen Show (4:3)</PresentationFormat>
  <Paragraphs>77</Paragraphs>
  <Slides>11</Slides>
  <Notes>9</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11</vt:i4>
      </vt:variant>
    </vt:vector>
  </HeadingPairs>
  <TitlesOfParts>
    <vt:vector size="16" baseType="lpstr">
      <vt:lpstr>Arial</vt:lpstr>
      <vt:lpstr>Calibri</vt:lpstr>
      <vt:lpstr>Georgia</vt:lpstr>
      <vt:lpstr>Office Theme</vt:lpstr>
      <vt:lpstr>1_Office Theme</vt:lpstr>
      <vt:lpstr>PowerPoint Presentation</vt:lpstr>
      <vt:lpstr>What is “Mathematics Mastery?”</vt:lpstr>
      <vt:lpstr>Core belief </vt:lpstr>
      <vt:lpstr>What is mastery?</vt:lpstr>
      <vt:lpstr>What does this mean in practice?</vt:lpstr>
      <vt:lpstr>Lesson structure</vt:lpstr>
      <vt:lpstr>Curricular principles</vt:lpstr>
      <vt:lpstr>Mathematical language</vt:lpstr>
      <vt:lpstr>PowerPoint Presentation</vt:lpstr>
      <vt:lpstr>How will children’s work be recorded?</vt:lpstr>
      <vt:lpstr>How can I become involved?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Mathematics Mastery?</dc:title>
  <dc:creator>Helen Williams</dc:creator>
  <cp:lastModifiedBy>Laura Gallagher (Westbrook Primary School)</cp:lastModifiedBy>
  <cp:revision>14</cp:revision>
  <dcterms:created xsi:type="dcterms:W3CDTF">2016-04-11T12:27:48Z</dcterms:created>
  <dcterms:modified xsi:type="dcterms:W3CDTF">2018-05-03T13:37:16Z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ies>
</file>