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 roundtripDataSignature="AMtx7mhVVGelDpckKJ9Nq8nHxS71qYNlJ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5" Type="http://schemas.openxmlformats.org/officeDocument/2006/relationships/slide" Target="slides/slide1.xml"/><Relationship Id="rId6"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
          <p:cNvSpPr txBox="1"/>
          <p:nvPr>
            <p:ph type="ctrTitle"/>
          </p:nvPr>
        </p:nvSpPr>
        <p:spPr>
          <a:xfrm>
            <a:off x="685800" y="1122363"/>
            <a:ext cx="77724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3"/>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4"/>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4"/>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5"/>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5"/>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6"/>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6"/>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6"/>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7"/>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7"/>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7"/>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7"/>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7"/>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8"/>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0"/>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0"/>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10"/>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1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1"/>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1"/>
          <p:cNvSpPr/>
          <p:nvPr>
            <p:ph idx="2" type="pic"/>
          </p:nvPr>
        </p:nvSpPr>
        <p:spPr>
          <a:xfrm>
            <a:off x="3887391" y="987426"/>
            <a:ext cx="4629150" cy="4873625"/>
          </a:xfrm>
          <a:prstGeom prst="rect">
            <a:avLst/>
          </a:prstGeom>
          <a:noFill/>
          <a:ln>
            <a:noFill/>
          </a:ln>
        </p:spPr>
      </p:sp>
      <p:sp>
        <p:nvSpPr>
          <p:cNvPr id="64" name="Google Shape;64;p11"/>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2"/>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2"/>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1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3"/>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3"/>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1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2"/>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nvSpPr>
        <p:spPr>
          <a:xfrm>
            <a:off x="60963" y="69672"/>
            <a:ext cx="8957700" cy="307800"/>
          </a:xfrm>
          <a:prstGeom prst="rect">
            <a:avLst/>
          </a:prstGeom>
          <a:noFill/>
          <a:ln cap="flat" cmpd="sng" w="57150">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alibri"/>
                <a:ea typeface="Calibri"/>
                <a:cs typeface="Calibri"/>
                <a:sym typeface="Calibri"/>
              </a:rPr>
              <a:t>French – </a:t>
            </a:r>
            <a:r>
              <a:rPr b="1" lang="en-GB">
                <a:solidFill>
                  <a:schemeClr val="dk1"/>
                </a:solidFill>
                <a:latin typeface="Calibri"/>
                <a:ea typeface="Calibri"/>
                <a:cs typeface="Calibri"/>
                <a:sym typeface="Calibri"/>
              </a:rPr>
              <a:t>MANGER ET BOUGER</a:t>
            </a:r>
            <a:r>
              <a:rPr lang="en-GB">
                <a:solidFill>
                  <a:schemeClr val="dk1"/>
                </a:solidFill>
                <a:latin typeface="Calibri"/>
                <a:ea typeface="Calibri"/>
                <a:cs typeface="Calibri"/>
                <a:sym typeface="Calibri"/>
              </a:rPr>
              <a:t>- To discuss a healthy lifestyle in French.</a:t>
            </a:r>
            <a:endParaRPr i="0" sz="1400" u="none" cap="none" strike="noStrike">
              <a:solidFill>
                <a:schemeClr val="dk1"/>
              </a:solidFill>
              <a:latin typeface="Calibri"/>
              <a:ea typeface="Calibri"/>
              <a:cs typeface="Calibri"/>
              <a:sym typeface="Calibri"/>
            </a:endParaRPr>
          </a:p>
        </p:txBody>
      </p:sp>
      <p:sp>
        <p:nvSpPr>
          <p:cNvPr id="85" name="Google Shape;85;p1"/>
          <p:cNvSpPr txBox="1"/>
          <p:nvPr/>
        </p:nvSpPr>
        <p:spPr>
          <a:xfrm>
            <a:off x="6122124" y="476725"/>
            <a:ext cx="2850900" cy="2247300"/>
          </a:xfrm>
          <a:prstGeom prst="rect">
            <a:avLst/>
          </a:prstGeom>
          <a:solidFill>
            <a:schemeClr val="lt1"/>
          </a:solidFill>
          <a:ln cap="flat" cmpd="sng" w="5715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alibri"/>
                <a:ea typeface="Calibri"/>
                <a:cs typeface="Calibri"/>
                <a:sym typeface="Calibri"/>
              </a:rPr>
              <a:t>Key Grammar</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lang="en-GB">
                <a:solidFill>
                  <a:schemeClr val="dk1"/>
                </a:solidFill>
                <a:latin typeface="Calibri"/>
                <a:ea typeface="Calibri"/>
                <a:cs typeface="Calibri"/>
                <a:sym typeface="Calibri"/>
              </a:rPr>
              <a:t>First person singular conjugation of high frequency verbs, use of the negative &amp; imperative instructions. Use of manger in first person singular (je mange) and also boire (je bois) also in their negative form (je ne mange pas &amp; je ne bois pas). Exploring verbs in the imperative form to give instructions. </a:t>
            </a:r>
            <a:endParaRPr b="0" i="1" sz="1400" u="none" cap="none" strike="noStrike">
              <a:solidFill>
                <a:schemeClr val="dk1"/>
              </a:solidFill>
              <a:latin typeface="Calibri"/>
              <a:ea typeface="Calibri"/>
              <a:cs typeface="Calibri"/>
              <a:sym typeface="Calibri"/>
            </a:endParaRPr>
          </a:p>
        </p:txBody>
      </p:sp>
      <p:sp>
        <p:nvSpPr>
          <p:cNvPr id="86" name="Google Shape;86;p1"/>
          <p:cNvSpPr txBox="1"/>
          <p:nvPr/>
        </p:nvSpPr>
        <p:spPr>
          <a:xfrm>
            <a:off x="234075" y="638763"/>
            <a:ext cx="3681000" cy="2031900"/>
          </a:xfrm>
          <a:prstGeom prst="rect">
            <a:avLst/>
          </a:prstGeom>
          <a:noFill/>
          <a:ln cap="flat" cmpd="sng" w="57150">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alibri"/>
                <a:ea typeface="Calibri"/>
                <a:cs typeface="Calibri"/>
                <a:sym typeface="Calibri"/>
              </a:rPr>
              <a:t>Key Skills and Concepts </a:t>
            </a:r>
            <a:r>
              <a:rPr b="0" i="0" lang="en-GB" sz="1400" u="none" cap="none" strike="noStrike">
                <a:solidFill>
                  <a:schemeClr val="dk1"/>
                </a:solidFill>
                <a:latin typeface="Calibri"/>
                <a:ea typeface="Calibri"/>
                <a:cs typeface="Calibri"/>
                <a:sym typeface="Calibri"/>
              </a:rPr>
              <a:t>To improve decoding unfamiliar texts in French using key language learning strategies that will help long term memory retention and language learning going forward. Understanding that adjectives come in different forms and when you describe a person in terms of a profession adjectival agreement rules will apply and spelling may change in these words.</a:t>
            </a:r>
            <a:endParaRPr b="0" i="1" sz="1400" u="none" cap="none" strike="noStrike">
              <a:solidFill>
                <a:schemeClr val="dk1"/>
              </a:solidFill>
              <a:latin typeface="Calibri"/>
              <a:ea typeface="Calibri"/>
              <a:cs typeface="Calibri"/>
              <a:sym typeface="Calibri"/>
            </a:endParaRPr>
          </a:p>
        </p:txBody>
      </p:sp>
      <p:sp>
        <p:nvSpPr>
          <p:cNvPr id="87" name="Google Shape;87;p1"/>
          <p:cNvSpPr txBox="1"/>
          <p:nvPr/>
        </p:nvSpPr>
        <p:spPr>
          <a:xfrm>
            <a:off x="4319475" y="2813750"/>
            <a:ext cx="4699200" cy="2678100"/>
          </a:xfrm>
          <a:prstGeom prst="rect">
            <a:avLst/>
          </a:prstGeom>
          <a:noFill/>
          <a:ln cap="flat" cmpd="sng" w="57150">
            <a:solidFill>
              <a:srgbClr val="F30B95"/>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alibri"/>
                <a:ea typeface="Calibri"/>
                <a:cs typeface="Calibri"/>
                <a:sym typeface="Calibri"/>
              </a:rPr>
              <a:t>Key</a:t>
            </a:r>
            <a:r>
              <a:rPr b="1" i="0" lang="en-GB" sz="1300" u="none" cap="none" strike="noStrike">
                <a:solidFill>
                  <a:schemeClr val="dk1"/>
                </a:solidFill>
                <a:latin typeface="Calibri"/>
                <a:ea typeface="Calibri"/>
                <a:cs typeface="Calibri"/>
                <a:sym typeface="Calibri"/>
              </a:rPr>
              <a:t> Vocab</a:t>
            </a:r>
            <a:endParaRPr b="0" i="0" sz="1300" u="none" cap="none" strike="noStrike">
              <a:solidFill>
                <a:srgbClr val="000000"/>
              </a:solidFill>
              <a:latin typeface="Arial"/>
              <a:ea typeface="Arial"/>
              <a:cs typeface="Arial"/>
              <a:sym typeface="Arial"/>
            </a:endParaRPr>
          </a:p>
          <a:p>
            <a:pPr indent="-273050" lvl="0" marL="285750" marR="0" rtl="0" algn="l">
              <a:lnSpc>
                <a:spcPct val="100000"/>
              </a:lnSpc>
              <a:spcBef>
                <a:spcPts val="0"/>
              </a:spcBef>
              <a:spcAft>
                <a:spcPts val="0"/>
              </a:spcAft>
              <a:buClr>
                <a:schemeClr val="dk1"/>
              </a:buClr>
              <a:buSzPts val="1400"/>
              <a:buFont typeface="Arial"/>
              <a:buChar char="•"/>
            </a:pPr>
            <a:r>
              <a:rPr lang="en-GB">
                <a:solidFill>
                  <a:schemeClr val="dk1"/>
                </a:solidFill>
                <a:latin typeface="Calibri"/>
                <a:ea typeface="Calibri"/>
                <a:cs typeface="Calibri"/>
                <a:sym typeface="Calibri"/>
              </a:rPr>
              <a:t>de la viande blanche</a:t>
            </a:r>
            <a:endParaRPr>
              <a:solidFill>
                <a:schemeClr val="dk1"/>
              </a:solidFill>
              <a:latin typeface="Calibri"/>
              <a:ea typeface="Calibri"/>
              <a:cs typeface="Calibri"/>
              <a:sym typeface="Calibri"/>
            </a:endParaRPr>
          </a:p>
          <a:p>
            <a:pPr indent="-273050" lvl="0" marL="285750" marR="0" rtl="0" algn="l">
              <a:lnSpc>
                <a:spcPct val="100000"/>
              </a:lnSpc>
              <a:spcBef>
                <a:spcPts val="0"/>
              </a:spcBef>
              <a:spcAft>
                <a:spcPts val="0"/>
              </a:spcAft>
              <a:buClr>
                <a:schemeClr val="dk1"/>
              </a:buClr>
              <a:buSzPts val="1400"/>
              <a:buFont typeface="Calibri"/>
              <a:buChar char="•"/>
            </a:pPr>
            <a:r>
              <a:rPr lang="en-GB">
                <a:solidFill>
                  <a:schemeClr val="dk1"/>
                </a:solidFill>
                <a:latin typeface="Calibri"/>
                <a:ea typeface="Calibri"/>
                <a:cs typeface="Calibri"/>
                <a:sym typeface="Calibri"/>
              </a:rPr>
              <a:t>des noisettes </a:t>
            </a:r>
            <a:endParaRPr>
              <a:solidFill>
                <a:schemeClr val="dk1"/>
              </a:solidFill>
              <a:latin typeface="Calibri"/>
              <a:ea typeface="Calibri"/>
              <a:cs typeface="Calibri"/>
              <a:sym typeface="Calibri"/>
            </a:endParaRPr>
          </a:p>
          <a:p>
            <a:pPr indent="-273050" lvl="0" marL="285750" marR="0" rtl="0" algn="l">
              <a:lnSpc>
                <a:spcPct val="100000"/>
              </a:lnSpc>
              <a:spcBef>
                <a:spcPts val="0"/>
              </a:spcBef>
              <a:spcAft>
                <a:spcPts val="0"/>
              </a:spcAft>
              <a:buClr>
                <a:schemeClr val="dk1"/>
              </a:buClr>
              <a:buSzPts val="1400"/>
              <a:buFont typeface="Calibri"/>
              <a:buChar char="•"/>
            </a:pPr>
            <a:r>
              <a:rPr lang="en-GB">
                <a:solidFill>
                  <a:schemeClr val="dk1"/>
                </a:solidFill>
                <a:latin typeface="Calibri"/>
                <a:ea typeface="Calibri"/>
                <a:cs typeface="Calibri"/>
                <a:sym typeface="Calibri"/>
              </a:rPr>
              <a:t>des légumes </a:t>
            </a:r>
            <a:endParaRPr>
              <a:solidFill>
                <a:schemeClr val="dk1"/>
              </a:solidFill>
              <a:latin typeface="Calibri"/>
              <a:ea typeface="Calibri"/>
              <a:cs typeface="Calibri"/>
              <a:sym typeface="Calibri"/>
            </a:endParaRPr>
          </a:p>
          <a:p>
            <a:pPr indent="-273050" lvl="0" marL="285750" marR="0" rtl="0" algn="l">
              <a:lnSpc>
                <a:spcPct val="100000"/>
              </a:lnSpc>
              <a:spcBef>
                <a:spcPts val="0"/>
              </a:spcBef>
              <a:spcAft>
                <a:spcPts val="0"/>
              </a:spcAft>
              <a:buClr>
                <a:schemeClr val="dk1"/>
              </a:buClr>
              <a:buSzPts val="1400"/>
              <a:buFont typeface="Calibri"/>
              <a:buChar char="•"/>
            </a:pPr>
            <a:r>
              <a:rPr lang="en-GB">
                <a:solidFill>
                  <a:schemeClr val="dk1"/>
                </a:solidFill>
                <a:latin typeface="Calibri"/>
                <a:ea typeface="Calibri"/>
                <a:cs typeface="Calibri"/>
                <a:sym typeface="Calibri"/>
              </a:rPr>
              <a:t>des fruits </a:t>
            </a:r>
            <a:endParaRPr>
              <a:solidFill>
                <a:schemeClr val="dk1"/>
              </a:solidFill>
              <a:latin typeface="Calibri"/>
              <a:ea typeface="Calibri"/>
              <a:cs typeface="Calibri"/>
              <a:sym typeface="Calibri"/>
            </a:endParaRPr>
          </a:p>
          <a:p>
            <a:pPr indent="-273050" lvl="0" marL="285750" marR="0" rtl="0" algn="l">
              <a:lnSpc>
                <a:spcPct val="100000"/>
              </a:lnSpc>
              <a:spcBef>
                <a:spcPts val="0"/>
              </a:spcBef>
              <a:spcAft>
                <a:spcPts val="0"/>
              </a:spcAft>
              <a:buClr>
                <a:schemeClr val="dk1"/>
              </a:buClr>
              <a:buSzPts val="1400"/>
              <a:buFont typeface="Calibri"/>
              <a:buChar char="•"/>
            </a:pPr>
            <a:r>
              <a:rPr lang="en-GB">
                <a:solidFill>
                  <a:schemeClr val="dk1"/>
                </a:solidFill>
                <a:latin typeface="Calibri"/>
                <a:ea typeface="Calibri"/>
                <a:cs typeface="Calibri"/>
                <a:sym typeface="Calibri"/>
              </a:rPr>
              <a:t>du chocolat </a:t>
            </a:r>
            <a:endParaRPr>
              <a:solidFill>
                <a:schemeClr val="dk1"/>
              </a:solidFill>
              <a:latin typeface="Calibri"/>
              <a:ea typeface="Calibri"/>
              <a:cs typeface="Calibri"/>
              <a:sym typeface="Calibri"/>
            </a:endParaRPr>
          </a:p>
          <a:p>
            <a:pPr indent="-273050" lvl="0" marL="285750" marR="0" rtl="0" algn="l">
              <a:lnSpc>
                <a:spcPct val="100000"/>
              </a:lnSpc>
              <a:spcBef>
                <a:spcPts val="0"/>
              </a:spcBef>
              <a:spcAft>
                <a:spcPts val="0"/>
              </a:spcAft>
              <a:buClr>
                <a:schemeClr val="dk1"/>
              </a:buClr>
              <a:buSzPts val="1400"/>
              <a:buFont typeface="Calibri"/>
              <a:buChar char="•"/>
            </a:pPr>
            <a:r>
              <a:rPr lang="en-GB">
                <a:solidFill>
                  <a:schemeClr val="dk1"/>
                </a:solidFill>
                <a:latin typeface="Calibri"/>
                <a:ea typeface="Calibri"/>
                <a:cs typeface="Calibri"/>
                <a:sym typeface="Calibri"/>
              </a:rPr>
              <a:t>des boissons sucrées </a:t>
            </a:r>
            <a:endParaRPr>
              <a:solidFill>
                <a:schemeClr val="dk1"/>
              </a:solidFill>
              <a:latin typeface="Calibri"/>
              <a:ea typeface="Calibri"/>
              <a:cs typeface="Calibri"/>
              <a:sym typeface="Calibri"/>
            </a:endParaRPr>
          </a:p>
          <a:p>
            <a:pPr indent="-273050" lvl="0" marL="285750" marR="0" rtl="0" algn="l">
              <a:lnSpc>
                <a:spcPct val="100000"/>
              </a:lnSpc>
              <a:spcBef>
                <a:spcPts val="0"/>
              </a:spcBef>
              <a:spcAft>
                <a:spcPts val="0"/>
              </a:spcAft>
              <a:buClr>
                <a:schemeClr val="dk1"/>
              </a:buClr>
              <a:buSzPts val="1400"/>
              <a:buFont typeface="Calibri"/>
              <a:buChar char="•"/>
            </a:pPr>
            <a:r>
              <a:rPr lang="en-GB">
                <a:solidFill>
                  <a:schemeClr val="dk1"/>
                </a:solidFill>
                <a:latin typeface="Calibri"/>
                <a:ea typeface="Calibri"/>
                <a:cs typeface="Calibri"/>
                <a:sym typeface="Calibri"/>
              </a:rPr>
              <a:t>du beurre </a:t>
            </a:r>
            <a:endParaRPr>
              <a:solidFill>
                <a:schemeClr val="dk1"/>
              </a:solidFill>
              <a:latin typeface="Calibri"/>
              <a:ea typeface="Calibri"/>
              <a:cs typeface="Calibri"/>
              <a:sym typeface="Calibri"/>
            </a:endParaRPr>
          </a:p>
          <a:p>
            <a:pPr indent="-273050" lvl="0" marL="285750" marR="0" rtl="0" algn="l">
              <a:lnSpc>
                <a:spcPct val="100000"/>
              </a:lnSpc>
              <a:spcBef>
                <a:spcPts val="0"/>
              </a:spcBef>
              <a:spcAft>
                <a:spcPts val="0"/>
              </a:spcAft>
              <a:buClr>
                <a:schemeClr val="dk1"/>
              </a:buClr>
              <a:buSzPts val="1400"/>
              <a:buFont typeface="Calibri"/>
              <a:buChar char="•"/>
            </a:pPr>
            <a:r>
              <a:rPr lang="en-GB">
                <a:solidFill>
                  <a:schemeClr val="dk1"/>
                </a:solidFill>
                <a:latin typeface="Calibri"/>
                <a:ea typeface="Calibri"/>
                <a:cs typeface="Calibri"/>
                <a:sym typeface="Calibri"/>
              </a:rPr>
              <a:t>de la viande rouge </a:t>
            </a:r>
            <a:endParaRPr>
              <a:solidFill>
                <a:schemeClr val="dk1"/>
              </a:solidFill>
              <a:latin typeface="Calibri"/>
              <a:ea typeface="Calibri"/>
              <a:cs typeface="Calibri"/>
              <a:sym typeface="Calibri"/>
            </a:endParaRPr>
          </a:p>
          <a:p>
            <a:pPr indent="-273050" lvl="0" marL="285750" marR="0" rtl="0" algn="l">
              <a:lnSpc>
                <a:spcPct val="100000"/>
              </a:lnSpc>
              <a:spcBef>
                <a:spcPts val="0"/>
              </a:spcBef>
              <a:spcAft>
                <a:spcPts val="0"/>
              </a:spcAft>
              <a:buClr>
                <a:schemeClr val="dk1"/>
              </a:buClr>
              <a:buSzPts val="1400"/>
              <a:buFont typeface="Calibri"/>
              <a:buChar char="•"/>
            </a:pPr>
            <a:r>
              <a:rPr lang="en-GB">
                <a:solidFill>
                  <a:schemeClr val="dk1"/>
                </a:solidFill>
                <a:latin typeface="Calibri"/>
                <a:ea typeface="Calibri"/>
                <a:cs typeface="Calibri"/>
                <a:sym typeface="Calibri"/>
              </a:rPr>
              <a:t>du lait entier </a:t>
            </a:r>
            <a:endParaRPr>
              <a:solidFill>
                <a:schemeClr val="dk1"/>
              </a:solidFill>
              <a:latin typeface="Calibri"/>
              <a:ea typeface="Calibri"/>
              <a:cs typeface="Calibri"/>
              <a:sym typeface="Calibri"/>
            </a:endParaRPr>
          </a:p>
          <a:p>
            <a:pPr indent="-273050" lvl="0" marL="285750" marR="0" rtl="0" algn="l">
              <a:lnSpc>
                <a:spcPct val="100000"/>
              </a:lnSpc>
              <a:spcBef>
                <a:spcPts val="0"/>
              </a:spcBef>
              <a:spcAft>
                <a:spcPts val="0"/>
              </a:spcAft>
              <a:buClr>
                <a:schemeClr val="dk1"/>
              </a:buClr>
              <a:buSzPts val="1400"/>
              <a:buFont typeface="Calibri"/>
              <a:buChar char="•"/>
            </a:pPr>
            <a:r>
              <a:rPr lang="en-GB">
                <a:solidFill>
                  <a:schemeClr val="dk1"/>
                </a:solidFill>
                <a:latin typeface="Calibri"/>
                <a:ea typeface="Calibri"/>
                <a:cs typeface="Calibri"/>
                <a:sym typeface="Calibri"/>
              </a:rPr>
              <a:t>du pain blanc</a:t>
            </a:r>
            <a:endParaRPr>
              <a:solidFill>
                <a:schemeClr val="dk1"/>
              </a:solidFill>
              <a:latin typeface="Calibri"/>
              <a:ea typeface="Calibri"/>
              <a:cs typeface="Calibri"/>
              <a:sym typeface="Calibri"/>
            </a:endParaRPr>
          </a:p>
          <a:p>
            <a:pPr indent="-273050" lvl="0" marL="285750" marR="0" rtl="0" algn="l">
              <a:lnSpc>
                <a:spcPct val="100000"/>
              </a:lnSpc>
              <a:spcBef>
                <a:spcPts val="0"/>
              </a:spcBef>
              <a:spcAft>
                <a:spcPts val="0"/>
              </a:spcAft>
              <a:buClr>
                <a:schemeClr val="dk1"/>
              </a:buClr>
              <a:buSzPts val="1400"/>
              <a:buFont typeface="Calibri"/>
              <a:buChar char="•"/>
            </a:pPr>
            <a:r>
              <a:rPr lang="en-GB">
                <a:solidFill>
                  <a:schemeClr val="dk1"/>
                </a:solidFill>
                <a:latin typeface="Calibri"/>
                <a:ea typeface="Calibri"/>
                <a:cs typeface="Calibri"/>
                <a:sym typeface="Calibri"/>
              </a:rPr>
              <a:t>du fromage allégé</a:t>
            </a:r>
            <a:endParaRPr>
              <a:solidFill>
                <a:schemeClr val="dk1"/>
              </a:solidFill>
              <a:latin typeface="Calibri"/>
              <a:ea typeface="Calibri"/>
              <a:cs typeface="Calibri"/>
              <a:sym typeface="Calibri"/>
            </a:endParaRPr>
          </a:p>
        </p:txBody>
      </p:sp>
      <p:sp>
        <p:nvSpPr>
          <p:cNvPr id="88" name="Google Shape;88;p1"/>
          <p:cNvSpPr txBox="1"/>
          <p:nvPr/>
        </p:nvSpPr>
        <p:spPr>
          <a:xfrm>
            <a:off x="60963" y="5805307"/>
            <a:ext cx="5895600" cy="954300"/>
          </a:xfrm>
          <a:prstGeom prst="rect">
            <a:avLst/>
          </a:prstGeom>
          <a:solidFill>
            <a:schemeClr val="lt1"/>
          </a:solidFill>
          <a:ln cap="flat" cmpd="sng" w="57150">
            <a:solidFill>
              <a:srgbClr val="FFC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alibri"/>
                <a:ea typeface="Calibri"/>
                <a:cs typeface="Calibri"/>
                <a:sym typeface="Calibri"/>
              </a:rPr>
              <a:t>Expectations</a:t>
            </a:r>
            <a:r>
              <a:rPr b="1" lang="en-GB">
                <a:solidFill>
                  <a:schemeClr val="dk1"/>
                </a:solidFill>
                <a:latin typeface="Calibri"/>
                <a:ea typeface="Calibri"/>
                <a:cs typeface="Calibri"/>
                <a:sym typeface="Calibri"/>
              </a:rPr>
              <a:t>: </a:t>
            </a:r>
            <a:r>
              <a:rPr lang="en-GB">
                <a:solidFill>
                  <a:schemeClr val="dk1"/>
                </a:solidFill>
                <a:latin typeface="Calibri"/>
                <a:ea typeface="Calibri"/>
                <a:cs typeface="Calibri"/>
                <a:sym typeface="Calibri"/>
              </a:rPr>
              <a:t> Say and write what we eat and drink to stay healthy.  Say and write what we do not eat and drink to stay healthy.  Say and write the activities we do and do not do to stay in shape including a choice of physical activities.  Follow a simple, healthy recipe in French.</a:t>
            </a:r>
            <a:endParaRPr b="0" i="0" sz="1400" u="none" cap="none" strike="noStrike">
              <a:solidFill>
                <a:schemeClr val="dk1"/>
              </a:solidFill>
              <a:latin typeface="Calibri"/>
              <a:ea typeface="Calibri"/>
              <a:cs typeface="Calibri"/>
              <a:sym typeface="Calibri"/>
            </a:endParaRPr>
          </a:p>
        </p:txBody>
      </p:sp>
      <p:sp>
        <p:nvSpPr>
          <p:cNvPr id="89" name="Google Shape;89;p1"/>
          <p:cNvSpPr txBox="1"/>
          <p:nvPr/>
        </p:nvSpPr>
        <p:spPr>
          <a:xfrm>
            <a:off x="6283150" y="2510125"/>
            <a:ext cx="2792700" cy="2893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rPr lang="en-GB" sz="1500">
                <a:solidFill>
                  <a:schemeClr val="dk1"/>
                </a:solidFill>
                <a:latin typeface="Calibri"/>
                <a:ea typeface="Calibri"/>
                <a:cs typeface="Calibri"/>
                <a:sym typeface="Calibri"/>
              </a:rPr>
              <a:t> First person singular conjugation of high frequency verbs, use of the negative &amp; imperative instructions. Use of manger in first person singular (je mange) and also boire (je bois) also in their negative form (je ne mange pas &amp; je ne bois pas). Exploring verbs in the imperative form to give instructions. </a:t>
            </a:r>
            <a:endParaRPr b="0" i="0" sz="1500" u="none" cap="none" strike="noStrike">
              <a:solidFill>
                <a:schemeClr val="dk1"/>
              </a:solidFill>
              <a:latin typeface="Calibri"/>
              <a:ea typeface="Calibri"/>
              <a:cs typeface="Calibri"/>
              <a:sym typeface="Calibri"/>
            </a:endParaRPr>
          </a:p>
        </p:txBody>
      </p:sp>
      <p:sp>
        <p:nvSpPr>
          <p:cNvPr id="90" name="Google Shape;90;p1"/>
          <p:cNvSpPr txBox="1"/>
          <p:nvPr/>
        </p:nvSpPr>
        <p:spPr>
          <a:xfrm>
            <a:off x="6122130" y="5821540"/>
            <a:ext cx="1280160" cy="923330"/>
          </a:xfrm>
          <a:prstGeom prst="rect">
            <a:avLst/>
          </a:prstGeom>
          <a:noFill/>
          <a:ln cap="flat" cmpd="sng" w="57150">
            <a:solidFill>
              <a:srgbClr val="FF9933"/>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5400"/>
              <a:buFont typeface="Arial"/>
              <a:buNone/>
            </a:pPr>
            <a:r>
              <a:rPr b="1" i="0" lang="en-GB" sz="5400" u="none" cap="none" strike="noStrike">
                <a:solidFill>
                  <a:schemeClr val="dk1"/>
                </a:solidFill>
                <a:latin typeface="Calibri"/>
                <a:ea typeface="Calibri"/>
                <a:cs typeface="Calibri"/>
                <a:sym typeface="Calibri"/>
              </a:rPr>
              <a:t>Yr 6</a:t>
            </a:r>
            <a:endParaRPr b="1" i="0" sz="5400" u="none" cap="none" strike="noStrike">
              <a:solidFill>
                <a:schemeClr val="dk1"/>
              </a:solidFill>
              <a:latin typeface="Calibri"/>
              <a:ea typeface="Calibri"/>
              <a:cs typeface="Calibri"/>
              <a:sym typeface="Calibri"/>
            </a:endParaRPr>
          </a:p>
        </p:txBody>
      </p:sp>
      <p:pic>
        <p:nvPicPr>
          <p:cNvPr descr="Flag of France - Wikipedia" id="91" name="Google Shape;91;p1"/>
          <p:cNvPicPr preferRelativeResize="0"/>
          <p:nvPr/>
        </p:nvPicPr>
        <p:blipFill rotWithShape="1">
          <a:blip r:embed="rId3">
            <a:alphaModFix/>
          </a:blip>
          <a:srcRect b="0" l="0" r="0" t="0"/>
          <a:stretch/>
        </p:blipFill>
        <p:spPr>
          <a:xfrm>
            <a:off x="7563212" y="5804122"/>
            <a:ext cx="1409791" cy="939861"/>
          </a:xfrm>
          <a:prstGeom prst="rect">
            <a:avLst/>
          </a:prstGeom>
          <a:noFill/>
          <a:ln cap="flat" cmpd="sng" w="28575">
            <a:solidFill>
              <a:schemeClr val="dk1"/>
            </a:solidFill>
            <a:prstDash val="solid"/>
            <a:round/>
            <a:headEnd len="sm" w="sm" type="none"/>
            <a:tailEnd len="sm" w="sm" type="none"/>
          </a:ln>
        </p:spPr>
      </p:pic>
      <p:sp>
        <p:nvSpPr>
          <p:cNvPr id="92" name="Google Shape;92;p1"/>
          <p:cNvSpPr txBox="1"/>
          <p:nvPr/>
        </p:nvSpPr>
        <p:spPr>
          <a:xfrm>
            <a:off x="234075" y="2931952"/>
            <a:ext cx="3912300" cy="2709000"/>
          </a:xfrm>
          <a:prstGeom prst="rect">
            <a:avLst/>
          </a:prstGeom>
          <a:noFill/>
          <a:ln cap="flat" cmpd="sng" w="5715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lang="en-GB" sz="1600">
                <a:solidFill>
                  <a:schemeClr val="dk1"/>
                </a:solidFill>
                <a:latin typeface="Calibri"/>
                <a:ea typeface="Calibri"/>
                <a:cs typeface="Calibri"/>
                <a:sym typeface="Calibri"/>
              </a:rPr>
              <a:t>Phonics:</a:t>
            </a:r>
            <a:endParaRPr b="1"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400"/>
              <a:buFont typeface="Arial"/>
              <a:buNone/>
            </a:pPr>
            <a:r>
              <a:rPr lang="en-GB">
                <a:solidFill>
                  <a:schemeClr val="dk1"/>
                </a:solidFill>
                <a:latin typeface="Calibri"/>
                <a:ea typeface="Calibri"/>
                <a:cs typeface="Calibri"/>
                <a:sym typeface="Calibri"/>
              </a:rPr>
              <a:t>Phonics  focus: </a:t>
            </a:r>
            <a:r>
              <a:rPr b="1" lang="en-GB">
                <a:solidFill>
                  <a:schemeClr val="dk1"/>
                </a:solidFill>
                <a:latin typeface="Calibri"/>
                <a:ea typeface="Calibri"/>
                <a:cs typeface="Calibri"/>
                <a:sym typeface="Calibri"/>
              </a:rPr>
              <a:t>QU Ç GNE EN AN </a:t>
            </a:r>
            <a:endParaRPr b="1">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400"/>
              <a:buFont typeface="Arial"/>
              <a:buNone/>
            </a:pPr>
            <a:r>
              <a:rPr lang="en-GB">
                <a:solidFill>
                  <a:schemeClr val="dk1"/>
                </a:solidFill>
                <a:latin typeface="Calibri"/>
                <a:ea typeface="Calibri"/>
                <a:cs typeface="Calibri"/>
                <a:sym typeface="Calibri"/>
              </a:rPr>
              <a:t> </a:t>
            </a:r>
            <a:r>
              <a:rPr b="1" lang="en-GB">
                <a:solidFill>
                  <a:schemeClr val="dk1"/>
                </a:solidFill>
                <a:latin typeface="Calibri"/>
                <a:ea typeface="Calibri"/>
                <a:cs typeface="Calibri"/>
                <a:sym typeface="Calibri"/>
              </a:rPr>
              <a:t>QU</a:t>
            </a:r>
            <a:r>
              <a:rPr lang="en-GB">
                <a:solidFill>
                  <a:schemeClr val="dk1"/>
                </a:solidFill>
                <a:latin typeface="Calibri"/>
                <a:ea typeface="Calibri"/>
                <a:cs typeface="Calibri"/>
                <a:sym typeface="Calibri"/>
              </a:rPr>
              <a:t> sound in électroniques  </a:t>
            </a:r>
            <a:endParaRPr>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400"/>
              <a:buFont typeface="Arial"/>
              <a:buNone/>
            </a:pPr>
            <a:r>
              <a:rPr b="1" lang="en-GB">
                <a:solidFill>
                  <a:schemeClr val="dk1"/>
                </a:solidFill>
                <a:latin typeface="Calibri"/>
                <a:ea typeface="Calibri"/>
                <a:cs typeface="Calibri"/>
                <a:sym typeface="Calibri"/>
              </a:rPr>
              <a:t>AN</a:t>
            </a:r>
            <a:r>
              <a:rPr lang="en-GB">
                <a:solidFill>
                  <a:schemeClr val="dk1"/>
                </a:solidFill>
                <a:latin typeface="Calibri"/>
                <a:ea typeface="Calibri"/>
                <a:cs typeface="Calibri"/>
                <a:sym typeface="Calibri"/>
              </a:rPr>
              <a:t> sound in manger, santé, viande &amp; mélangez  Silent letters. </a:t>
            </a:r>
            <a:endParaRPr>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400"/>
              <a:buFont typeface="Arial"/>
              <a:buNone/>
            </a:pPr>
            <a:r>
              <a:rPr lang="en-GB">
                <a:solidFill>
                  <a:schemeClr val="dk1"/>
                </a:solidFill>
                <a:latin typeface="Calibri"/>
                <a:ea typeface="Calibri"/>
                <a:cs typeface="Calibri"/>
                <a:sym typeface="Calibri"/>
              </a:rPr>
              <a:t>The ‘s’ is not pronounced in heures. The ‘t’ is not pronounced in amusant, barbant or fatigant. </a:t>
            </a:r>
            <a:endParaRPr>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400"/>
              <a:buFont typeface="Arial"/>
              <a:buNone/>
            </a:pPr>
            <a:r>
              <a:rPr lang="en-GB">
                <a:solidFill>
                  <a:schemeClr val="dk1"/>
                </a:solidFill>
                <a:latin typeface="Calibri"/>
                <a:ea typeface="Calibri"/>
                <a:cs typeface="Calibri"/>
                <a:sym typeface="Calibri"/>
              </a:rPr>
              <a:t>These two letters are often silent when they are the final consonants in words. </a:t>
            </a:r>
            <a:endParaRPr>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400"/>
              <a:buFont typeface="Arial"/>
              <a:buNone/>
            </a:pPr>
            <a:r>
              <a:t/>
            </a:r>
            <a:endParaRPr>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400"/>
              <a:buFont typeface="Arial"/>
              <a:buNone/>
            </a:pPr>
            <a:r>
              <a:t/>
            </a:r>
            <a:endParaRPr>
              <a:solidFill>
                <a:schemeClr val="dk1"/>
              </a:solidFill>
              <a:latin typeface="Calibri"/>
              <a:ea typeface="Calibri"/>
              <a:cs typeface="Calibri"/>
              <a:sym typeface="Calibri"/>
            </a:endParaRPr>
          </a:p>
        </p:txBody>
      </p:sp>
      <p:pic>
        <p:nvPicPr>
          <p:cNvPr id="93" name="Google Shape;93;p1"/>
          <p:cNvPicPr preferRelativeResize="0"/>
          <p:nvPr/>
        </p:nvPicPr>
        <p:blipFill>
          <a:blip r:embed="rId4">
            <a:alphaModFix/>
          </a:blip>
          <a:stretch>
            <a:fillRect/>
          </a:stretch>
        </p:blipFill>
        <p:spPr>
          <a:xfrm>
            <a:off x="4063288" y="556550"/>
            <a:ext cx="1929488" cy="21674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2022-05-03T15:13:23Z</dcterms:created>
  <dc:creator>Sarah Mclaughlin (Westbrook Primary School)</dc:creator>
</cp:coreProperties>
</file>