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8" roundtripDataSignature="AMtx7mg3c5DM4P9TV+uPxNTnK6krH+VQ0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294de49f543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294de49f54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958f0e6b62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958f0e6b6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6"/>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7"/>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7"/>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7"/>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7"/>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0"/>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0"/>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1"/>
          <p:cNvSpPr/>
          <p:nvPr>
            <p:ph idx="2" type="pic"/>
          </p:nvPr>
        </p:nvSpPr>
        <p:spPr>
          <a:xfrm>
            <a:off x="3887391" y="987426"/>
            <a:ext cx="4629150" cy="4873625"/>
          </a:xfrm>
          <a:prstGeom prst="rect">
            <a:avLst/>
          </a:prstGeom>
          <a:noFill/>
          <a:ln>
            <a:noFill/>
          </a:ln>
        </p:spPr>
      </p:sp>
      <p:sp>
        <p:nvSpPr>
          <p:cNvPr id="64" name="Google Shape;64;p11"/>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2"/>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3"/>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60963" y="69672"/>
            <a:ext cx="8549637" cy="523220"/>
          </a:xfrm>
          <a:prstGeom prst="rect">
            <a:avLst/>
          </a:prstGeom>
          <a:noFill/>
          <a:ln cap="flat" cmpd="sng" w="5715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400" u="none" cap="none" strike="noStrike">
                <a:solidFill>
                  <a:schemeClr val="dk1"/>
                </a:solidFill>
                <a:latin typeface="Calibri"/>
                <a:ea typeface="Calibri"/>
                <a:cs typeface="Calibri"/>
                <a:sym typeface="Calibri"/>
              </a:rPr>
              <a:t>French – La Seconde Guerre Mondiale LI: </a:t>
            </a:r>
            <a:r>
              <a:rPr b="0" i="0" lang="en-GB" sz="1400" u="none" cap="none" strike="noStrike">
                <a:solidFill>
                  <a:schemeClr val="dk1"/>
                </a:solidFill>
                <a:latin typeface="Calibri"/>
                <a:ea typeface="Calibri"/>
                <a:cs typeface="Calibri"/>
                <a:sym typeface="Calibri"/>
              </a:rPr>
              <a:t>To be able to use decoding skills to understand better unknown language in French.</a:t>
            </a:r>
            <a:endParaRPr b="1" sz="1400">
              <a:solidFill>
                <a:schemeClr val="dk1"/>
              </a:solidFill>
              <a:latin typeface="Calibri"/>
              <a:ea typeface="Calibri"/>
              <a:cs typeface="Calibri"/>
              <a:sym typeface="Calibri"/>
            </a:endParaRPr>
          </a:p>
        </p:txBody>
      </p:sp>
      <p:sp>
        <p:nvSpPr>
          <p:cNvPr id="85" name="Google Shape;85;p1"/>
          <p:cNvSpPr txBox="1"/>
          <p:nvPr/>
        </p:nvSpPr>
        <p:spPr>
          <a:xfrm>
            <a:off x="5067300" y="686677"/>
            <a:ext cx="3638550" cy="954107"/>
          </a:xfrm>
          <a:prstGeom prst="rect">
            <a:avLst/>
          </a:prstGeom>
          <a:noFill/>
          <a:ln cap="flat" cmpd="sng" w="571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Grammar </a:t>
            </a:r>
            <a:r>
              <a:rPr lang="en-GB" sz="1400">
                <a:solidFill>
                  <a:schemeClr val="dk1"/>
                </a:solidFill>
                <a:latin typeface="Calibri"/>
                <a:ea typeface="Calibri"/>
                <a:cs typeface="Calibri"/>
                <a:sym typeface="Calibri"/>
              </a:rPr>
              <a:t>Recycling and consolidation of the language learning skills connected to recognising and categorizing nouns, verbs and adjectives.</a:t>
            </a:r>
            <a:endParaRPr i="1" sz="1400">
              <a:solidFill>
                <a:schemeClr val="dk1"/>
              </a:solidFill>
              <a:latin typeface="Calibri"/>
              <a:ea typeface="Calibri"/>
              <a:cs typeface="Calibri"/>
              <a:sym typeface="Calibri"/>
            </a:endParaRPr>
          </a:p>
        </p:txBody>
      </p:sp>
      <p:sp>
        <p:nvSpPr>
          <p:cNvPr id="86" name="Google Shape;86;p1"/>
          <p:cNvSpPr txBox="1"/>
          <p:nvPr/>
        </p:nvSpPr>
        <p:spPr>
          <a:xfrm>
            <a:off x="60962" y="705517"/>
            <a:ext cx="4911087" cy="954107"/>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Skills and Concepts </a:t>
            </a:r>
            <a:r>
              <a:rPr lang="en-GB" sz="1400">
                <a:solidFill>
                  <a:schemeClr val="dk1"/>
                </a:solidFill>
                <a:latin typeface="Calibri"/>
                <a:ea typeface="Calibri"/>
                <a:cs typeface="Calibri"/>
                <a:sym typeface="Calibri"/>
              </a:rPr>
              <a:t>To be able to learn effective strategies that will help to decode and understand better unfamiliar vocabulary. Language learning strategies that are transferable and not limited to the language covered in this unit.</a:t>
            </a:r>
            <a:endParaRPr i="1" sz="1400">
              <a:solidFill>
                <a:schemeClr val="dk1"/>
              </a:solidFill>
              <a:latin typeface="Calibri"/>
              <a:ea typeface="Calibri"/>
              <a:cs typeface="Calibri"/>
              <a:sym typeface="Calibri"/>
            </a:endParaRPr>
          </a:p>
        </p:txBody>
      </p:sp>
      <p:sp>
        <p:nvSpPr>
          <p:cNvPr id="87" name="Google Shape;87;p1"/>
          <p:cNvSpPr txBox="1"/>
          <p:nvPr/>
        </p:nvSpPr>
        <p:spPr>
          <a:xfrm>
            <a:off x="4034699" y="1734569"/>
            <a:ext cx="4938300" cy="4002000"/>
          </a:xfrm>
          <a:prstGeom prst="rect">
            <a:avLst/>
          </a:prstGeom>
          <a:noFill/>
          <a:ln cap="flat" cmpd="sng" w="57150">
            <a:solidFill>
              <a:srgbClr val="F30B9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Vocab</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l‘Angleterre = England</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 France = France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l‘Italie = Italy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l‘Allemagne = Germany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 Pologne = Poland</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 Tchécoslovaquie = </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Czechoslovakia</a:t>
            </a:r>
            <a:endParaRPr sz="16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les États-Unis = USA</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on parle = you speak (En</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France on parle.. = in </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France you speak..</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l‘anglais = English</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français = French</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l‘italien = Italian</a:t>
            </a:r>
            <a:endParaRPr sz="16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l‘allemand = German</a:t>
            </a:r>
            <a:endParaRPr sz="1600">
              <a:solidFill>
                <a:schemeClr val="dk1"/>
              </a:solidFill>
              <a:latin typeface="Calibri"/>
              <a:ea typeface="Calibri"/>
              <a:cs typeface="Calibri"/>
              <a:sym typeface="Calibri"/>
            </a:endParaRPr>
          </a:p>
        </p:txBody>
      </p:sp>
      <p:sp>
        <p:nvSpPr>
          <p:cNvPr id="88" name="Google Shape;88;p1"/>
          <p:cNvSpPr txBox="1"/>
          <p:nvPr/>
        </p:nvSpPr>
        <p:spPr>
          <a:xfrm>
            <a:off x="80023" y="5179747"/>
            <a:ext cx="3872852" cy="1600438"/>
          </a:xfrm>
          <a:prstGeom prst="rect">
            <a:avLst/>
          </a:prstGeom>
          <a:solidFill>
            <a:schemeClr val="lt1"/>
          </a:solidFill>
          <a:ln cap="flat" cmpd="sng" w="57150">
            <a:solidFill>
              <a:srgbClr val="FFC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Expectations </a:t>
            </a:r>
            <a:r>
              <a:rPr lang="en-GB" sz="1400">
                <a:solidFill>
                  <a:schemeClr val="dk1"/>
                </a:solidFill>
                <a:latin typeface="Calibri"/>
                <a:ea typeface="Calibri"/>
                <a:cs typeface="Calibri"/>
                <a:sym typeface="Calibri"/>
              </a:rPr>
              <a:t>Group and order words to decode unknown language. Understand the key facts of history from WW2 in French. Say and write in French the key countries and languages involved in WW2. Write a letter in French home explaining what life is like as an evacuee living in the countryside.</a:t>
            </a:r>
            <a:endParaRPr sz="1400">
              <a:solidFill>
                <a:schemeClr val="dk1"/>
              </a:solidFill>
              <a:latin typeface="Calibri"/>
              <a:ea typeface="Calibri"/>
              <a:cs typeface="Calibri"/>
              <a:sym typeface="Calibri"/>
            </a:endParaRPr>
          </a:p>
        </p:txBody>
      </p:sp>
      <p:sp>
        <p:nvSpPr>
          <p:cNvPr id="89" name="Google Shape;89;p1"/>
          <p:cNvSpPr txBox="1"/>
          <p:nvPr/>
        </p:nvSpPr>
        <p:spPr>
          <a:xfrm>
            <a:off x="6473099" y="2194715"/>
            <a:ext cx="2499904" cy="2800767"/>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polonais = Polish</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tchécoslovaque = Czechoslovakian</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calme = calm/tranquil</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sans danger = safe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triste = sad</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convivial = friendly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sombre = gloomy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sain = healthy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dangereux = dangerous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enfumé = full of smoke</a:t>
            </a:r>
            <a:endParaRPr/>
          </a:p>
        </p:txBody>
      </p:sp>
      <p:sp>
        <p:nvSpPr>
          <p:cNvPr id="90" name="Google Shape;90;p1"/>
          <p:cNvSpPr txBox="1"/>
          <p:nvPr/>
        </p:nvSpPr>
        <p:spPr>
          <a:xfrm>
            <a:off x="6169755" y="5829449"/>
            <a:ext cx="1280160" cy="923330"/>
          </a:xfrm>
          <a:prstGeom prst="rect">
            <a:avLst/>
          </a:prstGeom>
          <a:noFill/>
          <a:ln cap="flat" cmpd="sng" w="57150">
            <a:solidFill>
              <a:srgbClr val="FF9933"/>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5400">
                <a:solidFill>
                  <a:schemeClr val="dk1"/>
                </a:solidFill>
                <a:latin typeface="Calibri"/>
                <a:ea typeface="Calibri"/>
                <a:cs typeface="Calibri"/>
                <a:sym typeface="Calibri"/>
              </a:rPr>
              <a:t>Yr 6</a:t>
            </a:r>
            <a:endParaRPr b="1" sz="5400">
              <a:solidFill>
                <a:schemeClr val="dk1"/>
              </a:solidFill>
              <a:latin typeface="Calibri"/>
              <a:ea typeface="Calibri"/>
              <a:cs typeface="Calibri"/>
              <a:sym typeface="Calibri"/>
            </a:endParaRPr>
          </a:p>
        </p:txBody>
      </p:sp>
      <p:pic>
        <p:nvPicPr>
          <p:cNvPr descr="Flag of France - Wikipedia" id="91" name="Google Shape;91;p1"/>
          <p:cNvPicPr preferRelativeResize="0"/>
          <p:nvPr/>
        </p:nvPicPr>
        <p:blipFill rotWithShape="1">
          <a:blip r:embed="rId3">
            <a:alphaModFix/>
          </a:blip>
          <a:srcRect b="0" l="0" r="0" t="0"/>
          <a:stretch/>
        </p:blipFill>
        <p:spPr>
          <a:xfrm>
            <a:off x="7563212" y="5804122"/>
            <a:ext cx="1409791" cy="939861"/>
          </a:xfrm>
          <a:prstGeom prst="rect">
            <a:avLst/>
          </a:prstGeom>
          <a:noFill/>
          <a:ln cap="flat" cmpd="sng" w="28575">
            <a:solidFill>
              <a:schemeClr val="dk1"/>
            </a:solidFill>
            <a:prstDash val="solid"/>
            <a:round/>
            <a:headEnd len="sm" w="sm" type="none"/>
            <a:tailEnd len="sm" w="sm" type="none"/>
          </a:ln>
        </p:spPr>
      </p:pic>
      <p:sp>
        <p:nvSpPr>
          <p:cNvPr id="92" name="Google Shape;92;p1"/>
          <p:cNvSpPr txBox="1"/>
          <p:nvPr/>
        </p:nvSpPr>
        <p:spPr>
          <a:xfrm>
            <a:off x="60962" y="1742722"/>
            <a:ext cx="3891912" cy="3323987"/>
          </a:xfrm>
          <a:prstGeom prst="rect">
            <a:avLst/>
          </a:prstGeom>
          <a:noFill/>
          <a:ln cap="flat" cmpd="sng" w="5715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Phonics</a:t>
            </a:r>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qu = k          ç = s          an = on (nasal)   </a:t>
            </a:r>
            <a:br>
              <a:rPr lang="en-GB" sz="1400">
                <a:solidFill>
                  <a:schemeClr val="dk1"/>
                </a:solidFill>
                <a:latin typeface="Calibri"/>
                <a:ea typeface="Calibri"/>
                <a:cs typeface="Calibri"/>
                <a:sym typeface="Calibri"/>
              </a:rPr>
            </a:br>
            <a:endParaRPr sz="1400">
              <a:solidFill>
                <a:schemeClr val="dk1"/>
              </a:solidFill>
              <a:latin typeface="Calibri"/>
              <a:ea typeface="Calibri"/>
              <a:cs typeface="Calibri"/>
              <a:sym typeface="Calibri"/>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gne = nyuh          en = on (nasal)</a:t>
            </a:r>
            <a:endParaRPr/>
          </a:p>
          <a:p>
            <a:pPr indent="0" lvl="0" marL="0" marR="0" rtl="0" algn="ctr">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QU sound as in Tchécoslovaquie </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Ç sound as in français </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GNE sound as in Allemagne or Pologne</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AN sound as in Angleterre, amusant or dangereux</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EN sound as in parents or enfumé </a:t>
            </a:r>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Silent letters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‘s’ is not pronounced in anglais or français</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‘t’ is not pronounced in amusant</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‘x’ is not pronounced in dangereux</a:t>
            </a:r>
            <a:endParaRPr sz="1400">
              <a:solidFill>
                <a:schemeClr val="dk1"/>
              </a:solidFill>
              <a:latin typeface="Calibri"/>
              <a:ea typeface="Calibri"/>
              <a:cs typeface="Calibri"/>
              <a:sym typeface="Calibri"/>
            </a:endParaRPr>
          </a:p>
        </p:txBody>
      </p:sp>
      <p:pic>
        <p:nvPicPr>
          <p:cNvPr id="93" name="Google Shape;93;p1"/>
          <p:cNvPicPr preferRelativeResize="0"/>
          <p:nvPr/>
        </p:nvPicPr>
        <p:blipFill rotWithShape="1">
          <a:blip r:embed="rId4">
            <a:alphaModFix/>
          </a:blip>
          <a:srcRect b="8618" l="0" r="0" t="0"/>
          <a:stretch/>
        </p:blipFill>
        <p:spPr>
          <a:xfrm>
            <a:off x="4108828" y="5811865"/>
            <a:ext cx="1924023" cy="98898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id="98" name="Google Shape;98;g294de49f543_0_0"/>
          <p:cNvPicPr preferRelativeResize="0"/>
          <p:nvPr/>
        </p:nvPicPr>
        <p:blipFill>
          <a:blip r:embed="rId3">
            <a:alphaModFix/>
          </a:blip>
          <a:stretch>
            <a:fillRect/>
          </a:stretch>
        </p:blipFill>
        <p:spPr>
          <a:xfrm>
            <a:off x="152400" y="857250"/>
            <a:ext cx="8902926" cy="5848349"/>
          </a:xfrm>
          <a:prstGeom prst="rect">
            <a:avLst/>
          </a:prstGeom>
          <a:noFill/>
          <a:ln>
            <a:noFill/>
          </a:ln>
        </p:spPr>
      </p:pic>
      <p:pic>
        <p:nvPicPr>
          <p:cNvPr id="99" name="Google Shape;99;g294de49f543_0_0"/>
          <p:cNvPicPr preferRelativeResize="0"/>
          <p:nvPr/>
        </p:nvPicPr>
        <p:blipFill>
          <a:blip r:embed="rId4">
            <a:alphaModFix/>
          </a:blip>
          <a:stretch>
            <a:fillRect/>
          </a:stretch>
        </p:blipFill>
        <p:spPr>
          <a:xfrm>
            <a:off x="2310300" y="0"/>
            <a:ext cx="5324475" cy="8572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g2958f0e6b62_0_0"/>
          <p:cNvSpPr txBox="1"/>
          <p:nvPr>
            <p:ph type="title"/>
          </p:nvPr>
        </p:nvSpPr>
        <p:spPr>
          <a:xfrm>
            <a:off x="628650" y="365126"/>
            <a:ext cx="78867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sp>
        <p:nvSpPr>
          <p:cNvPr id="105" name="Google Shape;105;g2958f0e6b62_0_0"/>
          <p:cNvSpPr txBox="1"/>
          <p:nvPr>
            <p:ph idx="1" type="body"/>
          </p:nvPr>
        </p:nvSpPr>
        <p:spPr>
          <a:xfrm>
            <a:off x="628650" y="1825625"/>
            <a:ext cx="78867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2022-05-03T15:13:23Z</dcterms:created>
  <dc:creator>Sarah Mclaughlin (Westbrook Primary School)</dc:creator>
</cp:coreProperties>
</file>