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0" d="100"/>
          <a:sy n="80" d="100"/>
        </p:scale>
        <p:origin x="1116" y="27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0" y="-10632"/>
            <a:ext cx="9144000" cy="415500"/>
          </a:xfrm>
          <a:prstGeom prst="rect">
            <a:avLst/>
          </a:prstGeom>
          <a:solidFill>
            <a:srgbClr val="3C78D8"/>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500" b="1" dirty="0">
                <a:solidFill>
                  <a:schemeClr val="lt1"/>
                </a:solidFill>
                <a:latin typeface="Calibri"/>
                <a:ea typeface="Calibri"/>
                <a:cs typeface="Calibri"/>
                <a:sym typeface="Calibri"/>
              </a:rPr>
              <a:t>Year 1 English – Stick Man</a:t>
            </a:r>
            <a:endParaRPr sz="1500" b="1" dirty="0">
              <a:solidFill>
                <a:schemeClr val="lt1"/>
              </a:solidFill>
              <a:latin typeface="Calibri"/>
              <a:ea typeface="Calibri"/>
              <a:cs typeface="Calibri"/>
              <a:sym typeface="Calibri"/>
            </a:endParaRPr>
          </a:p>
        </p:txBody>
      </p:sp>
      <p:sp>
        <p:nvSpPr>
          <p:cNvPr id="55" name="Google Shape;55;p13"/>
          <p:cNvSpPr txBox="1"/>
          <p:nvPr/>
        </p:nvSpPr>
        <p:spPr>
          <a:xfrm>
            <a:off x="50212" y="3623325"/>
            <a:ext cx="3357900" cy="1246465"/>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200" b="1" dirty="0">
                <a:solidFill>
                  <a:schemeClr val="lt1"/>
                </a:solidFill>
                <a:highlight>
                  <a:srgbClr val="3C78D8"/>
                </a:highlight>
                <a:latin typeface="Calibri"/>
                <a:ea typeface="Calibri"/>
                <a:cs typeface="Calibri"/>
                <a:sym typeface="Calibri"/>
              </a:rPr>
              <a:t>Main Characters</a:t>
            </a:r>
            <a:r>
              <a:rPr lang="en" sz="1200" b="1" dirty="0">
                <a:solidFill>
                  <a:srgbClr val="3C78D8"/>
                </a:solidFill>
                <a:highlight>
                  <a:srgbClr val="3C78D8"/>
                </a:highlight>
                <a:latin typeface="Calibri"/>
                <a:ea typeface="Calibri"/>
                <a:cs typeface="Calibri"/>
                <a:sym typeface="Calibri"/>
              </a:rPr>
              <a:t>jdasldjaldjaljdlakjdlk              ajdlb</a:t>
            </a:r>
            <a:r>
              <a:rPr lang="en" sz="1200" b="1" dirty="0">
                <a:highlight>
                  <a:schemeClr val="accent1"/>
                </a:highlight>
                <a:latin typeface="Calibri"/>
                <a:ea typeface="Calibri"/>
                <a:cs typeface="Calibri"/>
                <a:sym typeface="Calibri"/>
              </a:rPr>
              <a:t>                                             </a:t>
            </a:r>
            <a:endParaRPr sz="1200" b="1" dirty="0">
              <a:highlight>
                <a:schemeClr val="accent1"/>
              </a:highlight>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Stick Man </a:t>
            </a:r>
            <a:r>
              <a:rPr lang="en" sz="950" b="1" dirty="0">
                <a:latin typeface="Calibri" panose="020F0502020204030204" pitchFamily="34" charset="0"/>
                <a:ea typeface="Calibri"/>
                <a:cs typeface="Calibri" panose="020F0502020204030204" pitchFamily="34" charset="0"/>
                <a:sym typeface="Calibri"/>
              </a:rPr>
              <a:t>– </a:t>
            </a:r>
            <a:r>
              <a:rPr lang="en" sz="950" dirty="0">
                <a:latin typeface="Calibri" panose="020F0502020204030204" pitchFamily="34" charset="0"/>
                <a:ea typeface="Calibri"/>
                <a:cs typeface="Calibri" panose="020F0502020204030204" pitchFamily="34" charset="0"/>
                <a:sym typeface="Calibri"/>
              </a:rPr>
              <a:t>the main character of the story.  A boy character who is an ordinary, brown woodland stick </a:t>
            </a:r>
            <a:endParaRPr sz="950" dirty="0">
              <a:solidFill>
                <a:schemeClr val="tx1"/>
              </a:solidFill>
              <a:latin typeface="Calibri" panose="020F0502020204030204" pitchFamily="34" charset="0"/>
              <a:ea typeface="Calibri"/>
              <a:cs typeface="Calibri" panose="020F0502020204030204" pitchFamily="34" charset="0"/>
              <a:sym typeface="Calibri"/>
            </a:endParaRPr>
          </a:p>
          <a:p>
            <a:pPr marL="0" lvl="0" indent="0" algn="l" rtl="0">
              <a:spcBef>
                <a:spcPts val="0"/>
              </a:spcBef>
              <a:spcAft>
                <a:spcPts val="0"/>
              </a:spcAft>
              <a:buNone/>
            </a:pPr>
            <a:r>
              <a:rPr lang="en" sz="950" b="1" dirty="0">
                <a:latin typeface="Calibri"/>
                <a:ea typeface="Calibri"/>
                <a:cs typeface="Calibri"/>
                <a:sym typeface="Calibri"/>
              </a:rPr>
              <a:t>Stick Man’s Family – </a:t>
            </a:r>
            <a:r>
              <a:rPr lang="en" sz="950" dirty="0">
                <a:latin typeface="Calibri"/>
                <a:ea typeface="Calibri"/>
                <a:cs typeface="Calibri"/>
                <a:sym typeface="Calibri"/>
              </a:rPr>
              <a:t>this is made up of Stick Man’s 3 children and his wife. </a:t>
            </a:r>
            <a:endParaRPr sz="950" dirty="0">
              <a:latin typeface="Calibri"/>
              <a:ea typeface="Calibri"/>
              <a:cs typeface="Calibri"/>
              <a:sym typeface="Calibri"/>
            </a:endParaRPr>
          </a:p>
          <a:p>
            <a:pPr marL="0" lvl="0" indent="0" algn="l" rtl="0">
              <a:spcBef>
                <a:spcPts val="0"/>
              </a:spcBef>
              <a:spcAft>
                <a:spcPts val="0"/>
              </a:spcAft>
              <a:buNone/>
            </a:pPr>
            <a:r>
              <a:rPr lang="en-GB" sz="950" b="1" dirty="0">
                <a:latin typeface="Calibri"/>
                <a:ea typeface="Calibri"/>
                <a:cs typeface="Calibri"/>
                <a:sym typeface="Calibri"/>
              </a:rPr>
              <a:t>Santa / Father Christmas - </a:t>
            </a:r>
            <a:r>
              <a:rPr lang="en" sz="950">
                <a:latin typeface="Calibri"/>
                <a:ea typeface="Calibri"/>
                <a:cs typeface="Calibri"/>
                <a:sym typeface="Calibri"/>
              </a:rPr>
              <a:t> the rescuer of the story; helping Stick Man get home to the family tree in time for Christmas. </a:t>
            </a:r>
            <a:endParaRPr sz="950" dirty="0">
              <a:latin typeface="Calibri"/>
              <a:ea typeface="Calibri"/>
              <a:cs typeface="Calibri"/>
              <a:sym typeface="Calibri"/>
            </a:endParaRPr>
          </a:p>
        </p:txBody>
      </p:sp>
      <p:sp>
        <p:nvSpPr>
          <p:cNvPr id="56" name="Google Shape;56;p13"/>
          <p:cNvSpPr txBox="1"/>
          <p:nvPr/>
        </p:nvSpPr>
        <p:spPr>
          <a:xfrm>
            <a:off x="20037" y="481166"/>
            <a:ext cx="3357900" cy="183124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200" b="1" dirty="0">
                <a:solidFill>
                  <a:srgbClr val="FFFFFF"/>
                </a:solidFill>
                <a:highlight>
                  <a:srgbClr val="3C78D8"/>
                </a:highlight>
                <a:latin typeface="Calibri"/>
                <a:ea typeface="Calibri"/>
                <a:cs typeface="Calibri"/>
                <a:sym typeface="Calibri"/>
              </a:rPr>
              <a:t>Plot Summary</a:t>
            </a:r>
            <a:r>
              <a:rPr lang="en" sz="1200" b="1" dirty="0">
                <a:solidFill>
                  <a:srgbClr val="3C78D8"/>
                </a:solidFill>
                <a:highlight>
                  <a:srgbClr val="3C78D8"/>
                </a:highlight>
                <a:latin typeface="Calibri"/>
                <a:ea typeface="Calibri"/>
                <a:cs typeface="Calibri"/>
                <a:sym typeface="Calibri"/>
              </a:rPr>
              <a:t>jjhjhjkhhhhhhhhhhhhdasjdajsssssss</a:t>
            </a:r>
          </a:p>
          <a:p>
            <a:pPr marL="0" lvl="0" indent="0" algn="l" rtl="0">
              <a:spcBef>
                <a:spcPts val="0"/>
              </a:spcBef>
              <a:spcAft>
                <a:spcPts val="0"/>
              </a:spcAft>
              <a:buNone/>
            </a:pPr>
            <a:r>
              <a:rPr lang="en-GB" sz="950" i="0" dirty="0">
                <a:solidFill>
                  <a:srgbClr val="3A3A3A"/>
                </a:solidFill>
                <a:effectLst/>
                <a:latin typeface="Calibri" panose="020F0502020204030204" pitchFamily="34" charset="0"/>
                <a:cs typeface="Calibri" panose="020F0502020204030204" pitchFamily="34" charset="0"/>
              </a:rPr>
              <a:t>Stick Man </a:t>
            </a:r>
            <a:r>
              <a:rPr lang="en-GB" sz="950" b="0" i="0" dirty="0">
                <a:solidFill>
                  <a:srgbClr val="3A3A3A"/>
                </a:solidFill>
                <a:effectLst/>
                <a:latin typeface="Calibri" panose="020F0502020204030204" pitchFamily="34" charset="0"/>
                <a:cs typeface="Calibri" panose="020F0502020204030204" pitchFamily="34" charset="0"/>
              </a:rPr>
              <a:t>tells the story of Stick Man who leaves his family tree one morning and finds himself being mistaken for a normal stick being used as a variety of objects, for example an arm for a snowman and a sword for a knight! He is desperately trying to find his was back to his family tree, however the harder he tries, the further away he seems to find himself. Just as Stick Man is falling asleep and feeling ready to give up he wakes to find himself about to be used as a stick for a fire. Suddenly, a noise from the chimney startles him and Stick Man finds himself on an even bigger adventure.</a:t>
            </a:r>
            <a:endParaRPr lang="en" sz="950" b="1" dirty="0">
              <a:solidFill>
                <a:srgbClr val="3C78D8"/>
              </a:solidFill>
              <a:highlight>
                <a:srgbClr val="3C78D8"/>
              </a:highlight>
              <a:latin typeface="Calibri" panose="020F0502020204030204" pitchFamily="34" charset="0"/>
              <a:ea typeface="Calibri"/>
              <a:cs typeface="Calibri" panose="020F0502020204030204" pitchFamily="34" charset="0"/>
              <a:sym typeface="Calibri"/>
            </a:endParaRPr>
          </a:p>
        </p:txBody>
      </p:sp>
      <p:sp>
        <p:nvSpPr>
          <p:cNvPr id="57" name="Google Shape;57;p13"/>
          <p:cNvSpPr txBox="1"/>
          <p:nvPr/>
        </p:nvSpPr>
        <p:spPr>
          <a:xfrm>
            <a:off x="4889590" y="3443477"/>
            <a:ext cx="4029614" cy="160464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200" b="1" dirty="0">
                <a:solidFill>
                  <a:schemeClr val="lt1"/>
                </a:solidFill>
                <a:highlight>
                  <a:srgbClr val="3C78D8"/>
                </a:highlight>
                <a:latin typeface="Calibri"/>
                <a:ea typeface="Calibri"/>
                <a:cs typeface="Calibri"/>
                <a:sym typeface="Calibri"/>
              </a:rPr>
              <a:t>Key Vocabulary</a:t>
            </a:r>
            <a:r>
              <a:rPr lang="en" sz="1200" b="1" dirty="0">
                <a:solidFill>
                  <a:srgbClr val="3C78D8"/>
                </a:solidFill>
                <a:highlight>
                  <a:srgbClr val="3C78D8"/>
                </a:highlight>
                <a:latin typeface="Calibri"/>
                <a:ea typeface="Calibri"/>
                <a:cs typeface="Calibri"/>
                <a:sym typeface="Calibri"/>
              </a:rPr>
              <a:t>jdasldjaldjaljdlakjdlkajdljasssssbhbhjjjjjjjjjjj</a:t>
            </a:r>
            <a:r>
              <a:rPr lang="en" sz="1200" b="1" dirty="0">
                <a:highlight>
                  <a:schemeClr val="accent1"/>
                </a:highlight>
                <a:latin typeface="Calibri"/>
                <a:ea typeface="Calibri"/>
                <a:cs typeface="Calibri"/>
                <a:sym typeface="Calibri"/>
              </a:rPr>
              <a:t>                                                </a:t>
            </a:r>
            <a:endParaRPr sz="1200" b="1" dirty="0">
              <a:highlight>
                <a:schemeClr val="accent1"/>
              </a:highlight>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twig- </a:t>
            </a:r>
            <a:r>
              <a:rPr lang="en" sz="950" dirty="0">
                <a:latin typeface="Calibri"/>
                <a:ea typeface="Calibri"/>
                <a:cs typeface="Calibri"/>
                <a:sym typeface="Calibri"/>
              </a:rPr>
              <a:t>a thin piece of wood fallen from a tree. </a:t>
            </a:r>
            <a:endParaRPr sz="950" dirty="0">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stuck – </a:t>
            </a:r>
            <a:r>
              <a:rPr lang="en" sz="950" dirty="0">
                <a:latin typeface="Calibri"/>
                <a:ea typeface="Calibri"/>
                <a:cs typeface="Calibri"/>
                <a:sym typeface="Calibri"/>
              </a:rPr>
              <a:t>to push through something </a:t>
            </a:r>
            <a:endParaRPr sz="950" dirty="0">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boomerang- </a:t>
            </a:r>
            <a:r>
              <a:rPr lang="en" sz="950" dirty="0">
                <a:latin typeface="Calibri"/>
                <a:ea typeface="Calibri"/>
                <a:cs typeface="Calibri"/>
                <a:sym typeface="Calibri"/>
              </a:rPr>
              <a:t>a curved piece of wood that when thrown will return back </a:t>
            </a:r>
            <a:endParaRPr sz="950" dirty="0">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family – </a:t>
            </a:r>
            <a:r>
              <a:rPr lang="en" sz="950" dirty="0">
                <a:latin typeface="Calibri"/>
                <a:ea typeface="Calibri"/>
                <a:cs typeface="Calibri"/>
                <a:sym typeface="Calibri"/>
              </a:rPr>
              <a:t>a group of parents living with several children in a unit</a:t>
            </a:r>
            <a:endParaRPr sz="950" dirty="0">
              <a:latin typeface="Calibri"/>
              <a:ea typeface="Calibri"/>
              <a:cs typeface="Calibri"/>
              <a:sym typeface="Calibri"/>
            </a:endParaRPr>
          </a:p>
          <a:p>
            <a:pPr marL="0" lvl="0" indent="0" algn="l" rtl="0">
              <a:spcBef>
                <a:spcPts val="0"/>
              </a:spcBef>
              <a:spcAft>
                <a:spcPts val="0"/>
              </a:spcAft>
              <a:buNone/>
            </a:pPr>
            <a:r>
              <a:rPr lang="en" sz="950" b="1" dirty="0">
                <a:latin typeface="Calibri"/>
                <a:ea typeface="Calibri"/>
                <a:cs typeface="Calibri"/>
                <a:sym typeface="Calibri"/>
              </a:rPr>
              <a:t>frozen–</a:t>
            </a:r>
            <a:r>
              <a:rPr lang="en" sz="950" dirty="0">
                <a:latin typeface="Calibri"/>
                <a:ea typeface="Calibri"/>
                <a:cs typeface="Calibri"/>
                <a:sym typeface="Calibri"/>
              </a:rPr>
              <a:t> ice due to extreme cold weather</a:t>
            </a:r>
            <a:endParaRPr sz="950" dirty="0">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 sz="950" b="1" dirty="0">
                <a:solidFill>
                  <a:schemeClr val="dk1"/>
                </a:solidFill>
                <a:latin typeface="Calibri"/>
                <a:ea typeface="Calibri"/>
                <a:cs typeface="Calibri"/>
                <a:sym typeface="Calibri"/>
              </a:rPr>
              <a:t>snowman – </a:t>
            </a:r>
            <a:r>
              <a:rPr lang="en" sz="950" dirty="0">
                <a:solidFill>
                  <a:schemeClr val="dk1"/>
                </a:solidFill>
                <a:latin typeface="Calibri"/>
                <a:ea typeface="Calibri"/>
                <a:cs typeface="Calibri"/>
                <a:sym typeface="Calibri"/>
              </a:rPr>
              <a:t>a human figure made of compressed snow </a:t>
            </a:r>
            <a:r>
              <a:rPr lang="en" sz="950" b="1" dirty="0">
                <a:solidFill>
                  <a:schemeClr val="dk1"/>
                </a:solidFill>
                <a:latin typeface="Calibri"/>
                <a:ea typeface="Calibri"/>
                <a:cs typeface="Calibri"/>
                <a:sym typeface="Calibri"/>
              </a:rPr>
              <a:t> </a:t>
            </a:r>
            <a:endParaRPr sz="95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GB" sz="950" b="1" dirty="0">
                <a:solidFill>
                  <a:schemeClr val="dk1"/>
                </a:solidFill>
                <a:latin typeface="Calibri"/>
                <a:ea typeface="Calibri"/>
                <a:cs typeface="Calibri"/>
                <a:sym typeface="Calibri"/>
              </a:rPr>
              <a:t>c</a:t>
            </a:r>
            <a:r>
              <a:rPr lang="en" sz="950" b="1" dirty="0">
                <a:solidFill>
                  <a:schemeClr val="dk1"/>
                </a:solidFill>
                <a:latin typeface="Calibri"/>
                <a:ea typeface="Calibri"/>
                <a:cs typeface="Calibri"/>
                <a:sym typeface="Calibri"/>
              </a:rPr>
              <a:t>hoir-</a:t>
            </a:r>
            <a:r>
              <a:rPr lang="en" sz="950" dirty="0">
                <a:solidFill>
                  <a:schemeClr val="dk1"/>
                </a:solidFill>
                <a:latin typeface="Calibri"/>
                <a:ea typeface="Calibri"/>
                <a:cs typeface="Calibri"/>
                <a:sym typeface="Calibri"/>
              </a:rPr>
              <a:t>  an organised group of singers who perform to an audience </a:t>
            </a:r>
            <a:endParaRPr sz="950" dirty="0">
              <a:solidFill>
                <a:schemeClr val="dk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r>
              <a:rPr lang="en" sz="950" b="1" dirty="0">
                <a:solidFill>
                  <a:schemeClr val="dk1"/>
                </a:solidFill>
                <a:latin typeface="Calibri"/>
                <a:ea typeface="Calibri"/>
                <a:cs typeface="Calibri"/>
                <a:sym typeface="Calibri"/>
              </a:rPr>
              <a:t>bat</a:t>
            </a:r>
            <a:r>
              <a:rPr lang="en" sz="950" b="1">
                <a:solidFill>
                  <a:schemeClr val="dk1"/>
                </a:solidFill>
                <a:latin typeface="Calibri"/>
                <a:ea typeface="Calibri"/>
                <a:cs typeface="Calibri"/>
                <a:sym typeface="Calibri"/>
              </a:rPr>
              <a:t>– </a:t>
            </a:r>
            <a:r>
              <a:rPr lang="en" sz="950">
                <a:solidFill>
                  <a:schemeClr val="dk1"/>
                </a:solidFill>
                <a:latin typeface="Calibri"/>
                <a:ea typeface="Calibri"/>
                <a:cs typeface="Calibri"/>
                <a:sym typeface="Calibri"/>
              </a:rPr>
              <a:t>usually made of wood to hit a ball in various games. </a:t>
            </a:r>
            <a:endParaRPr sz="950" dirty="0">
              <a:solidFill>
                <a:schemeClr val="dk1"/>
              </a:solidFill>
              <a:latin typeface="Calibri"/>
              <a:ea typeface="Calibri"/>
              <a:cs typeface="Calibri"/>
              <a:sym typeface="Calibri"/>
            </a:endParaRPr>
          </a:p>
        </p:txBody>
      </p:sp>
      <p:sp>
        <p:nvSpPr>
          <p:cNvPr id="58" name="Google Shape;58;p13"/>
          <p:cNvSpPr txBox="1"/>
          <p:nvPr/>
        </p:nvSpPr>
        <p:spPr>
          <a:xfrm>
            <a:off x="50212" y="2489400"/>
            <a:ext cx="3357900" cy="954077"/>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 sz="1200" b="1" dirty="0">
                <a:solidFill>
                  <a:schemeClr val="lt1"/>
                </a:solidFill>
                <a:highlight>
                  <a:srgbClr val="3C78D8"/>
                </a:highlight>
                <a:latin typeface="Calibri"/>
                <a:ea typeface="Calibri"/>
                <a:cs typeface="Calibri"/>
                <a:sym typeface="Calibri"/>
              </a:rPr>
              <a:t>Setting         </a:t>
            </a:r>
            <a:r>
              <a:rPr lang="en" sz="1200" b="1" dirty="0">
                <a:solidFill>
                  <a:srgbClr val="3C78D8"/>
                </a:solidFill>
                <a:highlight>
                  <a:srgbClr val="3C78D8"/>
                </a:highlight>
                <a:latin typeface="Calibri"/>
                <a:ea typeface="Calibri"/>
                <a:cs typeface="Calibri"/>
                <a:sym typeface="Calibri"/>
              </a:rPr>
              <a:t>hhhhhhhhhhhhhhh    jjhjhjkhhhhhbh</a:t>
            </a:r>
            <a:endParaRPr sz="1200" b="1" dirty="0">
              <a:solidFill>
                <a:srgbClr val="3C78D8"/>
              </a:solidFill>
              <a:highlight>
                <a:srgbClr val="3C78D8"/>
              </a:highlight>
              <a:latin typeface="Calibri"/>
              <a:ea typeface="Calibri"/>
              <a:cs typeface="Calibri"/>
              <a:sym typeface="Calibri"/>
            </a:endParaRPr>
          </a:p>
          <a:p>
            <a:pPr marL="0" lvl="0" indent="0" algn="l" rtl="0">
              <a:spcBef>
                <a:spcPts val="0"/>
              </a:spcBef>
              <a:spcAft>
                <a:spcPts val="0"/>
              </a:spcAft>
              <a:buNone/>
            </a:pPr>
            <a:r>
              <a:rPr lang="en" sz="950" dirty="0">
                <a:solidFill>
                  <a:srgbClr val="222222"/>
                </a:solidFill>
                <a:highlight>
                  <a:srgbClr val="FFFFFF"/>
                </a:highlight>
                <a:latin typeface="Calibri"/>
                <a:ea typeface="Calibri"/>
                <a:cs typeface="Calibri"/>
                <a:sym typeface="Calibri"/>
              </a:rPr>
              <a:t>This story is set in England. Stick Man on his adventures visits lots of places such as a beach, a river,  a park and a forest exploring a range of different seasons fr</a:t>
            </a:r>
            <a:r>
              <a:rPr lang="en-GB" sz="950" dirty="0">
                <a:solidFill>
                  <a:srgbClr val="222222"/>
                </a:solidFill>
                <a:highlight>
                  <a:srgbClr val="FFFFFF"/>
                </a:highlight>
                <a:latin typeface="Calibri"/>
                <a:ea typeface="Calibri"/>
                <a:cs typeface="Calibri"/>
                <a:sym typeface="Calibri"/>
              </a:rPr>
              <a:t>om</a:t>
            </a:r>
            <a:r>
              <a:rPr lang="en" sz="950" dirty="0">
                <a:solidFill>
                  <a:srgbClr val="222222"/>
                </a:solidFill>
                <a:highlight>
                  <a:srgbClr val="FFFFFF"/>
                </a:highlight>
                <a:latin typeface="Calibri"/>
                <a:ea typeface="Calibri"/>
                <a:cs typeface="Calibri"/>
                <a:sym typeface="Calibri"/>
              </a:rPr>
              <a:t> Winter to Summer to Spring and Autumn. </a:t>
            </a:r>
            <a:endParaRPr sz="950" dirty="0">
              <a:latin typeface="Calibri"/>
              <a:ea typeface="Calibri"/>
              <a:cs typeface="Calibri"/>
              <a:sym typeface="Calibri"/>
            </a:endParaRPr>
          </a:p>
        </p:txBody>
      </p:sp>
      <p:sp>
        <p:nvSpPr>
          <p:cNvPr id="59" name="Google Shape;59;p13"/>
          <p:cNvSpPr txBox="1"/>
          <p:nvPr/>
        </p:nvSpPr>
        <p:spPr>
          <a:xfrm>
            <a:off x="3476239" y="2019379"/>
            <a:ext cx="1353000" cy="3000791"/>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ctr" rtl="0">
              <a:spcBef>
                <a:spcPts val="0"/>
              </a:spcBef>
              <a:spcAft>
                <a:spcPts val="0"/>
              </a:spcAft>
              <a:buNone/>
            </a:pPr>
            <a:r>
              <a:rPr lang="en" sz="1200" b="1" dirty="0">
                <a:solidFill>
                  <a:srgbClr val="FFFFFF"/>
                </a:solidFill>
                <a:highlight>
                  <a:srgbClr val="3C78D8"/>
                </a:highlight>
                <a:latin typeface="Calibri"/>
                <a:ea typeface="Calibri"/>
                <a:cs typeface="Calibri"/>
                <a:sym typeface="Calibri"/>
              </a:rPr>
              <a:t>          Quotes         </a:t>
            </a:r>
            <a:r>
              <a:rPr lang="en" sz="1200" b="1" dirty="0">
                <a:solidFill>
                  <a:srgbClr val="3C78D8"/>
                </a:solidFill>
                <a:highlight>
                  <a:srgbClr val="3C78D8"/>
                </a:highlight>
                <a:latin typeface="Calibri"/>
                <a:ea typeface="Calibri"/>
                <a:cs typeface="Calibri"/>
                <a:sym typeface="Calibri"/>
              </a:rPr>
              <a:t>j</a:t>
            </a:r>
            <a:r>
              <a:rPr lang="en" sz="1200" b="1" dirty="0">
                <a:solidFill>
                  <a:srgbClr val="FFFFFF"/>
                </a:solidFill>
                <a:highlight>
                  <a:srgbClr val="3C78D8"/>
                </a:highlight>
                <a:latin typeface="Calibri"/>
                <a:ea typeface="Calibri"/>
                <a:cs typeface="Calibri"/>
                <a:sym typeface="Calibri"/>
              </a:rPr>
              <a:t>  </a:t>
            </a:r>
            <a:endParaRPr sz="700" dirty="0">
              <a:latin typeface="Calibri"/>
              <a:ea typeface="Calibri"/>
              <a:cs typeface="Calibri"/>
              <a:sym typeface="Calibri"/>
            </a:endParaRPr>
          </a:p>
          <a:p>
            <a:pPr algn="ctr" fontAlgn="base"/>
            <a:endParaRPr lang="en-GB" sz="950" b="0" i="1" dirty="0">
              <a:solidFill>
                <a:srgbClr val="000000"/>
              </a:solidFill>
              <a:effectLst/>
              <a:latin typeface="Calibri" panose="020F0502020204030204" pitchFamily="34" charset="0"/>
              <a:cs typeface="Calibri" panose="020F0502020204030204" pitchFamily="34" charset="0"/>
            </a:endParaRPr>
          </a:p>
          <a:p>
            <a:pPr algn="ctr" fontAlgn="base"/>
            <a:r>
              <a:rPr lang="en-GB" sz="950" b="0" i="1" dirty="0">
                <a:solidFill>
                  <a:srgbClr val="000000"/>
                </a:solidFill>
                <a:effectLst/>
                <a:latin typeface="Calibri" panose="020F0502020204030204" pitchFamily="34" charset="0"/>
                <a:cs typeface="Calibri" panose="020F0502020204030204" pitchFamily="34" charset="0"/>
              </a:rPr>
              <a:t>“Stick Man lives in the family tree</a:t>
            </a:r>
            <a:br>
              <a:rPr lang="en-GB" sz="950" b="0" i="1" dirty="0">
                <a:solidFill>
                  <a:srgbClr val="000000"/>
                </a:solidFill>
                <a:effectLst/>
                <a:latin typeface="Calibri" panose="020F0502020204030204" pitchFamily="34" charset="0"/>
                <a:cs typeface="Calibri" panose="020F0502020204030204" pitchFamily="34" charset="0"/>
              </a:rPr>
            </a:br>
            <a:r>
              <a:rPr lang="en-GB" sz="950" b="0" i="1" dirty="0">
                <a:solidFill>
                  <a:srgbClr val="000000"/>
                </a:solidFill>
                <a:effectLst/>
                <a:latin typeface="Calibri" panose="020F0502020204030204" pitchFamily="34" charset="0"/>
                <a:cs typeface="Calibri" panose="020F0502020204030204" pitchFamily="34" charset="0"/>
              </a:rPr>
              <a:t>With his Stick Lady Love and their stick children three.”</a:t>
            </a:r>
          </a:p>
          <a:p>
            <a:pPr algn="ctr" fontAlgn="base"/>
            <a:endParaRPr lang="en-GB" sz="950" i="1" dirty="0">
              <a:latin typeface="Calibri" panose="020F0502020204030204" pitchFamily="34" charset="0"/>
              <a:cs typeface="Calibri" panose="020F0502020204030204" pitchFamily="34" charset="0"/>
            </a:endParaRPr>
          </a:p>
          <a:p>
            <a:pPr algn="ctr" fontAlgn="base"/>
            <a:r>
              <a:rPr lang="en-GB" sz="950" b="0" i="1" dirty="0">
                <a:solidFill>
                  <a:srgbClr val="000000"/>
                </a:solidFill>
                <a:effectLst/>
                <a:latin typeface="Calibri" panose="020F0502020204030204" pitchFamily="34" charset="0"/>
                <a:cs typeface="Calibri" panose="020F0502020204030204" pitchFamily="34" charset="0"/>
              </a:rPr>
              <a:t>“I'm Stick Man, I'm Stick Man</a:t>
            </a:r>
            <a:r>
              <a:rPr lang="en-GB" sz="950" b="0" i="0" dirty="0">
                <a:solidFill>
                  <a:srgbClr val="000000"/>
                </a:solidFill>
                <a:effectLst/>
                <a:latin typeface="Calibri" panose="020F0502020204030204" pitchFamily="34" charset="0"/>
                <a:cs typeface="Calibri" panose="020F0502020204030204" pitchFamily="34" charset="0"/>
              </a:rPr>
              <a:t>,</a:t>
            </a:r>
            <a:br>
              <a:rPr lang="en-GB" sz="950" dirty="0">
                <a:latin typeface="Calibri" panose="020F0502020204030204" pitchFamily="34" charset="0"/>
                <a:cs typeface="Calibri" panose="020F0502020204030204" pitchFamily="34" charset="0"/>
              </a:rPr>
            </a:br>
            <a:r>
              <a:rPr lang="en-GB" sz="950" b="0" i="1" dirty="0">
                <a:solidFill>
                  <a:srgbClr val="000000"/>
                </a:solidFill>
                <a:effectLst/>
                <a:latin typeface="Calibri" panose="020F0502020204030204" pitchFamily="34" charset="0"/>
                <a:cs typeface="Calibri" panose="020F0502020204030204" pitchFamily="34" charset="0"/>
              </a:rPr>
              <a:t>I'M STICK MAN, that's me</a:t>
            </a:r>
            <a:r>
              <a:rPr lang="en-GB" sz="950" b="0" i="0" dirty="0">
                <a:solidFill>
                  <a:srgbClr val="000000"/>
                </a:solidFill>
                <a:effectLst/>
                <a:latin typeface="Calibri" panose="020F0502020204030204" pitchFamily="34" charset="0"/>
                <a:cs typeface="Calibri" panose="020F0502020204030204" pitchFamily="34" charset="0"/>
              </a:rPr>
              <a:t>,</a:t>
            </a:r>
            <a:br>
              <a:rPr lang="en-GB" sz="950" dirty="0">
                <a:latin typeface="Calibri" panose="020F0502020204030204" pitchFamily="34" charset="0"/>
                <a:cs typeface="Calibri" panose="020F0502020204030204" pitchFamily="34" charset="0"/>
              </a:rPr>
            </a:br>
            <a:r>
              <a:rPr lang="en-GB" sz="950" b="0" i="1" dirty="0">
                <a:solidFill>
                  <a:srgbClr val="000000"/>
                </a:solidFill>
                <a:effectLst/>
                <a:latin typeface="Calibri" panose="020F0502020204030204" pitchFamily="34" charset="0"/>
                <a:cs typeface="Calibri" panose="020F0502020204030204" pitchFamily="34" charset="0"/>
              </a:rPr>
              <a:t>and I want to go home to the family tree!”</a:t>
            </a:r>
          </a:p>
          <a:p>
            <a:pPr algn="ctr" fontAlgn="base"/>
            <a:endParaRPr lang="en-GB" sz="950" i="1" dirty="0">
              <a:latin typeface="Calibri" panose="020F0502020204030204" pitchFamily="34" charset="0"/>
              <a:cs typeface="Calibri" panose="020F0502020204030204" pitchFamily="34" charset="0"/>
            </a:endParaRPr>
          </a:p>
          <a:p>
            <a:pPr algn="ctr" fontAlgn="base"/>
            <a:r>
              <a:rPr lang="en-GB" sz="950" b="0" i="1" dirty="0">
                <a:solidFill>
                  <a:srgbClr val="000000"/>
                </a:solidFill>
                <a:effectLst/>
                <a:latin typeface="Calibri" panose="020F0502020204030204" pitchFamily="34" charset="0"/>
                <a:cs typeface="Calibri" panose="020F0502020204030204" pitchFamily="34" charset="0"/>
              </a:rPr>
              <a:t>“A scratch and a scrape and a flurry of soot.</a:t>
            </a:r>
            <a:br>
              <a:rPr lang="en-GB" sz="950" dirty="0">
                <a:latin typeface="Calibri" panose="020F0502020204030204" pitchFamily="34" charset="0"/>
                <a:cs typeface="Calibri" panose="020F0502020204030204" pitchFamily="34" charset="0"/>
              </a:rPr>
            </a:br>
            <a:r>
              <a:rPr lang="en-GB" sz="950" b="0" i="1" dirty="0">
                <a:solidFill>
                  <a:srgbClr val="000000"/>
                </a:solidFill>
                <a:effectLst/>
                <a:latin typeface="Calibri" panose="020F0502020204030204" pitchFamily="34" charset="0"/>
                <a:cs typeface="Calibri" panose="020F0502020204030204" pitchFamily="34" charset="0"/>
              </a:rPr>
              <a:t>A wiggle, a jiggle, and – out pokes a foot!!</a:t>
            </a:r>
            <a:endParaRPr sz="950" i="1" dirty="0">
              <a:solidFill>
                <a:schemeClr val="dk1"/>
              </a:solidFill>
              <a:latin typeface="Calibri"/>
              <a:ea typeface="Calibri"/>
              <a:cs typeface="Calibri"/>
              <a:sym typeface="Calibri"/>
            </a:endParaRPr>
          </a:p>
        </p:txBody>
      </p:sp>
      <p:sp>
        <p:nvSpPr>
          <p:cNvPr id="60" name="Google Shape;60;p13"/>
          <p:cNvSpPr txBox="1"/>
          <p:nvPr/>
        </p:nvSpPr>
        <p:spPr>
          <a:xfrm>
            <a:off x="4529801" y="509563"/>
            <a:ext cx="2134500" cy="1107965"/>
          </a:xfrm>
          <a:prstGeom prst="rect">
            <a:avLst/>
          </a:prstGeom>
          <a:solidFill>
            <a:srgbClr val="3C78D8"/>
          </a:solid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ctr" rtl="0">
              <a:spcBef>
                <a:spcPts val="0"/>
              </a:spcBef>
              <a:spcAft>
                <a:spcPts val="0"/>
              </a:spcAft>
              <a:buNone/>
            </a:pPr>
            <a:r>
              <a:rPr lang="en" sz="1200" b="1" dirty="0">
                <a:solidFill>
                  <a:srgbClr val="FFFFFF"/>
                </a:solidFill>
                <a:latin typeface="Calibri"/>
                <a:ea typeface="Calibri"/>
                <a:cs typeface="Calibri"/>
                <a:sym typeface="Calibri"/>
              </a:rPr>
              <a:t>Name of Book: </a:t>
            </a:r>
            <a:endParaRPr sz="1200" b="1" dirty="0">
              <a:solidFill>
                <a:srgbClr val="FFFFFF"/>
              </a:solidFill>
              <a:latin typeface="Calibri"/>
              <a:ea typeface="Calibri"/>
              <a:cs typeface="Calibri"/>
              <a:sym typeface="Calibri"/>
            </a:endParaRPr>
          </a:p>
          <a:p>
            <a:pPr marL="0" lvl="0" indent="0" algn="ctr" rtl="0">
              <a:spcBef>
                <a:spcPts val="0"/>
              </a:spcBef>
              <a:spcAft>
                <a:spcPts val="0"/>
              </a:spcAft>
              <a:buNone/>
            </a:pPr>
            <a:r>
              <a:rPr lang="en" sz="1200" b="1" dirty="0">
                <a:solidFill>
                  <a:srgbClr val="FFFFFF"/>
                </a:solidFill>
                <a:latin typeface="Calibri"/>
                <a:ea typeface="Calibri"/>
                <a:cs typeface="Calibri"/>
                <a:sym typeface="Calibri"/>
              </a:rPr>
              <a:t>Stick Man</a:t>
            </a:r>
            <a:endParaRPr lang="en-GB" sz="1200" b="1" dirty="0">
              <a:solidFill>
                <a:srgbClr val="FFFFFF"/>
              </a:solidFill>
              <a:latin typeface="Calibri"/>
              <a:ea typeface="Calibri"/>
              <a:cs typeface="Calibri"/>
              <a:sym typeface="Calibri"/>
            </a:endParaRPr>
          </a:p>
          <a:p>
            <a:pPr marL="0" lvl="0" indent="0" algn="ctr" rtl="0">
              <a:spcBef>
                <a:spcPts val="0"/>
              </a:spcBef>
              <a:spcAft>
                <a:spcPts val="0"/>
              </a:spcAft>
              <a:buNone/>
            </a:pPr>
            <a:r>
              <a:rPr lang="en-GB" sz="1200" b="1" dirty="0">
                <a:solidFill>
                  <a:srgbClr val="FFFFFF"/>
                </a:solidFill>
                <a:latin typeface="Calibri"/>
                <a:ea typeface="Calibri"/>
                <a:cs typeface="Calibri"/>
                <a:sym typeface="Calibri"/>
              </a:rPr>
              <a:t>Date Published: 2008</a:t>
            </a:r>
          </a:p>
          <a:p>
            <a:pPr marL="0" lvl="0" indent="0" algn="ctr" rtl="0">
              <a:spcBef>
                <a:spcPts val="0"/>
              </a:spcBef>
              <a:spcAft>
                <a:spcPts val="0"/>
              </a:spcAft>
              <a:buNone/>
            </a:pPr>
            <a:r>
              <a:rPr lang="en" sz="1200" b="1" dirty="0">
                <a:solidFill>
                  <a:srgbClr val="FFFFFF"/>
                </a:solidFill>
                <a:latin typeface="Calibri"/>
                <a:ea typeface="Calibri"/>
                <a:cs typeface="Calibri"/>
                <a:sym typeface="Calibri"/>
              </a:rPr>
              <a:t>Author: Julia Donaldson</a:t>
            </a:r>
            <a:endParaRPr sz="1200" b="1" dirty="0">
              <a:solidFill>
                <a:srgbClr val="FFFFFF"/>
              </a:solidFill>
              <a:latin typeface="Calibri"/>
              <a:ea typeface="Calibri"/>
              <a:cs typeface="Calibri"/>
              <a:sym typeface="Calibri"/>
            </a:endParaRPr>
          </a:p>
          <a:p>
            <a:pPr marL="0" lvl="0" indent="0" algn="ctr" rtl="0">
              <a:spcBef>
                <a:spcPts val="0"/>
              </a:spcBef>
              <a:spcAft>
                <a:spcPts val="0"/>
              </a:spcAft>
              <a:buNone/>
            </a:pPr>
            <a:r>
              <a:rPr lang="en" sz="1200" b="1" dirty="0">
                <a:solidFill>
                  <a:srgbClr val="FFFFFF"/>
                </a:solidFill>
                <a:latin typeface="Calibri"/>
                <a:ea typeface="Calibri"/>
                <a:cs typeface="Calibri"/>
                <a:sym typeface="Calibri"/>
              </a:rPr>
              <a:t>Genres: Picture Book </a:t>
            </a:r>
            <a:endParaRPr sz="1100" b="1" i="1" dirty="0">
              <a:solidFill>
                <a:schemeClr val="dk1"/>
              </a:solidFill>
              <a:latin typeface="Calibri"/>
              <a:ea typeface="Calibri"/>
              <a:cs typeface="Calibri"/>
              <a:sym typeface="Calibri"/>
            </a:endParaRPr>
          </a:p>
        </p:txBody>
      </p:sp>
      <p:pic>
        <p:nvPicPr>
          <p:cNvPr id="11" name="Picture 10">
            <a:extLst>
              <a:ext uri="{FF2B5EF4-FFF2-40B4-BE49-F238E27FC236}">
                <a16:creationId xmlns:a16="http://schemas.microsoft.com/office/drawing/2014/main" id="{CB4DB794-EC71-4D9E-BBD8-06F03E3E5C4E}"/>
              </a:ext>
            </a:extLst>
          </p:cNvPr>
          <p:cNvPicPr>
            <a:picLocks noChangeAspect="1"/>
          </p:cNvPicPr>
          <p:nvPr/>
        </p:nvPicPr>
        <p:blipFill>
          <a:blip r:embed="rId3"/>
          <a:stretch>
            <a:fillRect/>
          </a:stretch>
        </p:blipFill>
        <p:spPr>
          <a:xfrm>
            <a:off x="8728483" y="0"/>
            <a:ext cx="381442" cy="415500"/>
          </a:xfrm>
          <a:prstGeom prst="rect">
            <a:avLst/>
          </a:prstGeom>
        </p:spPr>
      </p:pic>
      <p:pic>
        <p:nvPicPr>
          <p:cNvPr id="4" name="Picture 3">
            <a:extLst>
              <a:ext uri="{FF2B5EF4-FFF2-40B4-BE49-F238E27FC236}">
                <a16:creationId xmlns:a16="http://schemas.microsoft.com/office/drawing/2014/main" id="{B8112376-431D-877F-9058-B335F3445F61}"/>
              </a:ext>
            </a:extLst>
          </p:cNvPr>
          <p:cNvPicPr>
            <a:picLocks noChangeAspect="1"/>
          </p:cNvPicPr>
          <p:nvPr/>
        </p:nvPicPr>
        <p:blipFill>
          <a:blip r:embed="rId4"/>
          <a:stretch>
            <a:fillRect/>
          </a:stretch>
        </p:blipFill>
        <p:spPr>
          <a:xfrm>
            <a:off x="3408112" y="509563"/>
            <a:ext cx="1074063" cy="1350554"/>
          </a:xfrm>
          <a:prstGeom prst="rect">
            <a:avLst/>
          </a:prstGeom>
        </p:spPr>
      </p:pic>
      <p:sp>
        <p:nvSpPr>
          <p:cNvPr id="18" name="Google Shape;60;p13">
            <a:extLst>
              <a:ext uri="{FF2B5EF4-FFF2-40B4-BE49-F238E27FC236}">
                <a16:creationId xmlns:a16="http://schemas.microsoft.com/office/drawing/2014/main" id="{92BBF467-2933-1C36-F2AD-D66F5279853B}"/>
              </a:ext>
            </a:extLst>
          </p:cNvPr>
          <p:cNvSpPr txBox="1"/>
          <p:nvPr/>
        </p:nvSpPr>
        <p:spPr>
          <a:xfrm>
            <a:off x="6742744" y="405698"/>
            <a:ext cx="2134500" cy="3000791"/>
          </a:xfrm>
          <a:prstGeom prst="rect">
            <a:avLst/>
          </a:prstGeom>
          <a:solidFill>
            <a:srgbClr val="3C78D8"/>
          </a:solidFill>
          <a:ln w="1905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ctr" rtl="0">
              <a:spcBef>
                <a:spcPts val="0"/>
              </a:spcBef>
              <a:spcAft>
                <a:spcPts val="0"/>
              </a:spcAft>
              <a:buNone/>
            </a:pPr>
            <a:r>
              <a:rPr lang="en" sz="1200" b="1" dirty="0">
                <a:solidFill>
                  <a:srgbClr val="FFFFFF"/>
                </a:solidFill>
                <a:latin typeface="Calibri"/>
                <a:ea typeface="Calibri"/>
                <a:cs typeface="Calibri"/>
                <a:sym typeface="Calibri"/>
              </a:rPr>
              <a:t>Author: Julia Donaldson</a:t>
            </a:r>
            <a:endParaRPr sz="1200" b="1" dirty="0">
              <a:solidFill>
                <a:srgbClr val="FFFFFF"/>
              </a:solidFill>
              <a:latin typeface="Calibri"/>
              <a:ea typeface="Calibri"/>
              <a:cs typeface="Calibri"/>
              <a:sym typeface="Calibri"/>
            </a:endParaRPr>
          </a:p>
          <a:p>
            <a:pPr marL="0" lvl="0" indent="0" algn="ctr" rtl="0">
              <a:spcBef>
                <a:spcPts val="0"/>
              </a:spcBef>
              <a:spcAft>
                <a:spcPts val="0"/>
              </a:spcAft>
              <a:buNone/>
            </a:pPr>
            <a:r>
              <a:rPr lang="en-GB" sz="900" i="1" dirty="0">
                <a:solidFill>
                  <a:schemeClr val="bg1"/>
                </a:solidFill>
                <a:latin typeface="Calibri"/>
                <a:ea typeface="Calibri"/>
                <a:cs typeface="Calibri"/>
                <a:sym typeface="Calibri"/>
              </a:rPr>
              <a:t>"I opened a book and in I strode.</a:t>
            </a:r>
          </a:p>
          <a:p>
            <a:pPr marL="0" lvl="0" indent="0" algn="ctr" rtl="0">
              <a:spcBef>
                <a:spcPts val="0"/>
              </a:spcBef>
              <a:spcAft>
                <a:spcPts val="0"/>
              </a:spcAft>
              <a:buNone/>
            </a:pPr>
            <a:r>
              <a:rPr lang="en-GB" sz="900" i="1" dirty="0">
                <a:solidFill>
                  <a:schemeClr val="bg1"/>
                </a:solidFill>
                <a:latin typeface="Calibri"/>
                <a:ea typeface="Calibri"/>
                <a:cs typeface="Calibri"/>
                <a:sym typeface="Calibri"/>
              </a:rPr>
              <a:t>Now nobody can find me.</a:t>
            </a:r>
          </a:p>
          <a:p>
            <a:pPr marL="0" lvl="0" indent="0" algn="ctr" rtl="0">
              <a:spcBef>
                <a:spcPts val="0"/>
              </a:spcBef>
              <a:spcAft>
                <a:spcPts val="0"/>
              </a:spcAft>
              <a:buNone/>
            </a:pPr>
            <a:r>
              <a:rPr lang="en-GB" sz="900" i="1" dirty="0">
                <a:solidFill>
                  <a:schemeClr val="bg1"/>
                </a:solidFill>
                <a:latin typeface="Calibri"/>
                <a:ea typeface="Calibri"/>
                <a:cs typeface="Calibri"/>
                <a:sym typeface="Calibri"/>
              </a:rPr>
              <a:t>I've left my chair, my house, my road,</a:t>
            </a:r>
          </a:p>
          <a:p>
            <a:pPr marL="0" lvl="0" indent="0" algn="ctr" rtl="0">
              <a:spcBef>
                <a:spcPts val="0"/>
              </a:spcBef>
              <a:spcAft>
                <a:spcPts val="0"/>
              </a:spcAft>
              <a:buNone/>
            </a:pPr>
            <a:r>
              <a:rPr lang="en-GB" sz="900" i="1" dirty="0">
                <a:solidFill>
                  <a:schemeClr val="bg1"/>
                </a:solidFill>
                <a:latin typeface="Calibri"/>
                <a:ea typeface="Calibri"/>
                <a:cs typeface="Calibri"/>
                <a:sym typeface="Calibri"/>
              </a:rPr>
              <a:t>My town and my world behind me.</a:t>
            </a:r>
          </a:p>
          <a:p>
            <a:pPr marL="0" lvl="0" indent="0" algn="ctr" rtl="0">
              <a:spcBef>
                <a:spcPts val="0"/>
              </a:spcBef>
              <a:spcAft>
                <a:spcPts val="0"/>
              </a:spcAft>
              <a:buNone/>
            </a:pPr>
            <a:r>
              <a:rPr lang="en-GB" sz="900" i="1" dirty="0">
                <a:solidFill>
                  <a:schemeClr val="bg1"/>
                </a:solidFill>
                <a:latin typeface="Calibri"/>
                <a:ea typeface="Calibri"/>
                <a:cs typeface="Calibri"/>
                <a:sym typeface="Calibri"/>
              </a:rPr>
              <a:t>I'm wearing the cloak, I've slipped on the ring,</a:t>
            </a:r>
          </a:p>
          <a:p>
            <a:pPr marL="0" lvl="0" indent="0" algn="ctr" rtl="0">
              <a:spcBef>
                <a:spcPts val="0"/>
              </a:spcBef>
              <a:spcAft>
                <a:spcPts val="0"/>
              </a:spcAft>
              <a:buNone/>
            </a:pPr>
            <a:r>
              <a:rPr lang="en-GB" sz="900" i="1" dirty="0">
                <a:solidFill>
                  <a:schemeClr val="bg1"/>
                </a:solidFill>
                <a:latin typeface="Calibri"/>
                <a:ea typeface="Calibri"/>
                <a:cs typeface="Calibri"/>
                <a:sym typeface="Calibri"/>
              </a:rPr>
              <a:t>I've swallowed the magic potion.</a:t>
            </a:r>
          </a:p>
          <a:p>
            <a:pPr marL="0" lvl="0" indent="0" algn="ctr" rtl="0">
              <a:spcBef>
                <a:spcPts val="0"/>
              </a:spcBef>
              <a:spcAft>
                <a:spcPts val="0"/>
              </a:spcAft>
              <a:buNone/>
            </a:pPr>
            <a:r>
              <a:rPr lang="en-GB" sz="900" i="1" dirty="0">
                <a:solidFill>
                  <a:schemeClr val="bg1"/>
                </a:solidFill>
                <a:latin typeface="Calibri"/>
                <a:ea typeface="Calibri"/>
                <a:cs typeface="Calibri"/>
                <a:sym typeface="Calibri"/>
              </a:rPr>
              <a:t>I've fought with a dragon, dined with a king</a:t>
            </a:r>
          </a:p>
          <a:p>
            <a:pPr marL="0" lvl="0" indent="0" algn="ctr" rtl="0">
              <a:spcBef>
                <a:spcPts val="0"/>
              </a:spcBef>
              <a:spcAft>
                <a:spcPts val="0"/>
              </a:spcAft>
              <a:buNone/>
            </a:pPr>
            <a:r>
              <a:rPr lang="en-GB" sz="900" i="1" dirty="0">
                <a:solidFill>
                  <a:schemeClr val="bg1"/>
                </a:solidFill>
                <a:latin typeface="Calibri"/>
                <a:ea typeface="Calibri"/>
                <a:cs typeface="Calibri"/>
                <a:sym typeface="Calibri"/>
              </a:rPr>
              <a:t>And dived in a bottomless ocean.</a:t>
            </a:r>
          </a:p>
          <a:p>
            <a:pPr marL="0" lvl="0" indent="0" algn="ctr" rtl="0">
              <a:spcBef>
                <a:spcPts val="0"/>
              </a:spcBef>
              <a:spcAft>
                <a:spcPts val="0"/>
              </a:spcAft>
              <a:buNone/>
            </a:pPr>
            <a:r>
              <a:rPr lang="en-GB" sz="900" i="1" dirty="0">
                <a:solidFill>
                  <a:schemeClr val="bg1"/>
                </a:solidFill>
                <a:latin typeface="Calibri"/>
                <a:ea typeface="Calibri"/>
                <a:cs typeface="Calibri"/>
                <a:sym typeface="Calibri"/>
              </a:rPr>
              <a:t>I opened a book and made some friends.</a:t>
            </a:r>
          </a:p>
          <a:p>
            <a:pPr marL="0" lvl="0" indent="0" algn="ctr" rtl="0">
              <a:spcBef>
                <a:spcPts val="0"/>
              </a:spcBef>
              <a:spcAft>
                <a:spcPts val="0"/>
              </a:spcAft>
              <a:buNone/>
            </a:pPr>
            <a:r>
              <a:rPr lang="en-GB" sz="900" i="1" dirty="0">
                <a:solidFill>
                  <a:schemeClr val="bg1"/>
                </a:solidFill>
                <a:latin typeface="Calibri"/>
                <a:ea typeface="Calibri"/>
                <a:cs typeface="Calibri"/>
                <a:sym typeface="Calibri"/>
              </a:rPr>
              <a:t>I shared their tears and laughter</a:t>
            </a:r>
          </a:p>
          <a:p>
            <a:pPr marL="0" lvl="0" indent="0" algn="ctr" rtl="0">
              <a:spcBef>
                <a:spcPts val="0"/>
              </a:spcBef>
              <a:spcAft>
                <a:spcPts val="0"/>
              </a:spcAft>
              <a:buNone/>
            </a:pPr>
            <a:r>
              <a:rPr lang="en-GB" sz="900" i="1" dirty="0">
                <a:solidFill>
                  <a:schemeClr val="bg1"/>
                </a:solidFill>
                <a:latin typeface="Calibri"/>
                <a:ea typeface="Calibri"/>
                <a:cs typeface="Calibri"/>
                <a:sym typeface="Calibri"/>
              </a:rPr>
              <a:t>And followed their road with its bumps and bends</a:t>
            </a:r>
          </a:p>
          <a:p>
            <a:pPr marL="0" lvl="0" indent="0" algn="ctr" rtl="0">
              <a:spcBef>
                <a:spcPts val="0"/>
              </a:spcBef>
              <a:spcAft>
                <a:spcPts val="0"/>
              </a:spcAft>
              <a:buNone/>
            </a:pPr>
            <a:r>
              <a:rPr lang="en-GB" sz="900" i="1" dirty="0">
                <a:solidFill>
                  <a:schemeClr val="bg1"/>
                </a:solidFill>
                <a:latin typeface="Calibri"/>
                <a:ea typeface="Calibri"/>
                <a:cs typeface="Calibri"/>
                <a:sym typeface="Calibri"/>
              </a:rPr>
              <a:t>To the happily ever after.</a:t>
            </a:r>
          </a:p>
          <a:p>
            <a:pPr marL="0" lvl="0" indent="0" algn="ctr" rtl="0">
              <a:spcBef>
                <a:spcPts val="0"/>
              </a:spcBef>
              <a:spcAft>
                <a:spcPts val="0"/>
              </a:spcAft>
              <a:buNone/>
            </a:pPr>
            <a:r>
              <a:rPr lang="en-GB" sz="900" i="1" dirty="0">
                <a:solidFill>
                  <a:schemeClr val="bg1"/>
                </a:solidFill>
                <a:latin typeface="Calibri"/>
                <a:ea typeface="Calibri"/>
                <a:cs typeface="Calibri"/>
                <a:sym typeface="Calibri"/>
              </a:rPr>
              <a:t>I finished my book and out I came.</a:t>
            </a:r>
          </a:p>
          <a:p>
            <a:pPr marL="0" lvl="0" indent="0" algn="ctr" rtl="0">
              <a:spcBef>
                <a:spcPts val="0"/>
              </a:spcBef>
              <a:spcAft>
                <a:spcPts val="0"/>
              </a:spcAft>
              <a:buNone/>
            </a:pPr>
            <a:r>
              <a:rPr lang="en-GB" sz="900" i="1" dirty="0">
                <a:solidFill>
                  <a:schemeClr val="bg1"/>
                </a:solidFill>
                <a:latin typeface="Calibri"/>
                <a:ea typeface="Calibri"/>
                <a:cs typeface="Calibri"/>
                <a:sym typeface="Calibri"/>
              </a:rPr>
              <a:t>The cloak can no longer hide me.</a:t>
            </a:r>
          </a:p>
          <a:p>
            <a:pPr marL="0" lvl="0" indent="0" algn="ctr" rtl="0">
              <a:spcBef>
                <a:spcPts val="0"/>
              </a:spcBef>
              <a:spcAft>
                <a:spcPts val="0"/>
              </a:spcAft>
              <a:buNone/>
            </a:pPr>
            <a:r>
              <a:rPr lang="en-GB" sz="900" i="1" dirty="0">
                <a:solidFill>
                  <a:schemeClr val="bg1"/>
                </a:solidFill>
                <a:latin typeface="Calibri"/>
                <a:ea typeface="Calibri"/>
                <a:cs typeface="Calibri"/>
                <a:sym typeface="Calibri"/>
              </a:rPr>
              <a:t>My chair and my house are just the same,</a:t>
            </a:r>
          </a:p>
          <a:p>
            <a:pPr marL="0" lvl="0" indent="0" algn="ctr" rtl="0">
              <a:spcBef>
                <a:spcPts val="0"/>
              </a:spcBef>
              <a:spcAft>
                <a:spcPts val="0"/>
              </a:spcAft>
              <a:buNone/>
            </a:pPr>
            <a:r>
              <a:rPr lang="en-GB" sz="900" i="1" dirty="0">
                <a:solidFill>
                  <a:schemeClr val="bg1"/>
                </a:solidFill>
                <a:latin typeface="Calibri"/>
                <a:ea typeface="Calibri"/>
                <a:cs typeface="Calibri"/>
                <a:sym typeface="Calibri"/>
              </a:rPr>
              <a:t>But I have a book inside me." </a:t>
            </a:r>
            <a:endParaRPr sz="900" i="1" dirty="0">
              <a:solidFill>
                <a:schemeClr val="bg1"/>
              </a:solidFill>
              <a:latin typeface="Calibri"/>
              <a:ea typeface="Calibri"/>
              <a:cs typeface="Calibri"/>
              <a:sym typeface="Calibri"/>
            </a:endParaRPr>
          </a:p>
        </p:txBody>
      </p:sp>
      <p:pic>
        <p:nvPicPr>
          <p:cNvPr id="13" name="Picture 12">
            <a:extLst>
              <a:ext uri="{FF2B5EF4-FFF2-40B4-BE49-F238E27FC236}">
                <a16:creationId xmlns:a16="http://schemas.microsoft.com/office/drawing/2014/main" id="{DE8F9B7A-FCC8-754D-0552-E163BDA9167F}"/>
              </a:ext>
            </a:extLst>
          </p:cNvPr>
          <p:cNvPicPr>
            <a:picLocks noChangeAspect="1"/>
          </p:cNvPicPr>
          <p:nvPr/>
        </p:nvPicPr>
        <p:blipFill>
          <a:blip r:embed="rId5"/>
          <a:stretch>
            <a:fillRect/>
          </a:stretch>
        </p:blipFill>
        <p:spPr>
          <a:xfrm>
            <a:off x="6313344" y="253707"/>
            <a:ext cx="701913" cy="701913"/>
          </a:xfrm>
          <a:prstGeom prst="rect">
            <a:avLst/>
          </a:prstGeom>
        </p:spPr>
      </p:pic>
      <p:pic>
        <p:nvPicPr>
          <p:cNvPr id="3" name="Picture 2">
            <a:extLst>
              <a:ext uri="{FF2B5EF4-FFF2-40B4-BE49-F238E27FC236}">
                <a16:creationId xmlns:a16="http://schemas.microsoft.com/office/drawing/2014/main" id="{340727FD-9A5B-E859-BDEA-0C5D79EDCCCB}"/>
              </a:ext>
            </a:extLst>
          </p:cNvPr>
          <p:cNvPicPr>
            <a:picLocks noChangeAspect="1"/>
          </p:cNvPicPr>
          <p:nvPr/>
        </p:nvPicPr>
        <p:blipFill>
          <a:blip r:embed="rId6"/>
          <a:stretch>
            <a:fillRect/>
          </a:stretch>
        </p:blipFill>
        <p:spPr>
          <a:xfrm>
            <a:off x="4845328" y="1933303"/>
            <a:ext cx="1897416" cy="1246560"/>
          </a:xfrm>
          <a:prstGeom prst="rect">
            <a:avLst/>
          </a:prstGeom>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567</Words>
  <Application>Microsoft Office PowerPoint</Application>
  <PresentationFormat>On-screen Show (16:9)</PresentationFormat>
  <Paragraphs>47</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Keane</dc:creator>
  <cp:lastModifiedBy>Helen Keane</cp:lastModifiedBy>
  <cp:revision>14</cp:revision>
  <dcterms:modified xsi:type="dcterms:W3CDTF">2025-08-30T15:51:04Z</dcterms:modified>
</cp:coreProperties>
</file>