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1.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Lst>
  <p:notesMasterIdLst>
    <p:notesMasterId r:id="rId4"/>
  </p:notesMasterIdLst>
  <p:sldIdLst>
    <p:sldId id="256" r:id="rId5"/>
  </p:sldIdLst>
  <p:sldSz cy="68580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6" roundtripDataSignature="AMtx7mg4nhP/b5b2mGeXpf3M8mZI1Q2qc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5" Type="http://schemas.openxmlformats.org/officeDocument/2006/relationships/slide" Target="slides/slide1.xml"/><Relationship Id="rId6" Type="http://customschemas.google.com/relationships/presentationmetadata" Target="meta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1" name="Shape 11"/>
        <p:cNvGrpSpPr/>
        <p:nvPr/>
      </p:nvGrpSpPr>
      <p:grpSpPr>
        <a:xfrm>
          <a:off x="0" y="0"/>
          <a:ext cx="0" cy="0"/>
          <a:chOff x="0" y="0"/>
          <a:chExt cx="0" cy="0"/>
        </a:xfrm>
      </p:grpSpPr>
      <p:sp>
        <p:nvSpPr>
          <p:cNvPr id="12" name="Google Shape;12;p3"/>
          <p:cNvSpPr txBox="1"/>
          <p:nvPr>
            <p:ph type="ctrTitle"/>
          </p:nvPr>
        </p:nvSpPr>
        <p:spPr>
          <a:xfrm>
            <a:off x="685800" y="1122363"/>
            <a:ext cx="77724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 name="Google Shape;13;p3"/>
          <p:cNvSpPr txBox="1"/>
          <p:nvPr>
            <p:ph idx="1" type="subTitle"/>
          </p:nvPr>
        </p:nvSpPr>
        <p:spPr>
          <a:xfrm>
            <a:off x="1143000" y="3602038"/>
            <a:ext cx="6858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4" name="Google Shape;14;p3"/>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 name="Google Shape;15;p3"/>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 name="Google Shape;16;p3"/>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7" name="Shape 17"/>
        <p:cNvGrpSpPr/>
        <p:nvPr/>
      </p:nvGrpSpPr>
      <p:grpSpPr>
        <a:xfrm>
          <a:off x="0" y="0"/>
          <a:ext cx="0" cy="0"/>
          <a:chOff x="0" y="0"/>
          <a:chExt cx="0" cy="0"/>
        </a:xfrm>
      </p:grpSpPr>
      <p:sp>
        <p:nvSpPr>
          <p:cNvPr id="18" name="Google Shape;18;p4"/>
          <p:cNvSpPr txBox="1"/>
          <p:nvPr>
            <p:ph type="title"/>
          </p:nvPr>
        </p:nvSpPr>
        <p:spPr>
          <a:xfrm>
            <a:off x="628650" y="365126"/>
            <a:ext cx="78867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 name="Google Shape;19;p4"/>
          <p:cNvSpPr txBox="1"/>
          <p:nvPr>
            <p:ph idx="1" type="body"/>
          </p:nvPr>
        </p:nvSpPr>
        <p:spPr>
          <a:xfrm>
            <a:off x="628650" y="1825625"/>
            <a:ext cx="78867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0" name="Google Shape;20;p4"/>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4"/>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4"/>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3" name="Shape 23"/>
        <p:cNvGrpSpPr/>
        <p:nvPr/>
      </p:nvGrpSpPr>
      <p:grpSpPr>
        <a:xfrm>
          <a:off x="0" y="0"/>
          <a:ext cx="0" cy="0"/>
          <a:chOff x="0" y="0"/>
          <a:chExt cx="0" cy="0"/>
        </a:xfrm>
      </p:grpSpPr>
      <p:sp>
        <p:nvSpPr>
          <p:cNvPr id="24" name="Google Shape;24;p5"/>
          <p:cNvSpPr txBox="1"/>
          <p:nvPr>
            <p:ph type="title"/>
          </p:nvPr>
        </p:nvSpPr>
        <p:spPr>
          <a:xfrm>
            <a:off x="623888" y="1709739"/>
            <a:ext cx="78867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 name="Google Shape;25;p5"/>
          <p:cNvSpPr txBox="1"/>
          <p:nvPr>
            <p:ph idx="1" type="body"/>
          </p:nvPr>
        </p:nvSpPr>
        <p:spPr>
          <a:xfrm>
            <a:off x="623888" y="4589464"/>
            <a:ext cx="78867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sz="2400">
                <a:solidFill>
                  <a:schemeClr val="dk1"/>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26" name="Google Shape;26;p5"/>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5"/>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5"/>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29" name="Shape 29"/>
        <p:cNvGrpSpPr/>
        <p:nvPr/>
      </p:nvGrpSpPr>
      <p:grpSpPr>
        <a:xfrm>
          <a:off x="0" y="0"/>
          <a:ext cx="0" cy="0"/>
          <a:chOff x="0" y="0"/>
          <a:chExt cx="0" cy="0"/>
        </a:xfrm>
      </p:grpSpPr>
      <p:sp>
        <p:nvSpPr>
          <p:cNvPr id="30" name="Google Shape;30;p6"/>
          <p:cNvSpPr txBox="1"/>
          <p:nvPr>
            <p:ph type="title"/>
          </p:nvPr>
        </p:nvSpPr>
        <p:spPr>
          <a:xfrm>
            <a:off x="628650" y="365126"/>
            <a:ext cx="78867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1" name="Google Shape;31;p6"/>
          <p:cNvSpPr txBox="1"/>
          <p:nvPr>
            <p:ph idx="1" type="body"/>
          </p:nvPr>
        </p:nvSpPr>
        <p:spPr>
          <a:xfrm>
            <a:off x="628650" y="1825625"/>
            <a:ext cx="38862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2" name="Google Shape;32;p6"/>
          <p:cNvSpPr txBox="1"/>
          <p:nvPr>
            <p:ph idx="2" type="body"/>
          </p:nvPr>
        </p:nvSpPr>
        <p:spPr>
          <a:xfrm>
            <a:off x="4629150" y="1825625"/>
            <a:ext cx="38862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3" name="Google Shape;33;p6"/>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6"/>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6"/>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36" name="Shape 36"/>
        <p:cNvGrpSpPr/>
        <p:nvPr/>
      </p:nvGrpSpPr>
      <p:grpSpPr>
        <a:xfrm>
          <a:off x="0" y="0"/>
          <a:ext cx="0" cy="0"/>
          <a:chOff x="0" y="0"/>
          <a:chExt cx="0" cy="0"/>
        </a:xfrm>
      </p:grpSpPr>
      <p:sp>
        <p:nvSpPr>
          <p:cNvPr id="37" name="Google Shape;37;p7"/>
          <p:cNvSpPr txBox="1"/>
          <p:nvPr>
            <p:ph type="title"/>
          </p:nvPr>
        </p:nvSpPr>
        <p:spPr>
          <a:xfrm>
            <a:off x="629841" y="365126"/>
            <a:ext cx="78867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8" name="Google Shape;38;p7"/>
          <p:cNvSpPr txBox="1"/>
          <p:nvPr>
            <p:ph idx="1" type="body"/>
          </p:nvPr>
        </p:nvSpPr>
        <p:spPr>
          <a:xfrm>
            <a:off x="629842" y="1681163"/>
            <a:ext cx="3868340"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39" name="Google Shape;39;p7"/>
          <p:cNvSpPr txBox="1"/>
          <p:nvPr>
            <p:ph idx="2" type="body"/>
          </p:nvPr>
        </p:nvSpPr>
        <p:spPr>
          <a:xfrm>
            <a:off x="629842" y="2505075"/>
            <a:ext cx="3868340"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0" name="Google Shape;40;p7"/>
          <p:cNvSpPr txBox="1"/>
          <p:nvPr>
            <p:ph idx="3" type="body"/>
          </p:nvPr>
        </p:nvSpPr>
        <p:spPr>
          <a:xfrm>
            <a:off x="4629150" y="1681163"/>
            <a:ext cx="3887391"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1" name="Google Shape;41;p7"/>
          <p:cNvSpPr txBox="1"/>
          <p:nvPr>
            <p:ph idx="4" type="body"/>
          </p:nvPr>
        </p:nvSpPr>
        <p:spPr>
          <a:xfrm>
            <a:off x="4629150" y="2505075"/>
            <a:ext cx="3887391"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2" name="Google Shape;42;p7"/>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7"/>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7"/>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5" name="Shape 45"/>
        <p:cNvGrpSpPr/>
        <p:nvPr/>
      </p:nvGrpSpPr>
      <p:grpSpPr>
        <a:xfrm>
          <a:off x="0" y="0"/>
          <a:ext cx="0" cy="0"/>
          <a:chOff x="0" y="0"/>
          <a:chExt cx="0" cy="0"/>
        </a:xfrm>
      </p:grpSpPr>
      <p:sp>
        <p:nvSpPr>
          <p:cNvPr id="46" name="Google Shape;46;p8"/>
          <p:cNvSpPr txBox="1"/>
          <p:nvPr>
            <p:ph type="title"/>
          </p:nvPr>
        </p:nvSpPr>
        <p:spPr>
          <a:xfrm>
            <a:off x="628650" y="365126"/>
            <a:ext cx="78867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7" name="Google Shape;47;p8"/>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8"/>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8"/>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0" name="Shape 50"/>
        <p:cNvGrpSpPr/>
        <p:nvPr/>
      </p:nvGrpSpPr>
      <p:grpSpPr>
        <a:xfrm>
          <a:off x="0" y="0"/>
          <a:ext cx="0" cy="0"/>
          <a:chOff x="0" y="0"/>
          <a:chExt cx="0" cy="0"/>
        </a:xfrm>
      </p:grpSpPr>
      <p:sp>
        <p:nvSpPr>
          <p:cNvPr id="51" name="Google Shape;51;p9"/>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9"/>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9"/>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4" name="Shape 54"/>
        <p:cNvGrpSpPr/>
        <p:nvPr/>
      </p:nvGrpSpPr>
      <p:grpSpPr>
        <a:xfrm>
          <a:off x="0" y="0"/>
          <a:ext cx="0" cy="0"/>
          <a:chOff x="0" y="0"/>
          <a:chExt cx="0" cy="0"/>
        </a:xfrm>
      </p:grpSpPr>
      <p:sp>
        <p:nvSpPr>
          <p:cNvPr id="55" name="Google Shape;55;p10"/>
          <p:cNvSpPr txBox="1"/>
          <p:nvPr>
            <p:ph type="title"/>
          </p:nvPr>
        </p:nvSpPr>
        <p:spPr>
          <a:xfrm>
            <a:off x="629841" y="457200"/>
            <a:ext cx="2949178"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10"/>
          <p:cNvSpPr txBox="1"/>
          <p:nvPr>
            <p:ph idx="1" type="body"/>
          </p:nvPr>
        </p:nvSpPr>
        <p:spPr>
          <a:xfrm>
            <a:off x="3887391" y="987426"/>
            <a:ext cx="462915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57" name="Google Shape;57;p10"/>
          <p:cNvSpPr txBox="1"/>
          <p:nvPr>
            <p:ph idx="2" type="body"/>
          </p:nvPr>
        </p:nvSpPr>
        <p:spPr>
          <a:xfrm>
            <a:off x="629841" y="2057400"/>
            <a:ext cx="2949178"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8" name="Google Shape;58;p10"/>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10"/>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10"/>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1" name="Shape 61"/>
        <p:cNvGrpSpPr/>
        <p:nvPr/>
      </p:nvGrpSpPr>
      <p:grpSpPr>
        <a:xfrm>
          <a:off x="0" y="0"/>
          <a:ext cx="0" cy="0"/>
          <a:chOff x="0" y="0"/>
          <a:chExt cx="0" cy="0"/>
        </a:xfrm>
      </p:grpSpPr>
      <p:sp>
        <p:nvSpPr>
          <p:cNvPr id="62" name="Google Shape;62;p11"/>
          <p:cNvSpPr txBox="1"/>
          <p:nvPr>
            <p:ph type="title"/>
          </p:nvPr>
        </p:nvSpPr>
        <p:spPr>
          <a:xfrm>
            <a:off x="629841" y="457200"/>
            <a:ext cx="2949178"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11"/>
          <p:cNvSpPr/>
          <p:nvPr>
            <p:ph idx="2" type="pic"/>
          </p:nvPr>
        </p:nvSpPr>
        <p:spPr>
          <a:xfrm>
            <a:off x="3887391" y="987426"/>
            <a:ext cx="4629150" cy="4873625"/>
          </a:xfrm>
          <a:prstGeom prst="rect">
            <a:avLst/>
          </a:prstGeom>
          <a:noFill/>
          <a:ln>
            <a:noFill/>
          </a:ln>
        </p:spPr>
      </p:sp>
      <p:sp>
        <p:nvSpPr>
          <p:cNvPr id="64" name="Google Shape;64;p11"/>
          <p:cNvSpPr txBox="1"/>
          <p:nvPr>
            <p:ph idx="1" type="body"/>
          </p:nvPr>
        </p:nvSpPr>
        <p:spPr>
          <a:xfrm>
            <a:off x="629841" y="2057400"/>
            <a:ext cx="2949178"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5" name="Google Shape;65;p11"/>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11"/>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11"/>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8" name="Shape 68"/>
        <p:cNvGrpSpPr/>
        <p:nvPr/>
      </p:nvGrpSpPr>
      <p:grpSpPr>
        <a:xfrm>
          <a:off x="0" y="0"/>
          <a:ext cx="0" cy="0"/>
          <a:chOff x="0" y="0"/>
          <a:chExt cx="0" cy="0"/>
        </a:xfrm>
      </p:grpSpPr>
      <p:sp>
        <p:nvSpPr>
          <p:cNvPr id="69" name="Google Shape;69;p12"/>
          <p:cNvSpPr txBox="1"/>
          <p:nvPr>
            <p:ph type="title"/>
          </p:nvPr>
        </p:nvSpPr>
        <p:spPr>
          <a:xfrm>
            <a:off x="628650" y="365126"/>
            <a:ext cx="78867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12"/>
          <p:cNvSpPr txBox="1"/>
          <p:nvPr>
            <p:ph idx="1" type="body"/>
          </p:nvPr>
        </p:nvSpPr>
        <p:spPr>
          <a:xfrm rot="5400000">
            <a:off x="2396331" y="57944"/>
            <a:ext cx="4351338" cy="78867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1" name="Google Shape;71;p12"/>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12"/>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12"/>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13"/>
          <p:cNvSpPr txBox="1"/>
          <p:nvPr>
            <p:ph type="title"/>
          </p:nvPr>
        </p:nvSpPr>
        <p:spPr>
          <a:xfrm rot="5400000">
            <a:off x="4623594" y="2285207"/>
            <a:ext cx="5811838" cy="1971675"/>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13"/>
          <p:cNvSpPr txBox="1"/>
          <p:nvPr>
            <p:ph idx="1" type="body"/>
          </p:nvPr>
        </p:nvSpPr>
        <p:spPr>
          <a:xfrm rot="5400000">
            <a:off x="623094" y="370681"/>
            <a:ext cx="5811838" cy="5800725"/>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7" name="Google Shape;77;p13"/>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13"/>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13"/>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2"/>
          <p:cNvSpPr txBox="1"/>
          <p:nvPr>
            <p:ph type="title"/>
          </p:nvPr>
        </p:nvSpPr>
        <p:spPr>
          <a:xfrm>
            <a:off x="628650" y="365126"/>
            <a:ext cx="78867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2"/>
          <p:cNvSpPr txBox="1"/>
          <p:nvPr>
            <p:ph idx="1" type="body"/>
          </p:nvPr>
        </p:nvSpPr>
        <p:spPr>
          <a:xfrm>
            <a:off x="628650" y="1825625"/>
            <a:ext cx="78867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8" name="Google Shape;8;p2"/>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9" name="Google Shape;9;p2"/>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0" name="Google Shape;10;p2"/>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png"/><Relationship Id="rId4" Type="http://schemas.openxmlformats.org/officeDocument/2006/relationships/image" Target="../media/image1.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sp>
        <p:nvSpPr>
          <p:cNvPr id="84" name="Google Shape;84;p1"/>
          <p:cNvSpPr txBox="1"/>
          <p:nvPr/>
        </p:nvSpPr>
        <p:spPr>
          <a:xfrm>
            <a:off x="60964" y="69672"/>
            <a:ext cx="5050968" cy="307777"/>
          </a:xfrm>
          <a:prstGeom prst="rect">
            <a:avLst/>
          </a:prstGeom>
          <a:noFill/>
          <a:ln cap="flat" cmpd="sng" w="57150">
            <a:solidFill>
              <a:srgbClr val="0070C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b="1" i="0" lang="en-GB" sz="1400" u="none" cap="none" strike="noStrike">
                <a:solidFill>
                  <a:schemeClr val="dk1"/>
                </a:solidFill>
                <a:latin typeface="Calibri"/>
                <a:ea typeface="Calibri"/>
                <a:cs typeface="Calibri"/>
                <a:sym typeface="Calibri"/>
              </a:rPr>
              <a:t>French – Quelle est la date? LI: </a:t>
            </a:r>
            <a:r>
              <a:rPr b="0" i="0" lang="en-GB" sz="1400" u="none" cap="none" strike="noStrike">
                <a:solidFill>
                  <a:schemeClr val="dk1"/>
                </a:solidFill>
                <a:latin typeface="Calibri"/>
                <a:ea typeface="Calibri"/>
                <a:cs typeface="Calibri"/>
                <a:sym typeface="Calibri"/>
              </a:rPr>
              <a:t>To be able to say the date in French</a:t>
            </a:r>
            <a:endParaRPr b="1" sz="1400">
              <a:solidFill>
                <a:schemeClr val="dk1"/>
              </a:solidFill>
              <a:latin typeface="Calibri"/>
              <a:ea typeface="Calibri"/>
              <a:cs typeface="Calibri"/>
              <a:sym typeface="Calibri"/>
            </a:endParaRPr>
          </a:p>
        </p:txBody>
      </p:sp>
      <p:sp>
        <p:nvSpPr>
          <p:cNvPr id="85" name="Google Shape;85;p1"/>
          <p:cNvSpPr txBox="1"/>
          <p:nvPr/>
        </p:nvSpPr>
        <p:spPr>
          <a:xfrm>
            <a:off x="60963" y="495317"/>
            <a:ext cx="4567643" cy="1600438"/>
          </a:xfrm>
          <a:prstGeom prst="rect">
            <a:avLst/>
          </a:prstGeom>
          <a:noFill/>
          <a:ln cap="flat" cmpd="sng" w="57150">
            <a:solidFill>
              <a:srgbClr val="00B05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Key Grammar</a:t>
            </a:r>
            <a:endParaRPr/>
          </a:p>
          <a:p>
            <a:pPr indent="0" lvl="0" marL="0" marR="0" rtl="0" algn="l">
              <a:spcBef>
                <a:spcPts val="0"/>
              </a:spcBef>
              <a:spcAft>
                <a:spcPts val="0"/>
              </a:spcAft>
              <a:buNone/>
            </a:pPr>
            <a:r>
              <a:rPr lang="en-GB" sz="1400">
                <a:solidFill>
                  <a:schemeClr val="dk1"/>
                </a:solidFill>
                <a:latin typeface="Calibri"/>
                <a:ea typeface="Calibri"/>
                <a:cs typeface="Calibri"/>
                <a:sym typeface="Calibri"/>
              </a:rPr>
              <a:t>Ordinal &amp; cardinal numbers. To learn that months </a:t>
            </a:r>
            <a:endParaRPr sz="1400">
              <a:solidFill>
                <a:schemeClr val="dk1"/>
              </a:solidFill>
              <a:latin typeface="Calibri"/>
              <a:ea typeface="Calibri"/>
              <a:cs typeface="Calibri"/>
              <a:sym typeface="Calibri"/>
            </a:endParaRPr>
          </a:p>
          <a:p>
            <a:pPr indent="0" lvl="0" marL="0" marR="0" rtl="0" algn="l">
              <a:spcBef>
                <a:spcPts val="0"/>
              </a:spcBef>
              <a:spcAft>
                <a:spcPts val="0"/>
              </a:spcAft>
              <a:buNone/>
            </a:pPr>
            <a:r>
              <a:rPr lang="en-GB" sz="1400">
                <a:solidFill>
                  <a:schemeClr val="dk1"/>
                </a:solidFill>
                <a:latin typeface="Calibri"/>
                <a:ea typeface="Calibri"/>
                <a:cs typeface="Calibri"/>
                <a:sym typeface="Calibri"/>
              </a:rPr>
              <a:t>of the year (and days of the week) do not have a </a:t>
            </a:r>
            <a:endParaRPr sz="1400">
              <a:solidFill>
                <a:schemeClr val="dk1"/>
              </a:solidFill>
              <a:latin typeface="Calibri"/>
              <a:ea typeface="Calibri"/>
              <a:cs typeface="Calibri"/>
              <a:sym typeface="Calibri"/>
            </a:endParaRPr>
          </a:p>
          <a:p>
            <a:pPr indent="0" lvl="0" marL="0" marR="0" rtl="0" algn="l">
              <a:spcBef>
                <a:spcPts val="0"/>
              </a:spcBef>
              <a:spcAft>
                <a:spcPts val="0"/>
              </a:spcAft>
              <a:buNone/>
            </a:pPr>
            <a:r>
              <a:rPr lang="en-GB" sz="1400">
                <a:solidFill>
                  <a:schemeClr val="dk1"/>
                </a:solidFill>
                <a:latin typeface="Calibri"/>
                <a:ea typeface="Calibri"/>
                <a:cs typeface="Calibri"/>
                <a:sym typeface="Calibri"/>
              </a:rPr>
              <a:t>capital letter in French unless they are found at the start of a sentence. The only ordinal number for saying the date in French is the 1st (premier) after that only cardinal numbers are used. No 2nd, 3rd , 4th etc. </a:t>
            </a:r>
            <a:endParaRPr i="1" sz="1400">
              <a:solidFill>
                <a:schemeClr val="dk1"/>
              </a:solidFill>
              <a:latin typeface="Calibri"/>
              <a:ea typeface="Calibri"/>
              <a:cs typeface="Calibri"/>
              <a:sym typeface="Calibri"/>
            </a:endParaRPr>
          </a:p>
        </p:txBody>
      </p:sp>
      <p:sp>
        <p:nvSpPr>
          <p:cNvPr id="86" name="Google Shape;86;p1"/>
          <p:cNvSpPr txBox="1"/>
          <p:nvPr/>
        </p:nvSpPr>
        <p:spPr>
          <a:xfrm>
            <a:off x="60963" y="2396259"/>
            <a:ext cx="4258488" cy="3108543"/>
          </a:xfrm>
          <a:prstGeom prst="rect">
            <a:avLst/>
          </a:prstGeom>
          <a:noFill/>
          <a:ln cap="flat" cmpd="sng" w="57150">
            <a:solidFill>
              <a:srgbClr val="FF000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Phonics</a:t>
            </a:r>
            <a:endParaRPr/>
          </a:p>
          <a:p>
            <a:pPr indent="0" lvl="0" marL="0" marR="0" rtl="0" algn="ctr">
              <a:spcBef>
                <a:spcPts val="0"/>
              </a:spcBef>
              <a:spcAft>
                <a:spcPts val="0"/>
              </a:spcAft>
              <a:buNone/>
            </a:pPr>
            <a:r>
              <a:rPr lang="en-GB" sz="1400">
                <a:solidFill>
                  <a:schemeClr val="dk1"/>
                </a:solidFill>
                <a:latin typeface="Calibri"/>
                <a:ea typeface="Calibri"/>
                <a:cs typeface="Calibri"/>
                <a:sym typeface="Calibri"/>
              </a:rPr>
              <a:t>é / É = ay          e / E = uh          è / È = eh   </a:t>
            </a:r>
            <a:br>
              <a:rPr lang="en-GB" sz="1400">
                <a:solidFill>
                  <a:schemeClr val="dk1"/>
                </a:solidFill>
                <a:latin typeface="Calibri"/>
                <a:ea typeface="Calibri"/>
                <a:cs typeface="Calibri"/>
                <a:sym typeface="Calibri"/>
              </a:rPr>
            </a:br>
            <a:endParaRPr sz="1400">
              <a:solidFill>
                <a:schemeClr val="dk1"/>
              </a:solidFill>
              <a:latin typeface="Calibri"/>
              <a:ea typeface="Calibri"/>
              <a:cs typeface="Calibri"/>
              <a:sym typeface="Calibri"/>
            </a:endParaRPr>
          </a:p>
          <a:p>
            <a:pPr indent="0" lvl="0" marL="0" marR="0" rtl="0" algn="ctr">
              <a:spcBef>
                <a:spcPts val="0"/>
              </a:spcBef>
              <a:spcAft>
                <a:spcPts val="0"/>
              </a:spcAft>
              <a:buNone/>
            </a:pPr>
            <a:r>
              <a:rPr lang="en-GB" sz="1400">
                <a:solidFill>
                  <a:schemeClr val="dk1"/>
                </a:solidFill>
                <a:latin typeface="Calibri"/>
                <a:ea typeface="Calibri"/>
                <a:cs typeface="Calibri"/>
                <a:sym typeface="Calibri"/>
              </a:rPr>
              <a:t>EAU = oh         EUX = eu</a:t>
            </a:r>
            <a:endParaRPr sz="14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400">
              <a:solidFill>
                <a:schemeClr val="dk1"/>
              </a:solidFill>
              <a:latin typeface="Calibri"/>
              <a:ea typeface="Calibri"/>
              <a:cs typeface="Calibri"/>
              <a:sym typeface="Calibri"/>
            </a:endParaRPr>
          </a:p>
          <a:p>
            <a:pPr indent="0" lvl="0" marL="0" marR="0" rtl="0" algn="l">
              <a:spcBef>
                <a:spcPts val="0"/>
              </a:spcBef>
              <a:spcAft>
                <a:spcPts val="0"/>
              </a:spcAft>
              <a:buNone/>
            </a:pPr>
            <a:r>
              <a:rPr lang="en-GB" sz="1400" u="sng">
                <a:solidFill>
                  <a:schemeClr val="dk1"/>
                </a:solidFill>
                <a:latin typeface="Calibri"/>
                <a:ea typeface="Calibri"/>
                <a:cs typeface="Calibri"/>
                <a:sym typeface="Calibri"/>
              </a:rPr>
              <a:t>Silent letters</a:t>
            </a:r>
            <a:endParaRPr/>
          </a:p>
          <a:p>
            <a:pPr indent="0" lvl="0" marL="0" marR="0" rtl="0" algn="l">
              <a:spcBef>
                <a:spcPts val="0"/>
              </a:spcBef>
              <a:spcAft>
                <a:spcPts val="0"/>
              </a:spcAft>
              <a:buNone/>
            </a:pPr>
            <a:r>
              <a:rPr lang="en-GB" sz="1400">
                <a:solidFill>
                  <a:schemeClr val="dk1"/>
                </a:solidFill>
                <a:latin typeface="Calibri"/>
                <a:ea typeface="Calibri"/>
                <a:cs typeface="Calibri"/>
                <a:sym typeface="Calibri"/>
              </a:rPr>
              <a:t>‘S’ is not pronounced in mars</a:t>
            </a:r>
            <a:endParaRPr/>
          </a:p>
          <a:p>
            <a:pPr indent="0" lvl="0" marL="0" marR="0" rtl="0" algn="l">
              <a:spcBef>
                <a:spcPts val="0"/>
              </a:spcBef>
              <a:spcAft>
                <a:spcPts val="0"/>
              </a:spcAft>
              <a:buNone/>
            </a:pPr>
            <a:r>
              <a:rPr lang="en-GB" sz="1400">
                <a:solidFill>
                  <a:schemeClr val="dk1"/>
                </a:solidFill>
                <a:latin typeface="Calibri"/>
                <a:ea typeface="Calibri"/>
                <a:cs typeface="Calibri"/>
                <a:sym typeface="Calibri"/>
              </a:rPr>
              <a:t>‘T’ is not pronounced in est or juillet</a:t>
            </a:r>
            <a:endParaRPr sz="14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400">
              <a:solidFill>
                <a:schemeClr val="dk1"/>
              </a:solidFill>
              <a:latin typeface="Calibri"/>
              <a:ea typeface="Calibri"/>
              <a:cs typeface="Calibri"/>
              <a:sym typeface="Calibri"/>
            </a:endParaRPr>
          </a:p>
          <a:p>
            <a:pPr indent="0" lvl="0" marL="0" marR="0" rtl="0" algn="l">
              <a:spcBef>
                <a:spcPts val="0"/>
              </a:spcBef>
              <a:spcAft>
                <a:spcPts val="0"/>
              </a:spcAft>
              <a:buNone/>
            </a:pPr>
            <a:r>
              <a:rPr lang="en-GB" sz="1400" u="sng">
                <a:solidFill>
                  <a:schemeClr val="dk1"/>
                </a:solidFill>
                <a:latin typeface="Calibri"/>
                <a:ea typeface="Calibri"/>
                <a:cs typeface="Calibri"/>
                <a:sym typeface="Calibri"/>
              </a:rPr>
              <a:t>Guttural ‘R’</a:t>
            </a:r>
            <a:r>
              <a:rPr lang="en-GB" sz="1400">
                <a:solidFill>
                  <a:schemeClr val="dk1"/>
                </a:solidFill>
                <a:latin typeface="Calibri"/>
                <a:ea typeface="Calibri"/>
                <a:cs typeface="Calibri"/>
                <a:sym typeface="Calibri"/>
              </a:rPr>
              <a:t> </a:t>
            </a:r>
            <a:endParaRPr/>
          </a:p>
          <a:p>
            <a:pPr indent="0" lvl="0" marL="0" marR="0" rtl="0" algn="l">
              <a:spcBef>
                <a:spcPts val="0"/>
              </a:spcBef>
              <a:spcAft>
                <a:spcPts val="0"/>
              </a:spcAft>
              <a:buNone/>
            </a:pPr>
            <a:r>
              <a:rPr lang="en-GB" sz="1400">
                <a:solidFill>
                  <a:schemeClr val="dk1"/>
                </a:solidFill>
                <a:latin typeface="Calibri"/>
                <a:ea typeface="Calibri"/>
                <a:cs typeface="Calibri"/>
                <a:sym typeface="Calibri"/>
              </a:rPr>
              <a:t>Becoming more familiar with the French ‘r’ sound as seen in mardi &amp; mercredi. </a:t>
            </a:r>
            <a:endParaRPr sz="1400">
              <a:solidFill>
                <a:schemeClr val="dk1"/>
              </a:solidFill>
              <a:latin typeface="Calibri"/>
              <a:ea typeface="Calibri"/>
              <a:cs typeface="Calibri"/>
              <a:sym typeface="Calibri"/>
            </a:endParaRPr>
          </a:p>
          <a:p>
            <a:pPr indent="0" lvl="0" marL="0" marR="0" rtl="0" algn="l">
              <a:spcBef>
                <a:spcPts val="0"/>
              </a:spcBef>
              <a:spcAft>
                <a:spcPts val="0"/>
              </a:spcAft>
              <a:buNone/>
            </a:pPr>
            <a:r>
              <a:rPr lang="en-GB" sz="1400">
                <a:solidFill>
                  <a:schemeClr val="dk1"/>
                </a:solidFill>
                <a:latin typeface="Calibri"/>
                <a:ea typeface="Calibri"/>
                <a:cs typeface="Calibri"/>
                <a:sym typeface="Calibri"/>
              </a:rPr>
              <a:t>Made from the back of the mouth, not the front</a:t>
            </a:r>
            <a:endParaRPr/>
          </a:p>
          <a:p>
            <a:pPr indent="0" lvl="0" marL="0" marR="0" rtl="0" algn="l">
              <a:spcBef>
                <a:spcPts val="0"/>
              </a:spcBef>
              <a:spcAft>
                <a:spcPts val="0"/>
              </a:spcAft>
              <a:buNone/>
            </a:pPr>
            <a:r>
              <a:t/>
            </a:r>
            <a:endParaRPr i="1" sz="1400">
              <a:solidFill>
                <a:schemeClr val="dk1"/>
              </a:solidFill>
              <a:latin typeface="Calibri"/>
              <a:ea typeface="Calibri"/>
              <a:cs typeface="Calibri"/>
              <a:sym typeface="Calibri"/>
            </a:endParaRPr>
          </a:p>
        </p:txBody>
      </p:sp>
      <p:sp>
        <p:nvSpPr>
          <p:cNvPr id="87" name="Google Shape;87;p1"/>
          <p:cNvSpPr txBox="1"/>
          <p:nvPr/>
        </p:nvSpPr>
        <p:spPr>
          <a:xfrm>
            <a:off x="4737466" y="495317"/>
            <a:ext cx="2534191" cy="1600438"/>
          </a:xfrm>
          <a:prstGeom prst="rect">
            <a:avLst/>
          </a:prstGeom>
          <a:noFill/>
          <a:ln cap="flat" cmpd="sng" w="57150">
            <a:solidFill>
              <a:srgbClr val="7030A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Key Skills and Concepts</a:t>
            </a:r>
            <a:endParaRPr/>
          </a:p>
          <a:p>
            <a:pPr indent="0" lvl="0" marL="0" marR="0" rtl="0" algn="l">
              <a:spcBef>
                <a:spcPts val="0"/>
              </a:spcBef>
              <a:spcAft>
                <a:spcPts val="0"/>
              </a:spcAft>
              <a:buNone/>
            </a:pPr>
            <a:r>
              <a:rPr lang="en-GB" sz="1400">
                <a:solidFill>
                  <a:schemeClr val="dk1"/>
                </a:solidFill>
                <a:latin typeface="Calibri"/>
                <a:ea typeface="Calibri"/>
                <a:cs typeface="Calibri"/>
                <a:sym typeface="Calibri"/>
              </a:rPr>
              <a:t>To learn how to formulate the date in French and use this knowledge to say when our birthday is using days of the week, months of the year and numbers 1-31.</a:t>
            </a:r>
            <a:endParaRPr i="1" sz="1400">
              <a:solidFill>
                <a:schemeClr val="dk1"/>
              </a:solidFill>
              <a:latin typeface="Calibri"/>
              <a:ea typeface="Calibri"/>
              <a:cs typeface="Calibri"/>
              <a:sym typeface="Calibri"/>
            </a:endParaRPr>
          </a:p>
        </p:txBody>
      </p:sp>
      <p:sp>
        <p:nvSpPr>
          <p:cNvPr id="88" name="Google Shape;88;p1"/>
          <p:cNvSpPr txBox="1"/>
          <p:nvPr/>
        </p:nvSpPr>
        <p:spPr>
          <a:xfrm>
            <a:off x="4419602" y="2204321"/>
            <a:ext cx="4576352" cy="3508653"/>
          </a:xfrm>
          <a:prstGeom prst="rect">
            <a:avLst/>
          </a:prstGeom>
          <a:noFill/>
          <a:ln cap="flat" cmpd="sng" w="57150">
            <a:solidFill>
              <a:srgbClr val="F30B95"/>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Key Vocab</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lundi = Monday</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mardi = Tuesday</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mercredi = Wednesday</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jeudi = Thursday</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vendredi = Friday</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samedi = Saturday</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dimanche =  Sunday</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janvier = January</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février = February</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mars = March</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mai = May</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juin = June</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juillet = July</a:t>
            </a:r>
            <a:endParaRPr/>
          </a:p>
        </p:txBody>
      </p:sp>
      <p:sp>
        <p:nvSpPr>
          <p:cNvPr id="89" name="Google Shape;89;p1"/>
          <p:cNvSpPr txBox="1"/>
          <p:nvPr/>
        </p:nvSpPr>
        <p:spPr>
          <a:xfrm>
            <a:off x="60963" y="5805307"/>
            <a:ext cx="5895700" cy="954107"/>
          </a:xfrm>
          <a:prstGeom prst="rect">
            <a:avLst/>
          </a:prstGeom>
          <a:solidFill>
            <a:schemeClr val="lt1"/>
          </a:solidFill>
          <a:ln cap="flat" cmpd="sng" w="57150">
            <a:solidFill>
              <a:srgbClr val="FFC00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400">
                <a:solidFill>
                  <a:schemeClr val="dk1"/>
                </a:solidFill>
                <a:latin typeface="Calibri"/>
                <a:ea typeface="Calibri"/>
                <a:cs typeface="Calibri"/>
                <a:sym typeface="Calibri"/>
              </a:rPr>
              <a:t>Expectations</a:t>
            </a:r>
            <a:endParaRPr/>
          </a:p>
          <a:p>
            <a:pPr indent="0" lvl="0" marL="0" marR="0" rtl="0" algn="l">
              <a:spcBef>
                <a:spcPts val="0"/>
              </a:spcBef>
              <a:spcAft>
                <a:spcPts val="0"/>
              </a:spcAft>
              <a:buNone/>
            </a:pPr>
            <a:r>
              <a:rPr lang="en-GB" sz="1400">
                <a:solidFill>
                  <a:schemeClr val="dk1"/>
                </a:solidFill>
                <a:latin typeface="Calibri"/>
                <a:ea typeface="Calibri"/>
                <a:cs typeface="Calibri"/>
                <a:sym typeface="Calibri"/>
              </a:rPr>
              <a:t>At the end of the unit you will be able to recognise and recall the 12 months of the year in French. Ask what the date is and say the date in French. Ask somebody when their birthday is and say when their own birthday is in French.</a:t>
            </a:r>
            <a:endParaRPr/>
          </a:p>
        </p:txBody>
      </p:sp>
      <p:sp>
        <p:nvSpPr>
          <p:cNvPr id="90" name="Google Shape;90;p1"/>
          <p:cNvSpPr txBox="1"/>
          <p:nvPr/>
        </p:nvSpPr>
        <p:spPr>
          <a:xfrm>
            <a:off x="6653350" y="2312042"/>
            <a:ext cx="2319600" cy="3294000"/>
          </a:xfrm>
          <a:prstGeom prst="rect">
            <a:avLst/>
          </a:prstGeom>
          <a:noFill/>
          <a:ln>
            <a:noFill/>
          </a:ln>
        </p:spPr>
        <p:txBody>
          <a:bodyPr anchorCtr="0" anchor="t" bIns="45700" lIns="91425" spcFirstLastPara="1" rIns="91425" wrap="square" tIns="45700">
            <a:spAutoFit/>
          </a:bodyPr>
          <a:lstStyle/>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août = August</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septembre = September</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octobre = October </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novembre = November</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décembre = December</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C’est quand ton anniversaire? = When is your birthday?</a:t>
            </a:r>
            <a:endParaRPr/>
          </a:p>
          <a:p>
            <a:pPr indent="-285750" lvl="0" marL="285750" marR="0" rtl="0" algn="l">
              <a:spcBef>
                <a:spcPts val="0"/>
              </a:spcBef>
              <a:spcAft>
                <a:spcPts val="0"/>
              </a:spcAft>
              <a:buClr>
                <a:schemeClr val="dk1"/>
              </a:buClr>
              <a:buSzPts val="1600"/>
              <a:buFont typeface="Arial"/>
              <a:buChar char="•"/>
            </a:pPr>
            <a:r>
              <a:rPr lang="en-GB" sz="1600">
                <a:solidFill>
                  <a:schemeClr val="dk1"/>
                </a:solidFill>
                <a:latin typeface="Calibri"/>
                <a:ea typeface="Calibri"/>
                <a:cs typeface="Calibri"/>
                <a:sym typeface="Calibri"/>
              </a:rPr>
              <a:t>Mon anniversaire est = My birthday is</a:t>
            </a:r>
            <a:endParaRPr sz="1600">
              <a:solidFill>
                <a:schemeClr val="dk1"/>
              </a:solidFill>
              <a:latin typeface="Calibri"/>
              <a:ea typeface="Calibri"/>
              <a:cs typeface="Calibri"/>
              <a:sym typeface="Calibri"/>
            </a:endParaRPr>
          </a:p>
        </p:txBody>
      </p:sp>
      <p:sp>
        <p:nvSpPr>
          <p:cNvPr id="91" name="Google Shape;91;p1"/>
          <p:cNvSpPr txBox="1"/>
          <p:nvPr/>
        </p:nvSpPr>
        <p:spPr>
          <a:xfrm>
            <a:off x="6122130" y="5821540"/>
            <a:ext cx="1280160" cy="923330"/>
          </a:xfrm>
          <a:prstGeom prst="rect">
            <a:avLst/>
          </a:prstGeom>
          <a:noFill/>
          <a:ln cap="flat" cmpd="sng" w="57150">
            <a:solidFill>
              <a:srgbClr val="FF9933"/>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5400">
                <a:solidFill>
                  <a:schemeClr val="dk1"/>
                </a:solidFill>
                <a:latin typeface="Calibri"/>
                <a:ea typeface="Calibri"/>
                <a:cs typeface="Calibri"/>
                <a:sym typeface="Calibri"/>
              </a:rPr>
              <a:t>Yr 5</a:t>
            </a:r>
            <a:endParaRPr b="1" sz="5400">
              <a:solidFill>
                <a:schemeClr val="dk1"/>
              </a:solidFill>
              <a:latin typeface="Calibri"/>
              <a:ea typeface="Calibri"/>
              <a:cs typeface="Calibri"/>
              <a:sym typeface="Calibri"/>
            </a:endParaRPr>
          </a:p>
        </p:txBody>
      </p:sp>
      <p:pic>
        <p:nvPicPr>
          <p:cNvPr descr="Flag of France - Wikipedia" id="92" name="Google Shape;92;p1"/>
          <p:cNvPicPr preferRelativeResize="0"/>
          <p:nvPr/>
        </p:nvPicPr>
        <p:blipFill rotWithShape="1">
          <a:blip r:embed="rId3">
            <a:alphaModFix/>
          </a:blip>
          <a:srcRect b="0" l="0" r="0" t="0"/>
          <a:stretch/>
        </p:blipFill>
        <p:spPr>
          <a:xfrm>
            <a:off x="7563212" y="5804122"/>
            <a:ext cx="1409791" cy="939861"/>
          </a:xfrm>
          <a:prstGeom prst="rect">
            <a:avLst/>
          </a:prstGeom>
          <a:noFill/>
          <a:ln cap="flat" cmpd="sng" w="28575">
            <a:solidFill>
              <a:schemeClr val="dk1"/>
            </a:solidFill>
            <a:prstDash val="solid"/>
            <a:round/>
            <a:headEnd len="sm" w="sm" type="none"/>
            <a:tailEnd len="sm" w="sm" type="none"/>
          </a:ln>
        </p:spPr>
      </p:pic>
      <p:pic>
        <p:nvPicPr>
          <p:cNvPr descr="2022 Wall Calendars, Desk Calendars, Planners, &amp; Journals - Bookshop.org" id="93" name="Google Shape;93;p1"/>
          <p:cNvPicPr preferRelativeResize="0"/>
          <p:nvPr/>
        </p:nvPicPr>
        <p:blipFill rotWithShape="1">
          <a:blip r:embed="rId4">
            <a:alphaModFix/>
          </a:blip>
          <a:srcRect b="5339" l="15428" r="15118" t="4551"/>
          <a:stretch/>
        </p:blipFill>
        <p:spPr>
          <a:xfrm>
            <a:off x="7402290" y="69672"/>
            <a:ext cx="1666779" cy="1689458"/>
          </a:xfrm>
          <a:prstGeom prst="rect">
            <a:avLst/>
          </a:prstGeom>
          <a:noFill/>
          <a:ln cap="flat" cmpd="sng" w="9525">
            <a:solidFill>
              <a:schemeClr val="dk1"/>
            </a:solidFill>
            <a:prstDash val="solid"/>
            <a:round/>
            <a:headEnd len="sm" w="sm" type="none"/>
            <a:tailEnd len="sm" w="sm" type="none"/>
          </a:ln>
        </p:spPr>
      </p:pic>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2022-05-03T15:13:23Z</dcterms:created>
  <dc:creator>Sarah Mclaughlin (Westbrook Primary School)</dc:creator>
</cp:coreProperties>
</file>