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6" roundtripDataSignature="AMtx7mjlRRKr7W5ePZ72eVKiDck5PPPIJ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5" Type="http://schemas.openxmlformats.org/officeDocument/2006/relationships/slide" Target="slides/slide1.xml"/><Relationship Id="rId6"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3"/>
          <p:cNvSpPr txBox="1"/>
          <p:nvPr>
            <p:ph type="ctrTitle"/>
          </p:nvPr>
        </p:nvSpPr>
        <p:spPr>
          <a:xfrm>
            <a:off x="685800" y="1122363"/>
            <a:ext cx="77724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3"/>
          <p:cNvSpPr txBox="1"/>
          <p:nvPr>
            <p:ph idx="1" type="subTitle"/>
          </p:nvPr>
        </p:nvSpPr>
        <p:spPr>
          <a:xfrm>
            <a:off x="1143000" y="3602038"/>
            <a:ext cx="6858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3"/>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3"/>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3"/>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4"/>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4"/>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4"/>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4"/>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4"/>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5"/>
          <p:cNvSpPr txBox="1"/>
          <p:nvPr>
            <p:ph type="title"/>
          </p:nvPr>
        </p:nvSpPr>
        <p:spPr>
          <a:xfrm>
            <a:off x="623888" y="1709739"/>
            <a:ext cx="78867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5"/>
          <p:cNvSpPr txBox="1"/>
          <p:nvPr>
            <p:ph idx="1" type="body"/>
          </p:nvPr>
        </p:nvSpPr>
        <p:spPr>
          <a:xfrm>
            <a:off x="623888" y="4589464"/>
            <a:ext cx="78867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sz="2400">
                <a:solidFill>
                  <a:schemeClr val="dk1"/>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5"/>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5"/>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5"/>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6"/>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6"/>
          <p:cNvSpPr txBox="1"/>
          <p:nvPr>
            <p:ph idx="1" type="body"/>
          </p:nvPr>
        </p:nvSpPr>
        <p:spPr>
          <a:xfrm>
            <a:off x="6286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6"/>
          <p:cNvSpPr txBox="1"/>
          <p:nvPr>
            <p:ph idx="2" type="body"/>
          </p:nvPr>
        </p:nvSpPr>
        <p:spPr>
          <a:xfrm>
            <a:off x="46291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6"/>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6"/>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6"/>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7"/>
          <p:cNvSpPr txBox="1"/>
          <p:nvPr>
            <p:ph type="title"/>
          </p:nvPr>
        </p:nvSpPr>
        <p:spPr>
          <a:xfrm>
            <a:off x="629841"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7"/>
          <p:cNvSpPr txBox="1"/>
          <p:nvPr>
            <p:ph idx="1" type="body"/>
          </p:nvPr>
        </p:nvSpPr>
        <p:spPr>
          <a:xfrm>
            <a:off x="629842" y="1681163"/>
            <a:ext cx="3868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7"/>
          <p:cNvSpPr txBox="1"/>
          <p:nvPr>
            <p:ph idx="2" type="body"/>
          </p:nvPr>
        </p:nvSpPr>
        <p:spPr>
          <a:xfrm>
            <a:off x="629842" y="2505075"/>
            <a:ext cx="3868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7"/>
          <p:cNvSpPr txBox="1"/>
          <p:nvPr>
            <p:ph idx="3" type="body"/>
          </p:nvPr>
        </p:nvSpPr>
        <p:spPr>
          <a:xfrm>
            <a:off x="4629150" y="1681163"/>
            <a:ext cx="3887391"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7"/>
          <p:cNvSpPr txBox="1"/>
          <p:nvPr>
            <p:ph idx="4" type="body"/>
          </p:nvPr>
        </p:nvSpPr>
        <p:spPr>
          <a:xfrm>
            <a:off x="4629150" y="2505075"/>
            <a:ext cx="3887391"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7"/>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7"/>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7"/>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8"/>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8"/>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8"/>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8"/>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9"/>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9"/>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9"/>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10"/>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10"/>
          <p:cNvSpPr txBox="1"/>
          <p:nvPr>
            <p:ph idx="1" type="body"/>
          </p:nvPr>
        </p:nvSpPr>
        <p:spPr>
          <a:xfrm>
            <a:off x="3887391" y="987426"/>
            <a:ext cx="462915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10"/>
          <p:cNvSpPr txBox="1"/>
          <p:nvPr>
            <p:ph idx="2"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10"/>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10"/>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10"/>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1"/>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1"/>
          <p:cNvSpPr/>
          <p:nvPr>
            <p:ph idx="2" type="pic"/>
          </p:nvPr>
        </p:nvSpPr>
        <p:spPr>
          <a:xfrm>
            <a:off x="3887391" y="987426"/>
            <a:ext cx="4629150" cy="4873625"/>
          </a:xfrm>
          <a:prstGeom prst="rect">
            <a:avLst/>
          </a:prstGeom>
          <a:noFill/>
          <a:ln>
            <a:noFill/>
          </a:ln>
        </p:spPr>
      </p:sp>
      <p:sp>
        <p:nvSpPr>
          <p:cNvPr id="64" name="Google Shape;64;p11"/>
          <p:cNvSpPr txBox="1"/>
          <p:nvPr>
            <p:ph idx="1"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11"/>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1"/>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1"/>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2"/>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2"/>
          <p:cNvSpPr txBox="1"/>
          <p:nvPr>
            <p:ph idx="1" type="body"/>
          </p:nvPr>
        </p:nvSpPr>
        <p:spPr>
          <a:xfrm rot="5400000">
            <a:off x="2396331" y="57944"/>
            <a:ext cx="4351338" cy="78867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12"/>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2"/>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2"/>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3"/>
          <p:cNvSpPr txBox="1"/>
          <p:nvPr>
            <p:ph type="title"/>
          </p:nvPr>
        </p:nvSpPr>
        <p:spPr>
          <a:xfrm rot="5400000">
            <a:off x="4623594" y="2285207"/>
            <a:ext cx="5811838" cy="197167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3"/>
          <p:cNvSpPr txBox="1"/>
          <p:nvPr>
            <p:ph idx="1" type="body"/>
          </p:nvPr>
        </p:nvSpPr>
        <p:spPr>
          <a:xfrm rot="5400000">
            <a:off x="623094" y="370681"/>
            <a:ext cx="5811838" cy="58007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13"/>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3"/>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3"/>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2"/>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2"/>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2"/>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2"/>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txBox="1"/>
          <p:nvPr/>
        </p:nvSpPr>
        <p:spPr>
          <a:xfrm>
            <a:off x="60964" y="69672"/>
            <a:ext cx="7280362" cy="307777"/>
          </a:xfrm>
          <a:prstGeom prst="rect">
            <a:avLst/>
          </a:prstGeom>
          <a:noFill/>
          <a:ln cap="flat" cmpd="sng" w="57150">
            <a:solidFill>
              <a:srgbClr val="0070C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i="0" lang="en-GB" sz="1400" u="none" cap="none" strike="noStrike">
                <a:solidFill>
                  <a:schemeClr val="dk1"/>
                </a:solidFill>
                <a:latin typeface="Calibri"/>
                <a:ea typeface="Calibri"/>
                <a:cs typeface="Calibri"/>
                <a:sym typeface="Calibri"/>
              </a:rPr>
              <a:t>French – Les habitats LI: </a:t>
            </a:r>
            <a:r>
              <a:rPr b="0" i="0" lang="en-GB" sz="1400" u="none" cap="none" strike="noStrike">
                <a:solidFill>
                  <a:schemeClr val="dk1"/>
                </a:solidFill>
                <a:latin typeface="Calibri"/>
                <a:ea typeface="Calibri"/>
                <a:cs typeface="Calibri"/>
                <a:sym typeface="Calibri"/>
              </a:rPr>
              <a:t>To speak and write about different habitats, plants and animals in French</a:t>
            </a:r>
            <a:endParaRPr b="1" sz="1400">
              <a:solidFill>
                <a:schemeClr val="dk1"/>
              </a:solidFill>
              <a:latin typeface="Calibri"/>
              <a:ea typeface="Calibri"/>
              <a:cs typeface="Calibri"/>
              <a:sym typeface="Calibri"/>
            </a:endParaRPr>
          </a:p>
        </p:txBody>
      </p:sp>
      <p:sp>
        <p:nvSpPr>
          <p:cNvPr id="85" name="Google Shape;85;p1"/>
          <p:cNvSpPr txBox="1"/>
          <p:nvPr/>
        </p:nvSpPr>
        <p:spPr>
          <a:xfrm>
            <a:off x="4450086" y="486015"/>
            <a:ext cx="3344088" cy="1600438"/>
          </a:xfrm>
          <a:prstGeom prst="rect">
            <a:avLst/>
          </a:prstGeom>
          <a:noFill/>
          <a:ln cap="flat" cmpd="sng" w="57150">
            <a:solidFill>
              <a:srgbClr val="00B05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Key Grammar</a:t>
            </a:r>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Verbs. Exploring the 3rd person </a:t>
            </a:r>
            <a:br>
              <a:rPr lang="en-GB" sz="1400">
                <a:solidFill>
                  <a:schemeClr val="dk1"/>
                </a:solidFill>
                <a:latin typeface="Calibri"/>
                <a:ea typeface="Calibri"/>
                <a:cs typeface="Calibri"/>
                <a:sym typeface="Calibri"/>
              </a:rPr>
            </a:br>
            <a:r>
              <a:rPr lang="en-GB" sz="1400">
                <a:solidFill>
                  <a:schemeClr val="dk1"/>
                </a:solidFill>
                <a:latin typeface="Calibri"/>
                <a:ea typeface="Calibri"/>
                <a:cs typeface="Calibri"/>
                <a:sym typeface="Calibri"/>
              </a:rPr>
              <a:t>conjugation of the verb POUSSER (to </a:t>
            </a:r>
            <a:br>
              <a:rPr lang="en-GB" sz="1400">
                <a:solidFill>
                  <a:schemeClr val="dk1"/>
                </a:solidFill>
                <a:latin typeface="Calibri"/>
                <a:ea typeface="Calibri"/>
                <a:cs typeface="Calibri"/>
                <a:sym typeface="Calibri"/>
              </a:rPr>
            </a:br>
            <a:r>
              <a:rPr lang="en-GB" sz="1400">
                <a:solidFill>
                  <a:schemeClr val="dk1"/>
                </a:solidFill>
                <a:latin typeface="Calibri"/>
                <a:ea typeface="Calibri"/>
                <a:cs typeface="Calibri"/>
                <a:sym typeface="Calibri"/>
              </a:rPr>
              <a:t>grow) and HABITER (to live).</a:t>
            </a:r>
            <a:endParaRPr/>
          </a:p>
          <a:p>
            <a:pPr indent="0" lvl="0" marL="0" marR="0" rtl="0" algn="l">
              <a:spcBef>
                <a:spcPts val="0"/>
              </a:spcBef>
              <a:spcAft>
                <a:spcPts val="0"/>
              </a:spcAft>
              <a:buNone/>
            </a:pPr>
            <a:r>
              <a:t/>
            </a:r>
            <a:endParaRPr i="1" sz="1400">
              <a:solidFill>
                <a:schemeClr val="dk1"/>
              </a:solidFill>
              <a:latin typeface="Calibri"/>
              <a:ea typeface="Calibri"/>
              <a:cs typeface="Calibri"/>
              <a:sym typeface="Calibri"/>
            </a:endParaRPr>
          </a:p>
          <a:p>
            <a:pPr indent="0" lvl="0" marL="0" marR="0" rtl="0" algn="ctr">
              <a:spcBef>
                <a:spcPts val="0"/>
              </a:spcBef>
              <a:spcAft>
                <a:spcPts val="0"/>
              </a:spcAft>
              <a:buNone/>
            </a:pPr>
            <a:r>
              <a:rPr i="1" lang="en-GB" sz="1400">
                <a:solidFill>
                  <a:schemeClr val="dk1"/>
                </a:solidFill>
                <a:latin typeface="Calibri"/>
                <a:ea typeface="Calibri"/>
                <a:cs typeface="Calibri"/>
                <a:sym typeface="Calibri"/>
              </a:rPr>
              <a:t>je pousse                               j’habite</a:t>
            </a:r>
            <a:endParaRPr i="1" sz="1400">
              <a:solidFill>
                <a:schemeClr val="dk1"/>
              </a:solidFill>
              <a:latin typeface="Calibri"/>
              <a:ea typeface="Calibri"/>
              <a:cs typeface="Calibri"/>
              <a:sym typeface="Calibri"/>
            </a:endParaRPr>
          </a:p>
          <a:p>
            <a:pPr indent="0" lvl="0" marL="0" marR="0" rtl="0" algn="ctr">
              <a:spcBef>
                <a:spcPts val="0"/>
              </a:spcBef>
              <a:spcAft>
                <a:spcPts val="0"/>
              </a:spcAft>
              <a:buNone/>
            </a:pPr>
            <a:r>
              <a:rPr i="1" lang="en-GB" sz="1400">
                <a:solidFill>
                  <a:schemeClr val="dk1"/>
                </a:solidFill>
                <a:latin typeface="Calibri"/>
                <a:ea typeface="Calibri"/>
                <a:cs typeface="Calibri"/>
                <a:sym typeface="Calibri"/>
              </a:rPr>
              <a:t>il/elle pousse                       il/elle habite</a:t>
            </a:r>
            <a:endParaRPr i="1" sz="1400">
              <a:solidFill>
                <a:schemeClr val="dk1"/>
              </a:solidFill>
              <a:latin typeface="Calibri"/>
              <a:ea typeface="Calibri"/>
              <a:cs typeface="Calibri"/>
              <a:sym typeface="Calibri"/>
            </a:endParaRPr>
          </a:p>
        </p:txBody>
      </p:sp>
      <p:sp>
        <p:nvSpPr>
          <p:cNvPr id="86" name="Google Shape;86;p1"/>
          <p:cNvSpPr txBox="1"/>
          <p:nvPr/>
        </p:nvSpPr>
        <p:spPr>
          <a:xfrm>
            <a:off x="60963" y="2188931"/>
            <a:ext cx="4258488" cy="3539430"/>
          </a:xfrm>
          <a:prstGeom prst="rect">
            <a:avLst/>
          </a:prstGeom>
          <a:noFill/>
          <a:ln cap="flat" cmpd="sng" w="5715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Phonics</a:t>
            </a:r>
            <a:endParaRPr/>
          </a:p>
          <a:p>
            <a:pPr indent="0" lvl="0" marL="0" marR="0" rtl="0" algn="ctr">
              <a:spcBef>
                <a:spcPts val="0"/>
              </a:spcBef>
              <a:spcAft>
                <a:spcPts val="0"/>
              </a:spcAft>
              <a:buNone/>
            </a:pPr>
            <a:r>
              <a:rPr lang="en-GB" sz="1400">
                <a:solidFill>
                  <a:schemeClr val="dk1"/>
                </a:solidFill>
                <a:latin typeface="Calibri"/>
                <a:ea typeface="Calibri"/>
                <a:cs typeface="Calibri"/>
                <a:sym typeface="Calibri"/>
              </a:rPr>
              <a:t>é / É = ay          e / E = uh          è / È = eh   </a:t>
            </a:r>
            <a:br>
              <a:rPr lang="en-GB" sz="1400">
                <a:solidFill>
                  <a:schemeClr val="dk1"/>
                </a:solidFill>
                <a:latin typeface="Calibri"/>
                <a:ea typeface="Calibri"/>
                <a:cs typeface="Calibri"/>
                <a:sym typeface="Calibri"/>
              </a:rPr>
            </a:br>
            <a:endParaRPr sz="1400">
              <a:solidFill>
                <a:schemeClr val="dk1"/>
              </a:solidFill>
              <a:latin typeface="Calibri"/>
              <a:ea typeface="Calibri"/>
              <a:cs typeface="Calibri"/>
              <a:sym typeface="Calibri"/>
            </a:endParaRPr>
          </a:p>
          <a:p>
            <a:pPr indent="0" lvl="0" marL="0" marR="0" rtl="0" algn="ctr">
              <a:spcBef>
                <a:spcPts val="0"/>
              </a:spcBef>
              <a:spcAft>
                <a:spcPts val="0"/>
              </a:spcAft>
              <a:buNone/>
            </a:pPr>
            <a:r>
              <a:rPr lang="en-GB" sz="1400">
                <a:solidFill>
                  <a:schemeClr val="dk1"/>
                </a:solidFill>
                <a:latin typeface="Calibri"/>
                <a:ea typeface="Calibri"/>
                <a:cs typeface="Calibri"/>
                <a:sym typeface="Calibri"/>
              </a:rPr>
              <a:t>EAU = oh         EUX = eu</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é sound as in désert or océan</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e sound as in le</a:t>
            </a:r>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eau sound as in chameau and eau </a:t>
            </a:r>
            <a:endParaRPr/>
          </a:p>
          <a:p>
            <a:pPr indent="0" lvl="0" marL="0" marR="0" rtl="0" algn="l">
              <a:spcBef>
                <a:spcPts val="0"/>
              </a:spcBef>
              <a:spcAft>
                <a:spcPts val="0"/>
              </a:spcAft>
              <a:buNone/>
            </a:pPr>
            <a:r>
              <a:rPr lang="en-GB" sz="1400" u="sng">
                <a:solidFill>
                  <a:schemeClr val="dk1"/>
                </a:solidFill>
                <a:latin typeface="Calibri"/>
                <a:ea typeface="Calibri"/>
                <a:cs typeface="Calibri"/>
                <a:sym typeface="Calibri"/>
              </a:rPr>
              <a:t>Silent letters</a:t>
            </a:r>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‘S’ is not pronounced in les, habitats or arbres</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‘T’ is not pronounced in désert</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rPr lang="en-GB" sz="1400" u="sng">
                <a:solidFill>
                  <a:schemeClr val="dk1"/>
                </a:solidFill>
                <a:latin typeface="Calibri"/>
                <a:ea typeface="Calibri"/>
                <a:cs typeface="Calibri"/>
                <a:sym typeface="Calibri"/>
              </a:rPr>
              <a:t>Nasal sounds</a:t>
            </a:r>
            <a:r>
              <a:rPr lang="en-GB" sz="1400">
                <a:solidFill>
                  <a:schemeClr val="dk1"/>
                </a:solidFill>
                <a:latin typeface="Calibri"/>
                <a:ea typeface="Calibri"/>
                <a:cs typeface="Calibri"/>
                <a:sym typeface="Calibri"/>
              </a:rPr>
              <a:t> </a:t>
            </a:r>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Exploring the four French nasal sounds (on, un, in and an). This sound does not exist in English and is made through the nose not the mouth! Words like grands, dans, buissons, requin, national and singe.</a:t>
            </a:r>
            <a:endParaRPr i="1" sz="1400">
              <a:solidFill>
                <a:schemeClr val="dk1"/>
              </a:solidFill>
              <a:latin typeface="Calibri"/>
              <a:ea typeface="Calibri"/>
              <a:cs typeface="Calibri"/>
              <a:sym typeface="Calibri"/>
            </a:endParaRPr>
          </a:p>
        </p:txBody>
      </p:sp>
      <p:sp>
        <p:nvSpPr>
          <p:cNvPr id="87" name="Google Shape;87;p1"/>
          <p:cNvSpPr txBox="1"/>
          <p:nvPr/>
        </p:nvSpPr>
        <p:spPr>
          <a:xfrm>
            <a:off x="60963" y="476917"/>
            <a:ext cx="4258488" cy="1600438"/>
          </a:xfrm>
          <a:prstGeom prst="rect">
            <a:avLst/>
          </a:prstGeom>
          <a:noFill/>
          <a:ln cap="flat" cmpd="sng" w="57150">
            <a:solidFill>
              <a:srgbClr val="7030A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Key Skills and Concepts</a:t>
            </a:r>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To continue to attempt and write longer more interesting sentences, that include a habitat, a plant and a relevant animal that lives in that habitat. Learning to manipulate the language therefore, being able to write a sequence of short sentences by the end of the unit showing increased linguistic knowledge and awareness.</a:t>
            </a:r>
            <a:endParaRPr i="1" sz="1400">
              <a:solidFill>
                <a:schemeClr val="dk1"/>
              </a:solidFill>
              <a:latin typeface="Calibri"/>
              <a:ea typeface="Calibri"/>
              <a:cs typeface="Calibri"/>
              <a:sym typeface="Calibri"/>
            </a:endParaRPr>
          </a:p>
        </p:txBody>
      </p:sp>
      <p:sp>
        <p:nvSpPr>
          <p:cNvPr id="88" name="Google Shape;88;p1"/>
          <p:cNvSpPr txBox="1"/>
          <p:nvPr/>
        </p:nvSpPr>
        <p:spPr>
          <a:xfrm>
            <a:off x="4419602" y="2204321"/>
            <a:ext cx="4576352" cy="3508653"/>
          </a:xfrm>
          <a:prstGeom prst="rect">
            <a:avLst/>
          </a:prstGeom>
          <a:noFill/>
          <a:ln cap="flat" cmpd="sng" w="57150">
            <a:solidFill>
              <a:srgbClr val="F30B95"/>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Key Vocab</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la forêt tropicale = </a:t>
            </a:r>
            <a:br>
              <a:rPr lang="en-GB" sz="1600">
                <a:solidFill>
                  <a:schemeClr val="dk1"/>
                </a:solidFill>
                <a:latin typeface="Calibri"/>
                <a:ea typeface="Calibri"/>
                <a:cs typeface="Calibri"/>
                <a:sym typeface="Calibri"/>
              </a:rPr>
            </a:br>
            <a:r>
              <a:rPr lang="en-GB" sz="1600">
                <a:solidFill>
                  <a:schemeClr val="dk1"/>
                </a:solidFill>
                <a:latin typeface="Calibri"/>
                <a:ea typeface="Calibri"/>
                <a:cs typeface="Calibri"/>
                <a:sym typeface="Calibri"/>
              </a:rPr>
              <a:t>tropical rain forest</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la prairie = meadow</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l’océan = ocean</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le désert = desert</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l‘Arctique = the Arctic</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le Sahara = the Sahara</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l’Amazonie = the </a:t>
            </a:r>
            <a:br>
              <a:rPr lang="en-GB" sz="1600">
                <a:solidFill>
                  <a:schemeClr val="dk1"/>
                </a:solidFill>
                <a:latin typeface="Calibri"/>
                <a:ea typeface="Calibri"/>
                <a:cs typeface="Calibri"/>
                <a:sym typeface="Calibri"/>
              </a:rPr>
            </a:br>
            <a:r>
              <a:rPr lang="en-GB" sz="1600">
                <a:solidFill>
                  <a:schemeClr val="dk1"/>
                </a:solidFill>
                <a:latin typeface="Calibri"/>
                <a:ea typeface="Calibri"/>
                <a:cs typeface="Calibri"/>
                <a:sym typeface="Calibri"/>
              </a:rPr>
              <a:t>Amazon</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le chameau = camel</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le lapin = rabbit</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l‘ours blanc = polar </a:t>
            </a:r>
            <a:br>
              <a:rPr lang="en-GB" sz="1600">
                <a:solidFill>
                  <a:schemeClr val="dk1"/>
                </a:solidFill>
                <a:latin typeface="Calibri"/>
                <a:ea typeface="Calibri"/>
                <a:cs typeface="Calibri"/>
                <a:sym typeface="Calibri"/>
              </a:rPr>
            </a:br>
            <a:r>
              <a:rPr lang="en-GB" sz="1600">
                <a:solidFill>
                  <a:schemeClr val="dk1"/>
                </a:solidFill>
                <a:latin typeface="Calibri"/>
                <a:ea typeface="Calibri"/>
                <a:cs typeface="Calibri"/>
                <a:sym typeface="Calibri"/>
              </a:rPr>
              <a:t>bear</a:t>
            </a:r>
            <a:endParaRPr sz="1600">
              <a:solidFill>
                <a:schemeClr val="dk1"/>
              </a:solidFill>
              <a:latin typeface="Calibri"/>
              <a:ea typeface="Calibri"/>
              <a:cs typeface="Calibri"/>
              <a:sym typeface="Calibri"/>
            </a:endParaRPr>
          </a:p>
        </p:txBody>
      </p:sp>
      <p:sp>
        <p:nvSpPr>
          <p:cNvPr id="89" name="Google Shape;89;p1"/>
          <p:cNvSpPr txBox="1"/>
          <p:nvPr/>
        </p:nvSpPr>
        <p:spPr>
          <a:xfrm>
            <a:off x="60963" y="5805307"/>
            <a:ext cx="5895700" cy="954107"/>
          </a:xfrm>
          <a:prstGeom prst="rect">
            <a:avLst/>
          </a:prstGeom>
          <a:solidFill>
            <a:schemeClr val="lt1"/>
          </a:solidFill>
          <a:ln cap="flat" cmpd="sng" w="57150">
            <a:solidFill>
              <a:srgbClr val="FFC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Expectations</a:t>
            </a:r>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Say and write the key elements that animals and plants need to survive. Name the 5 most common types of habitats. Name an animal and a plant that live and grow in each type of habitat.</a:t>
            </a:r>
            <a:endParaRPr sz="1400">
              <a:solidFill>
                <a:schemeClr val="dk1"/>
              </a:solidFill>
              <a:latin typeface="Calibri"/>
              <a:ea typeface="Calibri"/>
              <a:cs typeface="Calibri"/>
              <a:sym typeface="Calibri"/>
            </a:endParaRPr>
          </a:p>
        </p:txBody>
      </p:sp>
      <p:sp>
        <p:nvSpPr>
          <p:cNvPr id="90" name="Google Shape;90;p1"/>
          <p:cNvSpPr txBox="1"/>
          <p:nvPr/>
        </p:nvSpPr>
        <p:spPr>
          <a:xfrm>
            <a:off x="6653350" y="2312042"/>
            <a:ext cx="2319600" cy="3047700"/>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le singe araignée = spider monkey</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le requin = shark</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les animaux et les plantes ont besoin de/d‘ = the animals and plants need</a:t>
            </a:r>
            <a:endParaRPr sz="16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d'un abri = shelter</a:t>
            </a:r>
            <a:endParaRPr sz="16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de nourriture = food</a:t>
            </a:r>
            <a:endParaRPr sz="1600">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d‘air = air</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de soleil = sun</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d‘eau = water</a:t>
            </a:r>
            <a:endParaRPr sz="1600">
              <a:solidFill>
                <a:schemeClr val="dk1"/>
              </a:solidFill>
              <a:latin typeface="Calibri"/>
              <a:ea typeface="Calibri"/>
              <a:cs typeface="Calibri"/>
              <a:sym typeface="Calibri"/>
            </a:endParaRPr>
          </a:p>
        </p:txBody>
      </p:sp>
      <p:sp>
        <p:nvSpPr>
          <p:cNvPr id="91" name="Google Shape;91;p1"/>
          <p:cNvSpPr txBox="1"/>
          <p:nvPr/>
        </p:nvSpPr>
        <p:spPr>
          <a:xfrm>
            <a:off x="6122130" y="5821540"/>
            <a:ext cx="1280160" cy="923330"/>
          </a:xfrm>
          <a:prstGeom prst="rect">
            <a:avLst/>
          </a:prstGeom>
          <a:noFill/>
          <a:ln cap="flat" cmpd="sng" w="57150">
            <a:solidFill>
              <a:srgbClr val="FF9933"/>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5400">
                <a:solidFill>
                  <a:schemeClr val="dk1"/>
                </a:solidFill>
                <a:latin typeface="Calibri"/>
                <a:ea typeface="Calibri"/>
                <a:cs typeface="Calibri"/>
                <a:sym typeface="Calibri"/>
              </a:rPr>
              <a:t>Yr 5</a:t>
            </a:r>
            <a:endParaRPr b="1" sz="5400">
              <a:solidFill>
                <a:schemeClr val="dk1"/>
              </a:solidFill>
              <a:latin typeface="Calibri"/>
              <a:ea typeface="Calibri"/>
              <a:cs typeface="Calibri"/>
              <a:sym typeface="Calibri"/>
            </a:endParaRPr>
          </a:p>
        </p:txBody>
      </p:sp>
      <p:pic>
        <p:nvPicPr>
          <p:cNvPr descr="Flag of France - Wikipedia" id="92" name="Google Shape;92;p1"/>
          <p:cNvPicPr preferRelativeResize="0"/>
          <p:nvPr/>
        </p:nvPicPr>
        <p:blipFill rotWithShape="1">
          <a:blip r:embed="rId3">
            <a:alphaModFix/>
          </a:blip>
          <a:srcRect b="0" l="0" r="0" t="0"/>
          <a:stretch/>
        </p:blipFill>
        <p:spPr>
          <a:xfrm>
            <a:off x="7563212" y="5804122"/>
            <a:ext cx="1409791" cy="939861"/>
          </a:xfrm>
          <a:prstGeom prst="rect">
            <a:avLst/>
          </a:prstGeom>
          <a:noFill/>
          <a:ln cap="flat" cmpd="sng" w="28575">
            <a:solidFill>
              <a:schemeClr val="dk1"/>
            </a:solidFill>
            <a:prstDash val="solid"/>
            <a:round/>
            <a:headEnd len="sm" w="sm" type="none"/>
            <a:tailEnd len="sm" w="sm" type="none"/>
          </a:ln>
        </p:spPr>
      </p:pic>
      <p:pic>
        <p:nvPicPr>
          <p:cNvPr descr="Monkey Vector Art, Icons, and Graphics for Free Download" id="93" name="Google Shape;93;p1"/>
          <p:cNvPicPr preferRelativeResize="0"/>
          <p:nvPr/>
        </p:nvPicPr>
        <p:blipFill rotWithShape="1">
          <a:blip r:embed="rId4">
            <a:alphaModFix/>
          </a:blip>
          <a:srcRect b="0" l="0" r="0" t="0"/>
          <a:stretch/>
        </p:blipFill>
        <p:spPr>
          <a:xfrm>
            <a:off x="7261039" y="-355753"/>
            <a:ext cx="2194730" cy="2560074"/>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2022-05-03T15:13:23Z</dcterms:created>
  <dc:creator>Sarah Mclaughlin (Westbrook Primary School)</dc:creator>
</cp:coreProperties>
</file>