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96" r:id="rId3"/>
    <p:sldMasterId id="2147483708" r:id="rId4"/>
    <p:sldMasterId id="2147483720" r:id="rId5"/>
    <p:sldMasterId id="2147483732" r:id="rId6"/>
  </p:sldMasterIdLst>
  <p:handoutMasterIdLst>
    <p:handoutMasterId r:id="rId38"/>
  </p:handoutMasterIdLst>
  <p:sldIdLst>
    <p:sldId id="256" r:id="rId7"/>
    <p:sldId id="274" r:id="rId8"/>
    <p:sldId id="294" r:id="rId9"/>
    <p:sldId id="276" r:id="rId10"/>
    <p:sldId id="303" r:id="rId11"/>
    <p:sldId id="285" r:id="rId12"/>
    <p:sldId id="284" r:id="rId13"/>
    <p:sldId id="275" r:id="rId14"/>
    <p:sldId id="295" r:id="rId15"/>
    <p:sldId id="302" r:id="rId16"/>
    <p:sldId id="288" r:id="rId17"/>
    <p:sldId id="296" r:id="rId18"/>
    <p:sldId id="297" r:id="rId19"/>
    <p:sldId id="265" r:id="rId20"/>
    <p:sldId id="300" r:id="rId21"/>
    <p:sldId id="299" r:id="rId22"/>
    <p:sldId id="305" r:id="rId23"/>
    <p:sldId id="289" r:id="rId24"/>
    <p:sldId id="304" r:id="rId25"/>
    <p:sldId id="278" r:id="rId26"/>
    <p:sldId id="301" r:id="rId27"/>
    <p:sldId id="258" r:id="rId28"/>
    <p:sldId id="270" r:id="rId29"/>
    <p:sldId id="279" r:id="rId30"/>
    <p:sldId id="280" r:id="rId31"/>
    <p:sldId id="281" r:id="rId32"/>
    <p:sldId id="282" r:id="rId33"/>
    <p:sldId id="306" r:id="rId34"/>
    <p:sldId id="269" r:id="rId35"/>
    <p:sldId id="283" r:id="rId36"/>
    <p:sldId id="273" r:id="rId37"/>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99"/>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674" y="10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A7C93FDB-D370-42E9-A23D-8A15F5F27C71}" type="datetimeFigureOut">
              <a:rPr lang="en-GB" smtClean="0"/>
              <a:t>24/09/2019</a:t>
            </a:fld>
            <a:endParaRPr lang="en-GB"/>
          </a:p>
        </p:txBody>
      </p:sp>
      <p:sp>
        <p:nvSpPr>
          <p:cNvPr id="4" name="Footer Placeholder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A9DC374F-D348-4CC8-8EF2-0DAAB03168C3}" type="slidenum">
              <a:rPr lang="en-GB" smtClean="0"/>
              <a:t>‹#›</a:t>
            </a:fld>
            <a:endParaRPr lang="en-GB"/>
          </a:p>
        </p:txBody>
      </p:sp>
    </p:spTree>
    <p:extLst>
      <p:ext uri="{BB962C8B-B14F-4D97-AF65-F5344CB8AC3E}">
        <p14:creationId xmlns:p14="http://schemas.microsoft.com/office/powerpoint/2010/main" val="242341483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8922BDD1-8D0E-4679-9099-523FB669D989}" type="datetimeFigureOut">
              <a:rPr lang="en-GB" smtClean="0"/>
              <a:pPr/>
              <a:t>24/09/2019</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2101BD55-2EC2-4109-8B47-DBB016CDC672}"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922BDD1-8D0E-4679-9099-523FB669D989}" type="datetimeFigureOut">
              <a:rPr lang="en-GB" smtClean="0"/>
              <a:pPr/>
              <a:t>24/09/2019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
        <p:nvSpPr>
          <p:cNvPr id="7" name="Title 6"/>
          <p:cNvSpPr>
            <a:spLocks noGrp="1"/>
          </p:cNvSpPr>
          <p:nvPr>
            <p:ph type="title"/>
          </p:nvPr>
        </p:nvSpPr>
        <p:spPr/>
        <p:txBody>
          <a:bodyPr rtlCol="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922BDD1-8D0E-4679-9099-523FB669D989}" type="datetimeFigureOut">
              <a:rPr lang="en-GB" smtClean="0"/>
              <a:pPr/>
              <a:t>24/09/2019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922BDD1-8D0E-4679-9099-523FB669D989}" type="datetimeFigureOut">
              <a:rPr lang="en-GB" smtClean="0"/>
              <a:pPr/>
              <a:t>24/09/2019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1BD55-2EC2-4109-8B47-DBB016CDC672}" type="slidenum">
              <a:rPr lang="en-GB" smtClean="0"/>
              <a:pPr/>
              <a:t>‹#›</a:t>
            </a:fld>
            <a:endParaRPr lang="en-GB"/>
          </a:p>
        </p:txBody>
      </p:sp>
      <p:sp>
        <p:nvSpPr>
          <p:cNvPr id="8" name="Title 7"/>
          <p:cNvSpPr>
            <a:spLocks noGrp="1"/>
          </p:cNvSpPr>
          <p:nvPr>
            <p:ph type="title"/>
          </p:nvPr>
        </p:nvSpPr>
        <p:spPr/>
        <p:txBody>
          <a:bodyPr rtlCol="0"/>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922BDD1-8D0E-4679-9099-523FB669D989}" type="datetimeFigureOut">
              <a:rPr lang="en-GB" smtClean="0"/>
              <a:pPr/>
              <a:t>24/09/2019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01BD55-2EC2-4109-8B47-DBB016CDC672}"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922BDD1-8D0E-4679-9099-523FB669D989}" type="datetimeFigureOut">
              <a:rPr lang="en-GB" smtClean="0"/>
              <a:pPr/>
              <a:t>24/09/2019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01BD55-2EC2-4109-8B47-DBB016CDC672}" type="slidenum">
              <a:rPr lang="en-GB" smtClean="0"/>
              <a:pPr/>
              <a:t>‹#›</a:t>
            </a:fld>
            <a:endParaRPr lang="en-GB"/>
          </a:p>
        </p:txBody>
      </p:sp>
      <p:sp>
        <p:nvSpPr>
          <p:cNvPr id="6" name="Title 5"/>
          <p:cNvSpPr>
            <a:spLocks noGrp="1"/>
          </p:cNvSpPr>
          <p:nvPr>
            <p:ph type="title"/>
          </p:nvPr>
        </p:nvSpPr>
        <p:spPr/>
        <p:txBody>
          <a:bodyPr rtlCol="0"/>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22BDD1-8D0E-4679-9099-523FB669D989}" type="datetimeFigureOut">
              <a:rPr lang="en-GB" smtClean="0"/>
              <a:pPr/>
              <a:t>24/09/2019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01BD55-2EC2-4109-8B47-DBB016CDC672}"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8922BDD1-8D0E-4679-9099-523FB669D989}" type="datetimeFigureOut">
              <a:rPr lang="en-GB" smtClean="0"/>
              <a:pPr/>
              <a:t>24/09/2019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1BD55-2EC2-4109-8B47-DBB016CDC672}"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8922BDD1-8D0E-4679-9099-523FB669D989}" type="datetimeFigureOut">
              <a:rPr lang="en-GB" smtClean="0"/>
              <a:pPr/>
              <a:t>24/09/2019</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2101BD55-2EC2-4109-8B47-DBB016CDC672}"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922BDD1-8D0E-4679-9099-523FB669D989}" type="datetimeFigureOut">
              <a:rPr lang="en-GB" smtClean="0"/>
              <a:pPr/>
              <a:t>24/09/2019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922BDD1-8D0E-4679-9099-523FB669D989}" type="datetimeFigureOut">
              <a:rPr lang="en-GB" smtClean="0"/>
              <a:pPr/>
              <a:t>24/09/2019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sp>
          <p:nvSpPr>
            <p:cNvPr id="6"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7"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grpSp>
      <p:sp>
        <p:nvSpPr>
          <p:cNvPr id="11270" name="Rectangle 6"/>
          <p:cNvSpPr>
            <a:spLocks noGrp="1" noChangeArrowheads="1"/>
          </p:cNvSpPr>
          <p:nvPr>
            <p:ph type="ctrTitle"/>
          </p:nvPr>
        </p:nvSpPr>
        <p:spPr>
          <a:xfrm>
            <a:off x="1443038" y="985838"/>
            <a:ext cx="7239000" cy="1444625"/>
          </a:xfrm>
        </p:spPr>
        <p:txBody>
          <a:bodyPr/>
          <a:lstStyle>
            <a:lvl1pPr>
              <a:defRPr sz="4000"/>
            </a:lvl1pPr>
          </a:lstStyle>
          <a:p>
            <a:r>
              <a:rPr lang="en-GB"/>
              <a:t>Click to edit Master title style</a:t>
            </a:r>
          </a:p>
        </p:txBody>
      </p:sp>
      <p:sp>
        <p:nvSpPr>
          <p:cNvPr id="11271"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n-GB"/>
              <a:t>Click to edit Master subtitle style</a:t>
            </a:r>
          </a:p>
        </p:txBody>
      </p:sp>
      <p:sp>
        <p:nvSpPr>
          <p:cNvPr id="8" name="Rectangle 8"/>
          <p:cNvSpPr>
            <a:spLocks noGrp="1" noChangeArrowheads="1"/>
          </p:cNvSpPr>
          <p:nvPr>
            <p:ph type="dt" sz="half" idx="10"/>
          </p:nvPr>
        </p:nvSpPr>
        <p:spPr/>
        <p:txBody>
          <a:bodyPr/>
          <a:lstStyle>
            <a:lvl1pPr>
              <a:defRPr smtClean="0"/>
            </a:lvl1pPr>
          </a:lstStyle>
          <a:p>
            <a:pPr>
              <a:defRPr/>
            </a:pPr>
            <a:endParaRPr lang="en-GB">
              <a:solidFill>
                <a:srgbClr val="000000"/>
              </a:solidFill>
            </a:endParaRPr>
          </a:p>
        </p:txBody>
      </p:sp>
      <p:sp>
        <p:nvSpPr>
          <p:cNvPr id="9" name="Rectangle 9"/>
          <p:cNvSpPr>
            <a:spLocks noGrp="1" noChangeArrowheads="1"/>
          </p:cNvSpPr>
          <p:nvPr>
            <p:ph type="ftr" sz="quarter" idx="11"/>
          </p:nvPr>
        </p:nvSpPr>
        <p:spPr/>
        <p:txBody>
          <a:bodyPr/>
          <a:lstStyle>
            <a:lvl1pPr>
              <a:defRPr smtClean="0"/>
            </a:lvl1pPr>
          </a:lstStyle>
          <a:p>
            <a:pPr>
              <a:defRPr/>
            </a:pPr>
            <a:endParaRPr lang="en-GB">
              <a:solidFill>
                <a:srgbClr val="000000"/>
              </a:solidFill>
            </a:endParaRPr>
          </a:p>
        </p:txBody>
      </p:sp>
      <p:sp>
        <p:nvSpPr>
          <p:cNvPr id="10" name="Rectangle 10"/>
          <p:cNvSpPr>
            <a:spLocks noGrp="1" noChangeArrowheads="1"/>
          </p:cNvSpPr>
          <p:nvPr>
            <p:ph type="sldNum" sz="quarter" idx="12"/>
          </p:nvPr>
        </p:nvSpPr>
        <p:spPr/>
        <p:txBody>
          <a:bodyPr/>
          <a:lstStyle>
            <a:lvl1pPr>
              <a:defRPr smtClean="0"/>
            </a:lvl1pPr>
          </a:lstStyle>
          <a:p>
            <a:pPr>
              <a:defRPr/>
            </a:pPr>
            <a:fld id="{A57D71FA-244A-4309-8F28-5E42C4C1F68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9139675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5F31BA7B-C7BB-4857-9E01-AB7435CF62D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2685046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7B5A3F31-27B0-45CE-95B9-090A59BC3EA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8524003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E9B46DD-5452-46E8-AE9F-C42B7A15CAC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9210307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10"/>
          <p:cNvSpPr>
            <a:spLocks noGrp="1" noChangeArrowheads="1"/>
          </p:cNvSpPr>
          <p:nvPr>
            <p:ph type="sldNum" sz="quarter" idx="12"/>
          </p:nvPr>
        </p:nvSpPr>
        <p:spPr>
          <a:ln/>
        </p:spPr>
        <p:txBody>
          <a:bodyPr/>
          <a:lstStyle>
            <a:lvl1pPr>
              <a:defRPr/>
            </a:lvl1pPr>
          </a:lstStyle>
          <a:p>
            <a:pPr>
              <a:defRPr/>
            </a:pPr>
            <a:fld id="{92341BC4-BB7F-4FF9-99C2-53BB64616E0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9087394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10"/>
          <p:cNvSpPr>
            <a:spLocks noGrp="1" noChangeArrowheads="1"/>
          </p:cNvSpPr>
          <p:nvPr>
            <p:ph type="sldNum" sz="quarter" idx="12"/>
          </p:nvPr>
        </p:nvSpPr>
        <p:spPr>
          <a:ln/>
        </p:spPr>
        <p:txBody>
          <a:bodyPr/>
          <a:lstStyle>
            <a:lvl1pPr>
              <a:defRPr/>
            </a:lvl1pPr>
          </a:lstStyle>
          <a:p>
            <a:pPr>
              <a:defRPr/>
            </a:pPr>
            <a:fld id="{0D7AAEC8-B00B-4BD9-9B10-EDAA28741CF5}"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3315845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10"/>
          <p:cNvSpPr>
            <a:spLocks noGrp="1" noChangeArrowheads="1"/>
          </p:cNvSpPr>
          <p:nvPr>
            <p:ph type="sldNum" sz="quarter" idx="12"/>
          </p:nvPr>
        </p:nvSpPr>
        <p:spPr>
          <a:ln/>
        </p:spPr>
        <p:txBody>
          <a:bodyPr/>
          <a:lstStyle>
            <a:lvl1pPr>
              <a:defRPr/>
            </a:lvl1pPr>
          </a:lstStyle>
          <a:p>
            <a:pPr>
              <a:defRPr/>
            </a:pPr>
            <a:fld id="{E3664B6D-E6E9-4783-92EC-7D9228CE87F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7572559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E02DCA50-B223-4F99-9DC6-DDBDBC228A8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3372567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5CE3D6F-D08C-4C60-BBDB-7FE9009B6BD6}"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717566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03BC3829-2BFC-4AF8-AB0A-D9F20E78129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1251706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301625"/>
            <a:ext cx="1827212" cy="56403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370013" y="301625"/>
            <a:ext cx="5334000" cy="5640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E07BB72A-4CF1-42DE-8C16-DD295A95C06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1691013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sp>
          <p:nvSpPr>
            <p:cNvPr id="6"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7"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grpSp>
      <p:sp>
        <p:nvSpPr>
          <p:cNvPr id="11270" name="Rectangle 6"/>
          <p:cNvSpPr>
            <a:spLocks noGrp="1" noChangeArrowheads="1"/>
          </p:cNvSpPr>
          <p:nvPr>
            <p:ph type="ctrTitle"/>
          </p:nvPr>
        </p:nvSpPr>
        <p:spPr>
          <a:xfrm>
            <a:off x="1443038" y="985838"/>
            <a:ext cx="7239000" cy="1444625"/>
          </a:xfrm>
        </p:spPr>
        <p:txBody>
          <a:bodyPr/>
          <a:lstStyle>
            <a:lvl1pPr>
              <a:defRPr sz="4000"/>
            </a:lvl1pPr>
          </a:lstStyle>
          <a:p>
            <a:r>
              <a:rPr lang="en-GB"/>
              <a:t>Click to edit Master title style</a:t>
            </a:r>
          </a:p>
        </p:txBody>
      </p:sp>
      <p:sp>
        <p:nvSpPr>
          <p:cNvPr id="11271"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n-GB"/>
              <a:t>Click to edit Master subtitle style</a:t>
            </a:r>
          </a:p>
        </p:txBody>
      </p:sp>
      <p:sp>
        <p:nvSpPr>
          <p:cNvPr id="8" name="Rectangle 8"/>
          <p:cNvSpPr>
            <a:spLocks noGrp="1" noChangeArrowheads="1"/>
          </p:cNvSpPr>
          <p:nvPr>
            <p:ph type="dt" sz="half" idx="10"/>
          </p:nvPr>
        </p:nvSpPr>
        <p:spPr/>
        <p:txBody>
          <a:bodyPr/>
          <a:lstStyle>
            <a:lvl1pPr>
              <a:defRPr smtClean="0"/>
            </a:lvl1pPr>
          </a:lstStyle>
          <a:p>
            <a:pPr>
              <a:defRPr/>
            </a:pPr>
            <a:endParaRPr lang="en-GB">
              <a:solidFill>
                <a:srgbClr val="000000"/>
              </a:solidFill>
            </a:endParaRPr>
          </a:p>
        </p:txBody>
      </p:sp>
      <p:sp>
        <p:nvSpPr>
          <p:cNvPr id="9" name="Rectangle 9"/>
          <p:cNvSpPr>
            <a:spLocks noGrp="1" noChangeArrowheads="1"/>
          </p:cNvSpPr>
          <p:nvPr>
            <p:ph type="ftr" sz="quarter" idx="11"/>
          </p:nvPr>
        </p:nvSpPr>
        <p:spPr/>
        <p:txBody>
          <a:bodyPr/>
          <a:lstStyle>
            <a:lvl1pPr>
              <a:defRPr smtClean="0"/>
            </a:lvl1pPr>
          </a:lstStyle>
          <a:p>
            <a:pPr>
              <a:defRPr/>
            </a:pPr>
            <a:endParaRPr lang="en-GB">
              <a:solidFill>
                <a:srgbClr val="000000"/>
              </a:solidFill>
            </a:endParaRPr>
          </a:p>
        </p:txBody>
      </p:sp>
      <p:sp>
        <p:nvSpPr>
          <p:cNvPr id="10" name="Rectangle 10"/>
          <p:cNvSpPr>
            <a:spLocks noGrp="1" noChangeArrowheads="1"/>
          </p:cNvSpPr>
          <p:nvPr>
            <p:ph type="sldNum" sz="quarter" idx="12"/>
          </p:nvPr>
        </p:nvSpPr>
        <p:spPr/>
        <p:txBody>
          <a:bodyPr/>
          <a:lstStyle>
            <a:lvl1pPr>
              <a:defRPr smtClean="0"/>
            </a:lvl1pPr>
          </a:lstStyle>
          <a:p>
            <a:pPr>
              <a:defRPr/>
            </a:pPr>
            <a:fld id="{A57D71FA-244A-4309-8F28-5E42C4C1F68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2401079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5F31BA7B-C7BB-4857-9E01-AB7435CF62D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9316862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7B5A3F31-27B0-45CE-95B9-090A59BC3EA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237996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E9B46DD-5452-46E8-AE9F-C42B7A15CAC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4722094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10"/>
          <p:cNvSpPr>
            <a:spLocks noGrp="1" noChangeArrowheads="1"/>
          </p:cNvSpPr>
          <p:nvPr>
            <p:ph type="sldNum" sz="quarter" idx="12"/>
          </p:nvPr>
        </p:nvSpPr>
        <p:spPr>
          <a:ln/>
        </p:spPr>
        <p:txBody>
          <a:bodyPr/>
          <a:lstStyle>
            <a:lvl1pPr>
              <a:defRPr/>
            </a:lvl1pPr>
          </a:lstStyle>
          <a:p>
            <a:pPr>
              <a:defRPr/>
            </a:pPr>
            <a:fld id="{92341BC4-BB7F-4FF9-99C2-53BB64616E0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82990581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10"/>
          <p:cNvSpPr>
            <a:spLocks noGrp="1" noChangeArrowheads="1"/>
          </p:cNvSpPr>
          <p:nvPr>
            <p:ph type="sldNum" sz="quarter" idx="12"/>
          </p:nvPr>
        </p:nvSpPr>
        <p:spPr>
          <a:ln/>
        </p:spPr>
        <p:txBody>
          <a:bodyPr/>
          <a:lstStyle>
            <a:lvl1pPr>
              <a:defRPr/>
            </a:lvl1pPr>
          </a:lstStyle>
          <a:p>
            <a:pPr>
              <a:defRPr/>
            </a:pPr>
            <a:fld id="{0D7AAEC8-B00B-4BD9-9B10-EDAA28741CF5}"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1835189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10"/>
          <p:cNvSpPr>
            <a:spLocks noGrp="1" noChangeArrowheads="1"/>
          </p:cNvSpPr>
          <p:nvPr>
            <p:ph type="sldNum" sz="quarter" idx="12"/>
          </p:nvPr>
        </p:nvSpPr>
        <p:spPr>
          <a:ln/>
        </p:spPr>
        <p:txBody>
          <a:bodyPr/>
          <a:lstStyle>
            <a:lvl1pPr>
              <a:defRPr/>
            </a:lvl1pPr>
          </a:lstStyle>
          <a:p>
            <a:pPr>
              <a:defRPr/>
            </a:pPr>
            <a:fld id="{E3664B6D-E6E9-4783-92EC-7D9228CE87F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88806411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E02DCA50-B223-4F99-9DC6-DDBDBC228A8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83149738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5CE3D6F-D08C-4C60-BBDB-7FE9009B6BD6}"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34344974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03BC3829-2BFC-4AF8-AB0A-D9F20E78129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7245970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301625"/>
            <a:ext cx="1827212" cy="56403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370013" y="301625"/>
            <a:ext cx="5334000" cy="5640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E07BB72A-4CF1-42DE-8C16-DD295A95C06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45394378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sp>
          <p:nvSpPr>
            <p:cNvPr id="6"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7"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grpSp>
      <p:sp>
        <p:nvSpPr>
          <p:cNvPr id="11270" name="Rectangle 6"/>
          <p:cNvSpPr>
            <a:spLocks noGrp="1" noChangeArrowheads="1"/>
          </p:cNvSpPr>
          <p:nvPr>
            <p:ph type="ctrTitle"/>
          </p:nvPr>
        </p:nvSpPr>
        <p:spPr>
          <a:xfrm>
            <a:off x="1443038" y="985838"/>
            <a:ext cx="7239000" cy="1444625"/>
          </a:xfrm>
        </p:spPr>
        <p:txBody>
          <a:bodyPr/>
          <a:lstStyle>
            <a:lvl1pPr>
              <a:defRPr sz="4000"/>
            </a:lvl1pPr>
          </a:lstStyle>
          <a:p>
            <a:r>
              <a:rPr lang="en-GB"/>
              <a:t>Click to edit Master title style</a:t>
            </a:r>
          </a:p>
        </p:txBody>
      </p:sp>
      <p:sp>
        <p:nvSpPr>
          <p:cNvPr id="11271"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n-GB"/>
              <a:t>Click to edit Master subtitle style</a:t>
            </a:r>
          </a:p>
        </p:txBody>
      </p:sp>
      <p:sp>
        <p:nvSpPr>
          <p:cNvPr id="8" name="Rectangle 8"/>
          <p:cNvSpPr>
            <a:spLocks noGrp="1" noChangeArrowheads="1"/>
          </p:cNvSpPr>
          <p:nvPr>
            <p:ph type="dt" sz="half" idx="10"/>
          </p:nvPr>
        </p:nvSpPr>
        <p:spPr/>
        <p:txBody>
          <a:bodyPr/>
          <a:lstStyle>
            <a:lvl1pPr>
              <a:defRPr smtClean="0"/>
            </a:lvl1pPr>
          </a:lstStyle>
          <a:p>
            <a:pPr>
              <a:defRPr/>
            </a:pPr>
            <a:endParaRPr lang="en-GB">
              <a:solidFill>
                <a:srgbClr val="000000"/>
              </a:solidFill>
            </a:endParaRPr>
          </a:p>
        </p:txBody>
      </p:sp>
      <p:sp>
        <p:nvSpPr>
          <p:cNvPr id="9" name="Rectangle 9"/>
          <p:cNvSpPr>
            <a:spLocks noGrp="1" noChangeArrowheads="1"/>
          </p:cNvSpPr>
          <p:nvPr>
            <p:ph type="ftr" sz="quarter" idx="11"/>
          </p:nvPr>
        </p:nvSpPr>
        <p:spPr/>
        <p:txBody>
          <a:bodyPr/>
          <a:lstStyle>
            <a:lvl1pPr>
              <a:defRPr smtClean="0"/>
            </a:lvl1pPr>
          </a:lstStyle>
          <a:p>
            <a:pPr>
              <a:defRPr/>
            </a:pPr>
            <a:endParaRPr lang="en-GB">
              <a:solidFill>
                <a:srgbClr val="000000"/>
              </a:solidFill>
            </a:endParaRPr>
          </a:p>
        </p:txBody>
      </p:sp>
      <p:sp>
        <p:nvSpPr>
          <p:cNvPr id="10" name="Rectangle 10"/>
          <p:cNvSpPr>
            <a:spLocks noGrp="1" noChangeArrowheads="1"/>
          </p:cNvSpPr>
          <p:nvPr>
            <p:ph type="sldNum" sz="quarter" idx="12"/>
          </p:nvPr>
        </p:nvSpPr>
        <p:spPr/>
        <p:txBody>
          <a:bodyPr/>
          <a:lstStyle>
            <a:lvl1pPr>
              <a:defRPr smtClean="0"/>
            </a:lvl1pPr>
          </a:lstStyle>
          <a:p>
            <a:pPr>
              <a:defRPr/>
            </a:pPr>
            <a:fld id="{A57D71FA-244A-4309-8F28-5E42C4C1F68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4770493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5F31BA7B-C7BB-4857-9E01-AB7435CF62D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55554042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7B5A3F31-27B0-45CE-95B9-090A59BC3EA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4080129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E9B46DD-5452-46E8-AE9F-C42B7A15CAC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88722940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10"/>
          <p:cNvSpPr>
            <a:spLocks noGrp="1" noChangeArrowheads="1"/>
          </p:cNvSpPr>
          <p:nvPr>
            <p:ph type="sldNum" sz="quarter" idx="12"/>
          </p:nvPr>
        </p:nvSpPr>
        <p:spPr>
          <a:ln/>
        </p:spPr>
        <p:txBody>
          <a:bodyPr/>
          <a:lstStyle>
            <a:lvl1pPr>
              <a:defRPr/>
            </a:lvl1pPr>
          </a:lstStyle>
          <a:p>
            <a:pPr>
              <a:defRPr/>
            </a:pPr>
            <a:fld id="{92341BC4-BB7F-4FF9-99C2-53BB64616E0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6954091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10"/>
          <p:cNvSpPr>
            <a:spLocks noGrp="1" noChangeArrowheads="1"/>
          </p:cNvSpPr>
          <p:nvPr>
            <p:ph type="sldNum" sz="quarter" idx="12"/>
          </p:nvPr>
        </p:nvSpPr>
        <p:spPr>
          <a:ln/>
        </p:spPr>
        <p:txBody>
          <a:bodyPr/>
          <a:lstStyle>
            <a:lvl1pPr>
              <a:defRPr/>
            </a:lvl1pPr>
          </a:lstStyle>
          <a:p>
            <a:pPr>
              <a:defRPr/>
            </a:pPr>
            <a:fld id="{0D7AAEC8-B00B-4BD9-9B10-EDAA28741CF5}"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00599171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10"/>
          <p:cNvSpPr>
            <a:spLocks noGrp="1" noChangeArrowheads="1"/>
          </p:cNvSpPr>
          <p:nvPr>
            <p:ph type="sldNum" sz="quarter" idx="12"/>
          </p:nvPr>
        </p:nvSpPr>
        <p:spPr>
          <a:ln/>
        </p:spPr>
        <p:txBody>
          <a:bodyPr/>
          <a:lstStyle>
            <a:lvl1pPr>
              <a:defRPr/>
            </a:lvl1pPr>
          </a:lstStyle>
          <a:p>
            <a:pPr>
              <a:defRPr/>
            </a:pPr>
            <a:fld id="{E3664B6D-E6E9-4783-92EC-7D9228CE87F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43317463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E02DCA50-B223-4F99-9DC6-DDBDBC228A8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3419981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5CE3D6F-D08C-4C60-BBDB-7FE9009B6BD6}"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65275407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03BC3829-2BFC-4AF8-AB0A-D9F20E78129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07127616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301625"/>
            <a:ext cx="1827212" cy="56403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370013" y="301625"/>
            <a:ext cx="5334000" cy="5640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E07BB72A-4CF1-42DE-8C16-DD295A95C06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88383829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sp>
          <p:nvSpPr>
            <p:cNvPr id="6"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7"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grpSp>
      <p:sp>
        <p:nvSpPr>
          <p:cNvPr id="11270" name="Rectangle 6"/>
          <p:cNvSpPr>
            <a:spLocks noGrp="1" noChangeArrowheads="1"/>
          </p:cNvSpPr>
          <p:nvPr>
            <p:ph type="ctrTitle"/>
          </p:nvPr>
        </p:nvSpPr>
        <p:spPr>
          <a:xfrm>
            <a:off x="1443038" y="985838"/>
            <a:ext cx="7239000" cy="1444625"/>
          </a:xfrm>
        </p:spPr>
        <p:txBody>
          <a:bodyPr/>
          <a:lstStyle>
            <a:lvl1pPr>
              <a:defRPr sz="4000"/>
            </a:lvl1pPr>
          </a:lstStyle>
          <a:p>
            <a:r>
              <a:rPr lang="en-GB"/>
              <a:t>Click to edit Master title style</a:t>
            </a:r>
          </a:p>
        </p:txBody>
      </p:sp>
      <p:sp>
        <p:nvSpPr>
          <p:cNvPr id="11271"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n-GB"/>
              <a:t>Click to edit Master subtitle style</a:t>
            </a:r>
          </a:p>
        </p:txBody>
      </p:sp>
      <p:sp>
        <p:nvSpPr>
          <p:cNvPr id="8" name="Rectangle 8"/>
          <p:cNvSpPr>
            <a:spLocks noGrp="1" noChangeArrowheads="1"/>
          </p:cNvSpPr>
          <p:nvPr>
            <p:ph type="dt" sz="half" idx="10"/>
          </p:nvPr>
        </p:nvSpPr>
        <p:spPr/>
        <p:txBody>
          <a:bodyPr/>
          <a:lstStyle>
            <a:lvl1pPr>
              <a:defRPr smtClean="0"/>
            </a:lvl1pPr>
          </a:lstStyle>
          <a:p>
            <a:pPr>
              <a:defRPr/>
            </a:pPr>
            <a:endParaRPr lang="en-GB">
              <a:solidFill>
                <a:srgbClr val="000000"/>
              </a:solidFill>
            </a:endParaRPr>
          </a:p>
        </p:txBody>
      </p:sp>
      <p:sp>
        <p:nvSpPr>
          <p:cNvPr id="9" name="Rectangle 9"/>
          <p:cNvSpPr>
            <a:spLocks noGrp="1" noChangeArrowheads="1"/>
          </p:cNvSpPr>
          <p:nvPr>
            <p:ph type="ftr" sz="quarter" idx="11"/>
          </p:nvPr>
        </p:nvSpPr>
        <p:spPr/>
        <p:txBody>
          <a:bodyPr/>
          <a:lstStyle>
            <a:lvl1pPr>
              <a:defRPr smtClean="0"/>
            </a:lvl1pPr>
          </a:lstStyle>
          <a:p>
            <a:pPr>
              <a:defRPr/>
            </a:pPr>
            <a:endParaRPr lang="en-GB">
              <a:solidFill>
                <a:srgbClr val="000000"/>
              </a:solidFill>
            </a:endParaRPr>
          </a:p>
        </p:txBody>
      </p:sp>
      <p:sp>
        <p:nvSpPr>
          <p:cNvPr id="10" name="Rectangle 10"/>
          <p:cNvSpPr>
            <a:spLocks noGrp="1" noChangeArrowheads="1"/>
          </p:cNvSpPr>
          <p:nvPr>
            <p:ph type="sldNum" sz="quarter" idx="12"/>
          </p:nvPr>
        </p:nvSpPr>
        <p:spPr/>
        <p:txBody>
          <a:bodyPr/>
          <a:lstStyle>
            <a:lvl1pPr>
              <a:defRPr smtClean="0"/>
            </a:lvl1pPr>
          </a:lstStyle>
          <a:p>
            <a:pPr>
              <a:defRPr/>
            </a:pPr>
            <a:fld id="{A57D71FA-244A-4309-8F28-5E42C4C1F68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92316095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5F31BA7B-C7BB-4857-9E01-AB7435CF62D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27917601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7B5A3F31-27B0-45CE-95B9-090A59BC3EA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75994827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E9B46DD-5452-46E8-AE9F-C42B7A15CAC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1857811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10"/>
          <p:cNvSpPr>
            <a:spLocks noGrp="1" noChangeArrowheads="1"/>
          </p:cNvSpPr>
          <p:nvPr>
            <p:ph type="sldNum" sz="quarter" idx="12"/>
          </p:nvPr>
        </p:nvSpPr>
        <p:spPr>
          <a:ln/>
        </p:spPr>
        <p:txBody>
          <a:bodyPr/>
          <a:lstStyle>
            <a:lvl1pPr>
              <a:defRPr/>
            </a:lvl1pPr>
          </a:lstStyle>
          <a:p>
            <a:pPr>
              <a:defRPr/>
            </a:pPr>
            <a:fld id="{92341BC4-BB7F-4FF9-99C2-53BB64616E0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93051078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10"/>
          <p:cNvSpPr>
            <a:spLocks noGrp="1" noChangeArrowheads="1"/>
          </p:cNvSpPr>
          <p:nvPr>
            <p:ph type="sldNum" sz="quarter" idx="12"/>
          </p:nvPr>
        </p:nvSpPr>
        <p:spPr>
          <a:ln/>
        </p:spPr>
        <p:txBody>
          <a:bodyPr/>
          <a:lstStyle>
            <a:lvl1pPr>
              <a:defRPr/>
            </a:lvl1pPr>
          </a:lstStyle>
          <a:p>
            <a:pPr>
              <a:defRPr/>
            </a:pPr>
            <a:fld id="{0D7AAEC8-B00B-4BD9-9B10-EDAA28741CF5}"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00108377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10"/>
          <p:cNvSpPr>
            <a:spLocks noGrp="1" noChangeArrowheads="1"/>
          </p:cNvSpPr>
          <p:nvPr>
            <p:ph type="sldNum" sz="quarter" idx="12"/>
          </p:nvPr>
        </p:nvSpPr>
        <p:spPr>
          <a:ln/>
        </p:spPr>
        <p:txBody>
          <a:bodyPr/>
          <a:lstStyle>
            <a:lvl1pPr>
              <a:defRPr/>
            </a:lvl1pPr>
          </a:lstStyle>
          <a:p>
            <a:pPr>
              <a:defRPr/>
            </a:pPr>
            <a:fld id="{E3664B6D-E6E9-4783-92EC-7D9228CE87F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64600333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E02DCA50-B223-4F99-9DC6-DDBDBC228A8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10336135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5CE3D6F-D08C-4C60-BBDB-7FE9009B6BD6}"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52777264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03BC3829-2BFC-4AF8-AB0A-D9F20E78129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52328290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301625"/>
            <a:ext cx="1827212" cy="56403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370013" y="301625"/>
            <a:ext cx="5334000" cy="5640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E07BB72A-4CF1-42DE-8C16-DD295A95C06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7663082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sp>
          <p:nvSpPr>
            <p:cNvPr id="6"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7"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grpSp>
      <p:sp>
        <p:nvSpPr>
          <p:cNvPr id="11270" name="Rectangle 6"/>
          <p:cNvSpPr>
            <a:spLocks noGrp="1" noChangeArrowheads="1"/>
          </p:cNvSpPr>
          <p:nvPr>
            <p:ph type="ctrTitle"/>
          </p:nvPr>
        </p:nvSpPr>
        <p:spPr>
          <a:xfrm>
            <a:off x="1443038" y="985838"/>
            <a:ext cx="7239000" cy="1444625"/>
          </a:xfrm>
        </p:spPr>
        <p:txBody>
          <a:bodyPr/>
          <a:lstStyle>
            <a:lvl1pPr>
              <a:defRPr sz="4000"/>
            </a:lvl1pPr>
          </a:lstStyle>
          <a:p>
            <a:r>
              <a:rPr lang="en-GB"/>
              <a:t>Click to edit Master title style</a:t>
            </a:r>
          </a:p>
        </p:txBody>
      </p:sp>
      <p:sp>
        <p:nvSpPr>
          <p:cNvPr id="11271"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n-GB"/>
              <a:t>Click to edit Master subtitle style</a:t>
            </a:r>
          </a:p>
        </p:txBody>
      </p:sp>
      <p:sp>
        <p:nvSpPr>
          <p:cNvPr id="8" name="Rectangle 8"/>
          <p:cNvSpPr>
            <a:spLocks noGrp="1" noChangeArrowheads="1"/>
          </p:cNvSpPr>
          <p:nvPr>
            <p:ph type="dt" sz="half" idx="10"/>
          </p:nvPr>
        </p:nvSpPr>
        <p:spPr/>
        <p:txBody>
          <a:bodyPr/>
          <a:lstStyle>
            <a:lvl1pPr>
              <a:defRPr smtClean="0"/>
            </a:lvl1pPr>
          </a:lstStyle>
          <a:p>
            <a:pPr>
              <a:defRPr/>
            </a:pPr>
            <a:endParaRPr lang="en-GB">
              <a:solidFill>
                <a:srgbClr val="000000"/>
              </a:solidFill>
            </a:endParaRPr>
          </a:p>
        </p:txBody>
      </p:sp>
      <p:sp>
        <p:nvSpPr>
          <p:cNvPr id="9" name="Rectangle 9"/>
          <p:cNvSpPr>
            <a:spLocks noGrp="1" noChangeArrowheads="1"/>
          </p:cNvSpPr>
          <p:nvPr>
            <p:ph type="ftr" sz="quarter" idx="11"/>
          </p:nvPr>
        </p:nvSpPr>
        <p:spPr/>
        <p:txBody>
          <a:bodyPr/>
          <a:lstStyle>
            <a:lvl1pPr>
              <a:defRPr smtClean="0"/>
            </a:lvl1pPr>
          </a:lstStyle>
          <a:p>
            <a:pPr>
              <a:defRPr/>
            </a:pPr>
            <a:endParaRPr lang="en-GB">
              <a:solidFill>
                <a:srgbClr val="000000"/>
              </a:solidFill>
            </a:endParaRPr>
          </a:p>
        </p:txBody>
      </p:sp>
      <p:sp>
        <p:nvSpPr>
          <p:cNvPr id="10" name="Rectangle 10"/>
          <p:cNvSpPr>
            <a:spLocks noGrp="1" noChangeArrowheads="1"/>
          </p:cNvSpPr>
          <p:nvPr>
            <p:ph type="sldNum" sz="quarter" idx="12"/>
          </p:nvPr>
        </p:nvSpPr>
        <p:spPr/>
        <p:txBody>
          <a:bodyPr/>
          <a:lstStyle>
            <a:lvl1pPr>
              <a:defRPr smtClean="0"/>
            </a:lvl1pPr>
          </a:lstStyle>
          <a:p>
            <a:pPr>
              <a:defRPr/>
            </a:pPr>
            <a:fld id="{A57D71FA-244A-4309-8F28-5E42C4C1F68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45724847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5F31BA7B-C7BB-4857-9E01-AB7435CF62D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6286118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7B5A3F31-27B0-45CE-95B9-090A59BC3EA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97956103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E9B46DD-5452-46E8-AE9F-C42B7A15CAC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94224874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10"/>
          <p:cNvSpPr>
            <a:spLocks noGrp="1" noChangeArrowheads="1"/>
          </p:cNvSpPr>
          <p:nvPr>
            <p:ph type="sldNum" sz="quarter" idx="12"/>
          </p:nvPr>
        </p:nvSpPr>
        <p:spPr>
          <a:ln/>
        </p:spPr>
        <p:txBody>
          <a:bodyPr/>
          <a:lstStyle>
            <a:lvl1pPr>
              <a:defRPr/>
            </a:lvl1pPr>
          </a:lstStyle>
          <a:p>
            <a:pPr>
              <a:defRPr/>
            </a:pPr>
            <a:fld id="{92341BC4-BB7F-4FF9-99C2-53BB64616E0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58151946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10"/>
          <p:cNvSpPr>
            <a:spLocks noGrp="1" noChangeArrowheads="1"/>
          </p:cNvSpPr>
          <p:nvPr>
            <p:ph type="sldNum" sz="quarter" idx="12"/>
          </p:nvPr>
        </p:nvSpPr>
        <p:spPr>
          <a:ln/>
        </p:spPr>
        <p:txBody>
          <a:bodyPr/>
          <a:lstStyle>
            <a:lvl1pPr>
              <a:defRPr/>
            </a:lvl1pPr>
          </a:lstStyle>
          <a:p>
            <a:pPr>
              <a:defRPr/>
            </a:pPr>
            <a:fld id="{0D7AAEC8-B00B-4BD9-9B10-EDAA28741CF5}"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37243285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10"/>
          <p:cNvSpPr>
            <a:spLocks noGrp="1" noChangeArrowheads="1"/>
          </p:cNvSpPr>
          <p:nvPr>
            <p:ph type="sldNum" sz="quarter" idx="12"/>
          </p:nvPr>
        </p:nvSpPr>
        <p:spPr>
          <a:ln/>
        </p:spPr>
        <p:txBody>
          <a:bodyPr/>
          <a:lstStyle>
            <a:lvl1pPr>
              <a:defRPr/>
            </a:lvl1pPr>
          </a:lstStyle>
          <a:p>
            <a:pPr>
              <a:defRPr/>
            </a:pPr>
            <a:fld id="{E3664B6D-E6E9-4783-92EC-7D9228CE87F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93895660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E02DCA50-B223-4F99-9DC6-DDBDBC228A8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64339756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5CE3D6F-D08C-4C60-BBDB-7FE9009B6BD6}"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57109354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03BC3829-2BFC-4AF8-AB0A-D9F20E78129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86073103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301625"/>
            <a:ext cx="1827212" cy="56403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370013" y="301625"/>
            <a:ext cx="5334000" cy="5640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E07BB72A-4CF1-42DE-8C16-DD295A95C06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269334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8922BDD1-8D0E-4679-9099-523FB669D989}" type="datetimeFigureOut">
              <a:rPr lang="en-GB" smtClean="0"/>
              <a:pPr/>
              <a:t>24/09/2019</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2101BD55-2EC2-4109-8B47-DBB016CDC672}"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238500" y="0"/>
            <a:ext cx="11925300" cy="3810000"/>
            <a:chOff x="-2040" y="0"/>
            <a:chExt cx="7512" cy="2400"/>
          </a:xfrm>
        </p:grpSpPr>
        <p:sp>
          <p:nvSpPr>
            <p:cNvPr id="10243"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10244"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sp>
          <p:nvSpPr>
            <p:cNvPr id="10245"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grpSp>
      <p:sp>
        <p:nvSpPr>
          <p:cNvPr id="1027" name="Rectangle 6"/>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smtClean="0"/>
              <a:t>Click to edit Master title style</a:t>
            </a:r>
          </a:p>
        </p:txBody>
      </p:sp>
      <p:sp>
        <p:nvSpPr>
          <p:cNvPr id="1028" name="Rectangle 7"/>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48"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fontAlgn="base">
              <a:spcBef>
                <a:spcPct val="0"/>
              </a:spcBef>
              <a:spcAft>
                <a:spcPct val="0"/>
              </a:spcAft>
              <a:defRPr/>
            </a:pPr>
            <a:endParaRPr lang="en-GB">
              <a:solidFill>
                <a:srgbClr val="000000"/>
              </a:solidFill>
            </a:endParaRPr>
          </a:p>
        </p:txBody>
      </p:sp>
      <p:sp>
        <p:nvSpPr>
          <p:cNvPr id="10249"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vl1pPr>
          </a:lstStyle>
          <a:p>
            <a:pPr fontAlgn="base">
              <a:spcBef>
                <a:spcPct val="0"/>
              </a:spcBef>
              <a:spcAft>
                <a:spcPct val="0"/>
              </a:spcAft>
              <a:defRPr/>
            </a:pPr>
            <a:endParaRPr lang="en-GB">
              <a:solidFill>
                <a:srgbClr val="000000"/>
              </a:solidFill>
            </a:endParaRPr>
          </a:p>
        </p:txBody>
      </p:sp>
      <p:sp>
        <p:nvSpPr>
          <p:cNvPr id="10250"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fontAlgn="base">
              <a:spcBef>
                <a:spcPct val="0"/>
              </a:spcBef>
              <a:spcAft>
                <a:spcPct val="0"/>
              </a:spcAft>
              <a:defRPr/>
            </a:pPr>
            <a:fld id="{CBC854EE-1326-4987-94FE-CBC887064A56}" type="slidenum">
              <a:rPr lang="en-GB">
                <a:solidFill>
                  <a:srgbClr val="000000"/>
                </a:solidFill>
              </a:rPr>
              <a:pPr fontAlgn="base">
                <a:spcBef>
                  <a:spcPct val="0"/>
                </a:spcBef>
                <a:spcAft>
                  <a:spcPct val="0"/>
                </a:spcAft>
                <a:defRPr/>
              </a:pPr>
              <a:t>‹#›</a:t>
            </a:fld>
            <a:endParaRPr lang="en-GB">
              <a:solidFill>
                <a:srgbClr val="000000"/>
              </a:solidFill>
            </a:endParaRPr>
          </a:p>
        </p:txBody>
      </p:sp>
    </p:spTree>
    <p:extLst>
      <p:ext uri="{BB962C8B-B14F-4D97-AF65-F5344CB8AC3E}">
        <p14:creationId xmlns:p14="http://schemas.microsoft.com/office/powerpoint/2010/main" val="161529979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238500" y="0"/>
            <a:ext cx="11925300" cy="3810000"/>
            <a:chOff x="-2040" y="0"/>
            <a:chExt cx="7512" cy="2400"/>
          </a:xfrm>
        </p:grpSpPr>
        <p:sp>
          <p:nvSpPr>
            <p:cNvPr id="10243"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10244"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sp>
          <p:nvSpPr>
            <p:cNvPr id="10245"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grpSp>
      <p:sp>
        <p:nvSpPr>
          <p:cNvPr id="1027" name="Rectangle 6"/>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smtClean="0"/>
              <a:t>Click to edit Master title style</a:t>
            </a:r>
          </a:p>
        </p:txBody>
      </p:sp>
      <p:sp>
        <p:nvSpPr>
          <p:cNvPr id="1028" name="Rectangle 7"/>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48"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fontAlgn="base">
              <a:spcBef>
                <a:spcPct val="0"/>
              </a:spcBef>
              <a:spcAft>
                <a:spcPct val="0"/>
              </a:spcAft>
              <a:defRPr/>
            </a:pPr>
            <a:endParaRPr lang="en-GB">
              <a:solidFill>
                <a:srgbClr val="000000"/>
              </a:solidFill>
            </a:endParaRPr>
          </a:p>
        </p:txBody>
      </p:sp>
      <p:sp>
        <p:nvSpPr>
          <p:cNvPr id="10249"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vl1pPr>
          </a:lstStyle>
          <a:p>
            <a:pPr fontAlgn="base">
              <a:spcBef>
                <a:spcPct val="0"/>
              </a:spcBef>
              <a:spcAft>
                <a:spcPct val="0"/>
              </a:spcAft>
              <a:defRPr/>
            </a:pPr>
            <a:endParaRPr lang="en-GB">
              <a:solidFill>
                <a:srgbClr val="000000"/>
              </a:solidFill>
            </a:endParaRPr>
          </a:p>
        </p:txBody>
      </p:sp>
      <p:sp>
        <p:nvSpPr>
          <p:cNvPr id="10250"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fontAlgn="base">
              <a:spcBef>
                <a:spcPct val="0"/>
              </a:spcBef>
              <a:spcAft>
                <a:spcPct val="0"/>
              </a:spcAft>
              <a:defRPr/>
            </a:pPr>
            <a:fld id="{CBC854EE-1326-4987-94FE-CBC887064A56}" type="slidenum">
              <a:rPr lang="en-GB">
                <a:solidFill>
                  <a:srgbClr val="000000"/>
                </a:solidFill>
              </a:rPr>
              <a:pPr fontAlgn="base">
                <a:spcBef>
                  <a:spcPct val="0"/>
                </a:spcBef>
                <a:spcAft>
                  <a:spcPct val="0"/>
                </a:spcAft>
                <a:defRPr/>
              </a:pPr>
              <a:t>‹#›</a:t>
            </a:fld>
            <a:endParaRPr lang="en-GB">
              <a:solidFill>
                <a:srgbClr val="000000"/>
              </a:solidFill>
            </a:endParaRPr>
          </a:p>
        </p:txBody>
      </p:sp>
    </p:spTree>
    <p:extLst>
      <p:ext uri="{BB962C8B-B14F-4D97-AF65-F5344CB8AC3E}">
        <p14:creationId xmlns:p14="http://schemas.microsoft.com/office/powerpoint/2010/main" val="177116803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238500" y="0"/>
            <a:ext cx="11925300" cy="3810000"/>
            <a:chOff x="-2040" y="0"/>
            <a:chExt cx="7512" cy="2400"/>
          </a:xfrm>
        </p:grpSpPr>
        <p:sp>
          <p:nvSpPr>
            <p:cNvPr id="10243"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10244"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sp>
          <p:nvSpPr>
            <p:cNvPr id="10245"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grpSp>
      <p:sp>
        <p:nvSpPr>
          <p:cNvPr id="1027" name="Rectangle 6"/>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smtClean="0"/>
              <a:t>Click to edit Master title style</a:t>
            </a:r>
          </a:p>
        </p:txBody>
      </p:sp>
      <p:sp>
        <p:nvSpPr>
          <p:cNvPr id="1028" name="Rectangle 7"/>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48"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fontAlgn="base">
              <a:spcBef>
                <a:spcPct val="0"/>
              </a:spcBef>
              <a:spcAft>
                <a:spcPct val="0"/>
              </a:spcAft>
              <a:defRPr/>
            </a:pPr>
            <a:endParaRPr lang="en-GB">
              <a:solidFill>
                <a:srgbClr val="000000"/>
              </a:solidFill>
            </a:endParaRPr>
          </a:p>
        </p:txBody>
      </p:sp>
      <p:sp>
        <p:nvSpPr>
          <p:cNvPr id="10249"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vl1pPr>
          </a:lstStyle>
          <a:p>
            <a:pPr fontAlgn="base">
              <a:spcBef>
                <a:spcPct val="0"/>
              </a:spcBef>
              <a:spcAft>
                <a:spcPct val="0"/>
              </a:spcAft>
              <a:defRPr/>
            </a:pPr>
            <a:endParaRPr lang="en-GB">
              <a:solidFill>
                <a:srgbClr val="000000"/>
              </a:solidFill>
            </a:endParaRPr>
          </a:p>
        </p:txBody>
      </p:sp>
      <p:sp>
        <p:nvSpPr>
          <p:cNvPr id="10250"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fontAlgn="base">
              <a:spcBef>
                <a:spcPct val="0"/>
              </a:spcBef>
              <a:spcAft>
                <a:spcPct val="0"/>
              </a:spcAft>
              <a:defRPr/>
            </a:pPr>
            <a:fld id="{CBC854EE-1326-4987-94FE-CBC887064A56}" type="slidenum">
              <a:rPr lang="en-GB">
                <a:solidFill>
                  <a:srgbClr val="000000"/>
                </a:solidFill>
              </a:rPr>
              <a:pPr fontAlgn="base">
                <a:spcBef>
                  <a:spcPct val="0"/>
                </a:spcBef>
                <a:spcAft>
                  <a:spcPct val="0"/>
                </a:spcAft>
                <a:defRPr/>
              </a:pPr>
              <a:t>‹#›</a:t>
            </a:fld>
            <a:endParaRPr lang="en-GB">
              <a:solidFill>
                <a:srgbClr val="000000"/>
              </a:solidFill>
            </a:endParaRPr>
          </a:p>
        </p:txBody>
      </p:sp>
    </p:spTree>
    <p:extLst>
      <p:ext uri="{BB962C8B-B14F-4D97-AF65-F5344CB8AC3E}">
        <p14:creationId xmlns:p14="http://schemas.microsoft.com/office/powerpoint/2010/main" val="281358933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238500" y="0"/>
            <a:ext cx="11925300" cy="3810000"/>
            <a:chOff x="-2040" y="0"/>
            <a:chExt cx="7512" cy="2400"/>
          </a:xfrm>
        </p:grpSpPr>
        <p:sp>
          <p:nvSpPr>
            <p:cNvPr id="10243"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10244"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sp>
          <p:nvSpPr>
            <p:cNvPr id="10245"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grpSp>
      <p:sp>
        <p:nvSpPr>
          <p:cNvPr id="1027" name="Rectangle 6"/>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smtClean="0"/>
              <a:t>Click to edit Master title style</a:t>
            </a:r>
          </a:p>
        </p:txBody>
      </p:sp>
      <p:sp>
        <p:nvSpPr>
          <p:cNvPr id="1028" name="Rectangle 7"/>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48"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fontAlgn="base">
              <a:spcBef>
                <a:spcPct val="0"/>
              </a:spcBef>
              <a:spcAft>
                <a:spcPct val="0"/>
              </a:spcAft>
              <a:defRPr/>
            </a:pPr>
            <a:endParaRPr lang="en-GB">
              <a:solidFill>
                <a:srgbClr val="000000"/>
              </a:solidFill>
            </a:endParaRPr>
          </a:p>
        </p:txBody>
      </p:sp>
      <p:sp>
        <p:nvSpPr>
          <p:cNvPr id="10249"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vl1pPr>
          </a:lstStyle>
          <a:p>
            <a:pPr fontAlgn="base">
              <a:spcBef>
                <a:spcPct val="0"/>
              </a:spcBef>
              <a:spcAft>
                <a:spcPct val="0"/>
              </a:spcAft>
              <a:defRPr/>
            </a:pPr>
            <a:endParaRPr lang="en-GB">
              <a:solidFill>
                <a:srgbClr val="000000"/>
              </a:solidFill>
            </a:endParaRPr>
          </a:p>
        </p:txBody>
      </p:sp>
      <p:sp>
        <p:nvSpPr>
          <p:cNvPr id="10250"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fontAlgn="base">
              <a:spcBef>
                <a:spcPct val="0"/>
              </a:spcBef>
              <a:spcAft>
                <a:spcPct val="0"/>
              </a:spcAft>
              <a:defRPr/>
            </a:pPr>
            <a:fld id="{CBC854EE-1326-4987-94FE-CBC887064A56}" type="slidenum">
              <a:rPr lang="en-GB">
                <a:solidFill>
                  <a:srgbClr val="000000"/>
                </a:solidFill>
              </a:rPr>
              <a:pPr fontAlgn="base">
                <a:spcBef>
                  <a:spcPct val="0"/>
                </a:spcBef>
                <a:spcAft>
                  <a:spcPct val="0"/>
                </a:spcAft>
                <a:defRPr/>
              </a:pPr>
              <a:t>‹#›</a:t>
            </a:fld>
            <a:endParaRPr lang="en-GB">
              <a:solidFill>
                <a:srgbClr val="000000"/>
              </a:solidFill>
            </a:endParaRPr>
          </a:p>
        </p:txBody>
      </p:sp>
    </p:spTree>
    <p:extLst>
      <p:ext uri="{BB962C8B-B14F-4D97-AF65-F5344CB8AC3E}">
        <p14:creationId xmlns:p14="http://schemas.microsoft.com/office/powerpoint/2010/main" val="230789461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238500" y="0"/>
            <a:ext cx="11925300" cy="3810000"/>
            <a:chOff x="-2040" y="0"/>
            <a:chExt cx="7512" cy="2400"/>
          </a:xfrm>
        </p:grpSpPr>
        <p:sp>
          <p:nvSpPr>
            <p:cNvPr id="10243"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10244"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sp>
          <p:nvSpPr>
            <p:cNvPr id="10245"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grpSp>
      <p:sp>
        <p:nvSpPr>
          <p:cNvPr id="1027" name="Rectangle 6"/>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smtClean="0"/>
              <a:t>Click to edit Master title style</a:t>
            </a:r>
          </a:p>
        </p:txBody>
      </p:sp>
      <p:sp>
        <p:nvSpPr>
          <p:cNvPr id="1028" name="Rectangle 7"/>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48"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fontAlgn="base">
              <a:spcBef>
                <a:spcPct val="0"/>
              </a:spcBef>
              <a:spcAft>
                <a:spcPct val="0"/>
              </a:spcAft>
              <a:defRPr/>
            </a:pPr>
            <a:endParaRPr lang="en-GB">
              <a:solidFill>
                <a:srgbClr val="000000"/>
              </a:solidFill>
            </a:endParaRPr>
          </a:p>
        </p:txBody>
      </p:sp>
      <p:sp>
        <p:nvSpPr>
          <p:cNvPr id="10249"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vl1pPr>
          </a:lstStyle>
          <a:p>
            <a:pPr fontAlgn="base">
              <a:spcBef>
                <a:spcPct val="0"/>
              </a:spcBef>
              <a:spcAft>
                <a:spcPct val="0"/>
              </a:spcAft>
              <a:defRPr/>
            </a:pPr>
            <a:endParaRPr lang="en-GB">
              <a:solidFill>
                <a:srgbClr val="000000"/>
              </a:solidFill>
            </a:endParaRPr>
          </a:p>
        </p:txBody>
      </p:sp>
      <p:sp>
        <p:nvSpPr>
          <p:cNvPr id="10250"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fontAlgn="base">
              <a:spcBef>
                <a:spcPct val="0"/>
              </a:spcBef>
              <a:spcAft>
                <a:spcPct val="0"/>
              </a:spcAft>
              <a:defRPr/>
            </a:pPr>
            <a:fld id="{CBC854EE-1326-4987-94FE-CBC887064A56}" type="slidenum">
              <a:rPr lang="en-GB">
                <a:solidFill>
                  <a:srgbClr val="000000"/>
                </a:solidFill>
              </a:rPr>
              <a:pPr fontAlgn="base">
                <a:spcBef>
                  <a:spcPct val="0"/>
                </a:spcBef>
                <a:spcAft>
                  <a:spcPct val="0"/>
                </a:spcAft>
                <a:defRPr/>
              </a:pPr>
              <a:t>‹#›</a:t>
            </a:fld>
            <a:endParaRPr lang="en-GB">
              <a:solidFill>
                <a:srgbClr val="000000"/>
              </a:solidFill>
            </a:endParaRPr>
          </a:p>
        </p:txBody>
      </p:sp>
    </p:spTree>
    <p:extLst>
      <p:ext uri="{BB962C8B-B14F-4D97-AF65-F5344CB8AC3E}">
        <p14:creationId xmlns:p14="http://schemas.microsoft.com/office/powerpoint/2010/main" val="2334260053"/>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w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cid:image001.jpg@01D306D6.88BB2350"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cid:image001.jpg@01D306D6.88BB2350"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png"/><Relationship Id="rId1" Type="http://schemas.openxmlformats.org/officeDocument/2006/relationships/slideLayout" Target="../slideLayouts/slideLayout15.xml"/><Relationship Id="rId4" Type="http://schemas.openxmlformats.org/officeDocument/2006/relationships/image" Target="../media/image22.gif"/></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jpeg"/><Relationship Id="rId7" Type="http://schemas.openxmlformats.org/officeDocument/2006/relationships/image" Target="../media/image29.png"/><Relationship Id="rId2" Type="http://schemas.openxmlformats.org/officeDocument/2006/relationships/hyperlink" Target="http://www.yourschooluniform.com/" TargetMode="External"/><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www.yourschooluniform.com/uploaded_files/product_images/zoom/plv_blk.jpg" TargetMode="External"/><Relationship Id="rId1" Type="http://schemas.openxmlformats.org/officeDocument/2006/relationships/slideLayout" Target="../slideLayouts/slideLayout35.xml"/><Relationship Id="rId5" Type="http://schemas.openxmlformats.org/officeDocument/2006/relationships/image" Target="../media/image33.jpeg"/><Relationship Id="rId4" Type="http://schemas.openxmlformats.org/officeDocument/2006/relationships/image" Target="../media/image32.jpeg"/></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www.yourschooluniform.com/uploaded_files/product_images/zoom/plv_blk.jpg" TargetMode="External"/><Relationship Id="rId1" Type="http://schemas.openxmlformats.org/officeDocument/2006/relationships/slideLayout" Target="../slideLayouts/slideLayout35.xml"/><Relationship Id="rId5" Type="http://schemas.openxmlformats.org/officeDocument/2006/relationships/image" Target="../media/image33.jpeg"/><Relationship Id="rId4" Type="http://schemas.openxmlformats.org/officeDocument/2006/relationships/image" Target="../media/image32.jpeg"/></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6.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57.xml"/></Relationships>
</file>

<file path=ppt/slides/_rels/slide2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57.xml"/></Relationships>
</file>

<file path=ppt/slides/_rels/slide2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752601"/>
            <a:ext cx="7772400" cy="1820415"/>
          </a:xfrm>
        </p:spPr>
        <p:txBody>
          <a:bodyPr>
            <a:normAutofit/>
          </a:bodyPr>
          <a:lstStyle/>
          <a:p>
            <a:pPr algn="ctr"/>
            <a:r>
              <a:rPr lang="en-GB" dirty="0" smtClean="0">
                <a:solidFill>
                  <a:schemeClr val="bg1"/>
                </a:solidFill>
                <a:latin typeface="Comic Sans MS" pitchFamily="66" charset="0"/>
              </a:rPr>
              <a:t>Upper Key Stage 2 Curriculum Meeting</a:t>
            </a:r>
            <a:endParaRPr lang="en-GB" dirty="0">
              <a:solidFill>
                <a:schemeClr val="bg1"/>
              </a:solidFill>
              <a:latin typeface="Comic Sans MS" pitchFamily="66" charset="0"/>
            </a:endParaRPr>
          </a:p>
        </p:txBody>
      </p:sp>
      <p:sp>
        <p:nvSpPr>
          <p:cNvPr id="3" name="Subtitle 2"/>
          <p:cNvSpPr>
            <a:spLocks noGrp="1"/>
          </p:cNvSpPr>
          <p:nvPr>
            <p:ph type="subTitle" idx="1"/>
          </p:nvPr>
        </p:nvSpPr>
        <p:spPr/>
        <p:txBody>
          <a:bodyPr/>
          <a:lstStyle/>
          <a:p>
            <a:pPr algn="ctr"/>
            <a:r>
              <a:rPr lang="en-GB" dirty="0" smtClean="0">
                <a:solidFill>
                  <a:schemeClr val="bg1"/>
                </a:solidFill>
              </a:rPr>
              <a:t>19.09.2019</a:t>
            </a:r>
            <a:endParaRPr lang="en-GB" dirty="0">
              <a:solidFill>
                <a:schemeClr val="bg1"/>
              </a:solidFill>
            </a:endParaRPr>
          </a:p>
        </p:txBody>
      </p:sp>
      <p:pic>
        <p:nvPicPr>
          <p:cNvPr id="1026" name="Picture 2" descr="C:\Documents and Settings\Rchahal\Local Settings\Temporary Internet Files\Content.IE5\3JY1KMXN\MC900088956[1].wmf"/>
          <p:cNvPicPr>
            <a:picLocks noChangeAspect="1" noChangeArrowheads="1"/>
          </p:cNvPicPr>
          <p:nvPr/>
        </p:nvPicPr>
        <p:blipFill>
          <a:blip r:embed="rId2"/>
          <a:srcRect/>
          <a:stretch>
            <a:fillRect/>
          </a:stretch>
        </p:blipFill>
        <p:spPr bwMode="auto">
          <a:xfrm>
            <a:off x="3995936" y="5013176"/>
            <a:ext cx="2088232" cy="1684815"/>
          </a:xfrm>
          <a:prstGeom prst="rect">
            <a:avLst/>
          </a:prstGeom>
          <a:noFill/>
        </p:spPr>
      </p:pic>
      <p:pic>
        <p:nvPicPr>
          <p:cNvPr id="1027" name="Picture 3" descr="C:\Documents and Settings\Rchahal\Local Settings\Temporary Internet Files\Content.IE5\ZJ0MJRY3\MC900071187[1].wmf"/>
          <p:cNvPicPr>
            <a:picLocks noChangeAspect="1" noChangeArrowheads="1"/>
          </p:cNvPicPr>
          <p:nvPr/>
        </p:nvPicPr>
        <p:blipFill>
          <a:blip r:embed="rId3"/>
          <a:srcRect/>
          <a:stretch>
            <a:fillRect/>
          </a:stretch>
        </p:blipFill>
        <p:spPr bwMode="auto">
          <a:xfrm>
            <a:off x="7020272" y="4257772"/>
            <a:ext cx="1990253" cy="1890665"/>
          </a:xfrm>
          <a:prstGeom prst="rect">
            <a:avLst/>
          </a:prstGeom>
          <a:noFill/>
        </p:spPr>
      </p:pic>
      <p:pic>
        <p:nvPicPr>
          <p:cNvPr id="1028" name="Picture 4" descr="C:\Documents and Settings\Rchahal\Local Settings\Temporary Internet Files\Content.IE5\3JY1KMXN\MC900090102[1].wmf"/>
          <p:cNvPicPr>
            <a:picLocks noChangeAspect="1" noChangeArrowheads="1"/>
          </p:cNvPicPr>
          <p:nvPr/>
        </p:nvPicPr>
        <p:blipFill>
          <a:blip r:embed="rId4"/>
          <a:srcRect/>
          <a:stretch>
            <a:fillRect/>
          </a:stretch>
        </p:blipFill>
        <p:spPr bwMode="auto">
          <a:xfrm>
            <a:off x="107504" y="3573016"/>
            <a:ext cx="3192855" cy="2385588"/>
          </a:xfrm>
          <a:prstGeom prst="rect">
            <a:avLst/>
          </a:prstGeom>
          <a:noFill/>
        </p:spPr>
      </p:pic>
      <p:pic>
        <p:nvPicPr>
          <p:cNvPr id="7" name="Picture 7" descr="Westbrook primary logo"/>
          <p:cNvPicPr>
            <a:picLocks noChangeAspect="1" noChangeArrowheads="1"/>
          </p:cNvPicPr>
          <p:nvPr/>
        </p:nvPicPr>
        <p:blipFill>
          <a:blip r:embed="rId5" cstate="print">
            <a:extLst>
              <a:ext uri="{28A0092B-C50C-407E-A947-70E740481C1C}">
                <a14:useLocalDpi xmlns:a14="http://schemas.microsoft.com/office/drawing/2010/main" val="0"/>
              </a:ext>
            </a:extLst>
          </a:blip>
          <a:srcRect t="32076" b="30484"/>
          <a:stretch>
            <a:fillRect/>
          </a:stretch>
        </p:blipFill>
        <p:spPr bwMode="auto">
          <a:xfrm>
            <a:off x="1547664" y="260648"/>
            <a:ext cx="6264275" cy="164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683569" y="1124744"/>
            <a:ext cx="8333822" cy="5616624"/>
          </a:xfrm>
        </p:spPr>
        <p:txBody>
          <a:bodyPr>
            <a:normAutofit/>
          </a:bodyPr>
          <a:lstStyle/>
          <a:p>
            <a:pPr marL="109728" indent="0">
              <a:buNone/>
            </a:pPr>
            <a:r>
              <a:rPr lang="en-GB" b="1" dirty="0" smtClean="0">
                <a:solidFill>
                  <a:schemeClr val="bg1"/>
                </a:solidFill>
                <a:latin typeface="Comic Sans MS" pitchFamily="66" charset="0"/>
              </a:rPr>
              <a:t>Year </a:t>
            </a:r>
            <a:r>
              <a:rPr lang="en-GB" b="1" dirty="0">
                <a:solidFill>
                  <a:schemeClr val="bg1"/>
                </a:solidFill>
                <a:latin typeface="Comic Sans MS" pitchFamily="66" charset="0"/>
              </a:rPr>
              <a:t>5</a:t>
            </a:r>
            <a:endParaRPr lang="en-GB" b="1" dirty="0" smtClean="0">
              <a:solidFill>
                <a:schemeClr val="bg1"/>
              </a:solidFill>
              <a:latin typeface="Comic Sans MS" pitchFamily="66" charset="0"/>
            </a:endParaRPr>
          </a:p>
          <a:p>
            <a:r>
              <a:rPr lang="en-GB" b="1" dirty="0" smtClean="0">
                <a:solidFill>
                  <a:schemeClr val="bg1"/>
                </a:solidFill>
                <a:latin typeface="Comic Sans MS" pitchFamily="66" charset="0"/>
              </a:rPr>
              <a:t>Eagle – Ms Giga</a:t>
            </a:r>
          </a:p>
          <a:p>
            <a:r>
              <a:rPr lang="en-GB" b="1" dirty="0" smtClean="0">
                <a:solidFill>
                  <a:schemeClr val="bg1"/>
                </a:solidFill>
                <a:latin typeface="Comic Sans MS" pitchFamily="66" charset="0"/>
              </a:rPr>
              <a:t>Hawk – Miss Patel </a:t>
            </a:r>
          </a:p>
          <a:p>
            <a:r>
              <a:rPr lang="en-GB" b="1" dirty="0" smtClean="0">
                <a:solidFill>
                  <a:schemeClr val="bg1"/>
                </a:solidFill>
                <a:latin typeface="Comic Sans MS" pitchFamily="66" charset="0"/>
              </a:rPr>
              <a:t>Osprey – Ms Duong</a:t>
            </a:r>
          </a:p>
          <a:p>
            <a:pPr marL="109728" indent="0">
              <a:buNone/>
            </a:pPr>
            <a:r>
              <a:rPr lang="en-GB" b="1" dirty="0" smtClean="0">
                <a:solidFill>
                  <a:schemeClr val="bg1"/>
                </a:solidFill>
                <a:latin typeface="Comic Sans MS" pitchFamily="66" charset="0"/>
              </a:rPr>
              <a:t>                                                      </a:t>
            </a:r>
            <a:endParaRPr lang="en-GB" b="1" dirty="0">
              <a:solidFill>
                <a:schemeClr val="bg1"/>
              </a:solidFill>
              <a:latin typeface="Comic Sans MS" pitchFamily="66" charset="0"/>
            </a:endParaRPr>
          </a:p>
          <a:p>
            <a:pPr marL="109728" indent="0">
              <a:buNone/>
            </a:pPr>
            <a:r>
              <a:rPr lang="en-GB" b="1" dirty="0" smtClean="0">
                <a:solidFill>
                  <a:schemeClr val="bg1"/>
                </a:solidFill>
                <a:latin typeface="Comic Sans MS" pitchFamily="66" charset="0"/>
              </a:rPr>
              <a:t>Year 6                                         </a:t>
            </a:r>
          </a:p>
          <a:p>
            <a:r>
              <a:rPr lang="en-GB" b="1" dirty="0" smtClean="0">
                <a:solidFill>
                  <a:schemeClr val="bg1"/>
                </a:solidFill>
                <a:latin typeface="Comic Sans MS" pitchFamily="66" charset="0"/>
              </a:rPr>
              <a:t>Falcon </a:t>
            </a:r>
            <a:r>
              <a:rPr lang="en-GB" b="1" dirty="0">
                <a:solidFill>
                  <a:schemeClr val="bg1"/>
                </a:solidFill>
                <a:latin typeface="Comic Sans MS" pitchFamily="66" charset="0"/>
              </a:rPr>
              <a:t>- </a:t>
            </a:r>
            <a:r>
              <a:rPr lang="en-GB" b="1" dirty="0" smtClean="0">
                <a:solidFill>
                  <a:schemeClr val="bg1"/>
                </a:solidFill>
                <a:latin typeface="Comic Sans MS" pitchFamily="66" charset="0"/>
              </a:rPr>
              <a:t>Mr Lillie</a:t>
            </a:r>
            <a:endParaRPr lang="en-GB" b="1" dirty="0">
              <a:solidFill>
                <a:schemeClr val="bg1"/>
              </a:solidFill>
              <a:latin typeface="Comic Sans MS" pitchFamily="66" charset="0"/>
            </a:endParaRPr>
          </a:p>
          <a:p>
            <a:r>
              <a:rPr lang="en-GB" b="1" dirty="0" smtClean="0">
                <a:solidFill>
                  <a:schemeClr val="bg1"/>
                </a:solidFill>
                <a:latin typeface="Comic Sans MS" pitchFamily="66" charset="0"/>
              </a:rPr>
              <a:t>Harrier - Miss </a:t>
            </a:r>
            <a:r>
              <a:rPr lang="en-GB" b="1" dirty="0" err="1" smtClean="0">
                <a:solidFill>
                  <a:schemeClr val="bg1"/>
                </a:solidFill>
                <a:latin typeface="Comic Sans MS" pitchFamily="66" charset="0"/>
              </a:rPr>
              <a:t>Jandu</a:t>
            </a:r>
            <a:endParaRPr lang="en-GB" b="1" dirty="0" smtClean="0">
              <a:solidFill>
                <a:schemeClr val="bg1"/>
              </a:solidFill>
              <a:latin typeface="Comic Sans MS" pitchFamily="66" charset="0"/>
            </a:endParaRPr>
          </a:p>
          <a:p>
            <a:r>
              <a:rPr lang="en-GB" b="1" dirty="0" smtClean="0">
                <a:solidFill>
                  <a:schemeClr val="bg1"/>
                </a:solidFill>
                <a:latin typeface="Comic Sans MS" pitchFamily="66" charset="0"/>
              </a:rPr>
              <a:t>Kestrel – Miss Fernando </a:t>
            </a:r>
          </a:p>
          <a:p>
            <a:pPr marL="109728" indent="0" algn="ctr">
              <a:buNone/>
            </a:pPr>
            <a:endParaRPr lang="en-GB" b="1" dirty="0" smtClean="0">
              <a:solidFill>
                <a:schemeClr val="bg1"/>
              </a:solidFill>
              <a:latin typeface="Comic Sans MS" pitchFamily="66" charset="0"/>
            </a:endParaRPr>
          </a:p>
          <a:p>
            <a:pPr marL="109728" indent="0" algn="ctr">
              <a:buNone/>
            </a:pPr>
            <a:r>
              <a:rPr lang="en-GB" b="1" dirty="0" smtClean="0">
                <a:solidFill>
                  <a:schemeClr val="bg1"/>
                </a:solidFill>
                <a:latin typeface="Comic Sans MS" pitchFamily="66" charset="0"/>
              </a:rPr>
              <a:t>Deputy Headteacher</a:t>
            </a:r>
            <a:r>
              <a:rPr lang="en-GB" b="1" dirty="0">
                <a:solidFill>
                  <a:schemeClr val="bg1"/>
                </a:solidFill>
                <a:latin typeface="Comic Sans MS" pitchFamily="66" charset="0"/>
              </a:rPr>
              <a:t> </a:t>
            </a:r>
            <a:r>
              <a:rPr lang="en-GB" b="1" dirty="0" smtClean="0">
                <a:solidFill>
                  <a:schemeClr val="bg1"/>
                </a:solidFill>
                <a:latin typeface="Comic Sans MS" pitchFamily="66" charset="0"/>
              </a:rPr>
              <a:t>/ SENCO / Phase Leader - Mrs Benton</a:t>
            </a:r>
          </a:p>
        </p:txBody>
      </p:sp>
      <p:sp>
        <p:nvSpPr>
          <p:cNvPr id="3" name="Title 2"/>
          <p:cNvSpPr>
            <a:spLocks noGrp="1"/>
          </p:cNvSpPr>
          <p:nvPr>
            <p:ph type="title"/>
          </p:nvPr>
        </p:nvSpPr>
        <p:spPr>
          <a:xfrm>
            <a:off x="611560" y="188640"/>
            <a:ext cx="8229600" cy="936104"/>
          </a:xfrm>
          <a:solidFill>
            <a:srgbClr val="66FF99"/>
          </a:solidFill>
        </p:spPr>
        <p:txBody>
          <a:bodyPr/>
          <a:lstStyle/>
          <a:p>
            <a:pPr algn="ctr"/>
            <a:r>
              <a:rPr lang="en-GB" dirty="0" smtClean="0">
                <a:solidFill>
                  <a:schemeClr val="tx1"/>
                </a:solidFill>
                <a:latin typeface="Comic Sans MS" pitchFamily="66" charset="0"/>
              </a:rPr>
              <a:t>Upper Key Stage 2 Teachers</a:t>
            </a:r>
            <a:endParaRPr lang="en-US" dirty="0">
              <a:solidFill>
                <a:schemeClr val="tx1"/>
              </a:solidFill>
              <a:latin typeface="Comic Sans MS" pitchFamily="66" charset="0"/>
            </a:endParaRPr>
          </a:p>
        </p:txBody>
      </p:sp>
    </p:spTree>
    <p:extLst>
      <p:ext uri="{BB962C8B-B14F-4D97-AF65-F5344CB8AC3E}">
        <p14:creationId xmlns:p14="http://schemas.microsoft.com/office/powerpoint/2010/main" val="26063912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683569" y="1124744"/>
            <a:ext cx="8333822" cy="5616624"/>
          </a:xfrm>
        </p:spPr>
        <p:txBody>
          <a:bodyPr>
            <a:normAutofit/>
          </a:bodyPr>
          <a:lstStyle/>
          <a:p>
            <a:pPr marL="109728" indent="0">
              <a:buNone/>
            </a:pPr>
            <a:r>
              <a:rPr lang="en-GB" b="1" dirty="0" smtClean="0">
                <a:solidFill>
                  <a:schemeClr val="bg1"/>
                </a:solidFill>
                <a:latin typeface="Comic Sans MS" pitchFamily="66" charset="0"/>
              </a:rPr>
              <a:t>Year </a:t>
            </a:r>
            <a:r>
              <a:rPr lang="en-GB" b="1" dirty="0">
                <a:solidFill>
                  <a:schemeClr val="bg1"/>
                </a:solidFill>
                <a:latin typeface="Comic Sans MS" pitchFamily="66" charset="0"/>
              </a:rPr>
              <a:t>5</a:t>
            </a:r>
            <a:endParaRPr lang="en-GB" b="1" dirty="0" smtClean="0">
              <a:solidFill>
                <a:schemeClr val="bg1"/>
              </a:solidFill>
              <a:latin typeface="Comic Sans MS" pitchFamily="66" charset="0"/>
            </a:endParaRPr>
          </a:p>
          <a:p>
            <a:r>
              <a:rPr lang="en-GB" b="1" dirty="0" smtClean="0">
                <a:solidFill>
                  <a:schemeClr val="bg1"/>
                </a:solidFill>
                <a:latin typeface="Comic Sans MS" pitchFamily="66" charset="0"/>
              </a:rPr>
              <a:t>Ms </a:t>
            </a:r>
            <a:r>
              <a:rPr lang="en-GB" b="1" dirty="0" err="1" smtClean="0">
                <a:solidFill>
                  <a:schemeClr val="bg1"/>
                </a:solidFill>
                <a:latin typeface="Comic Sans MS" pitchFamily="66" charset="0"/>
              </a:rPr>
              <a:t>Nedyalkova</a:t>
            </a:r>
            <a:r>
              <a:rPr lang="en-GB" b="1" dirty="0" smtClean="0">
                <a:solidFill>
                  <a:schemeClr val="bg1"/>
                </a:solidFill>
                <a:latin typeface="Comic Sans MS" pitchFamily="66" charset="0"/>
              </a:rPr>
              <a:t> (HLTA)</a:t>
            </a:r>
          </a:p>
          <a:p>
            <a:r>
              <a:rPr lang="en-GB" b="1" dirty="0" smtClean="0">
                <a:solidFill>
                  <a:schemeClr val="bg1"/>
                </a:solidFill>
                <a:latin typeface="Comic Sans MS" pitchFamily="66" charset="0"/>
              </a:rPr>
              <a:t>Mrs Ms O’Shaughnessy (HLTA part time)</a:t>
            </a:r>
          </a:p>
          <a:p>
            <a:r>
              <a:rPr lang="en-GB" b="1" dirty="0" smtClean="0">
                <a:solidFill>
                  <a:schemeClr val="bg1"/>
                </a:solidFill>
                <a:latin typeface="Comic Sans MS" pitchFamily="66" charset="0"/>
              </a:rPr>
              <a:t>Mrs Swann</a:t>
            </a:r>
          </a:p>
          <a:p>
            <a:r>
              <a:rPr lang="en-GB" b="1" dirty="0" smtClean="0">
                <a:solidFill>
                  <a:schemeClr val="bg1"/>
                </a:solidFill>
                <a:latin typeface="Comic Sans MS" pitchFamily="66" charset="0"/>
              </a:rPr>
              <a:t>Mrs </a:t>
            </a:r>
            <a:r>
              <a:rPr lang="en-GB" b="1" dirty="0" err="1" smtClean="0">
                <a:solidFill>
                  <a:schemeClr val="bg1"/>
                </a:solidFill>
                <a:latin typeface="Comic Sans MS" pitchFamily="66" charset="0"/>
              </a:rPr>
              <a:t>Harrish</a:t>
            </a:r>
            <a:r>
              <a:rPr lang="en-GB" b="1" dirty="0" smtClean="0">
                <a:solidFill>
                  <a:schemeClr val="bg1"/>
                </a:solidFill>
                <a:latin typeface="Comic Sans MS" pitchFamily="66" charset="0"/>
              </a:rPr>
              <a:t> </a:t>
            </a:r>
          </a:p>
          <a:p>
            <a:pPr marL="109728" indent="0">
              <a:buNone/>
            </a:pPr>
            <a:r>
              <a:rPr lang="en-GB" b="1" dirty="0" smtClean="0">
                <a:solidFill>
                  <a:schemeClr val="bg1"/>
                </a:solidFill>
                <a:latin typeface="Comic Sans MS" pitchFamily="66" charset="0"/>
              </a:rPr>
              <a:t>                                          </a:t>
            </a:r>
            <a:endParaRPr lang="en-GB" b="1" dirty="0">
              <a:solidFill>
                <a:schemeClr val="bg1"/>
              </a:solidFill>
              <a:latin typeface="Comic Sans MS" pitchFamily="66" charset="0"/>
            </a:endParaRPr>
          </a:p>
          <a:p>
            <a:pPr marL="109728" indent="0">
              <a:buNone/>
            </a:pPr>
            <a:r>
              <a:rPr lang="en-GB" b="1" dirty="0" smtClean="0">
                <a:solidFill>
                  <a:schemeClr val="bg1"/>
                </a:solidFill>
                <a:latin typeface="Comic Sans MS" pitchFamily="66" charset="0"/>
              </a:rPr>
              <a:t>Year 6                                         </a:t>
            </a:r>
          </a:p>
          <a:p>
            <a:r>
              <a:rPr lang="en-GB" b="1" dirty="0" smtClean="0">
                <a:solidFill>
                  <a:schemeClr val="bg1"/>
                </a:solidFill>
                <a:latin typeface="Comic Sans MS" pitchFamily="66" charset="0"/>
              </a:rPr>
              <a:t>Mrs </a:t>
            </a:r>
            <a:r>
              <a:rPr lang="en-GB" b="1" dirty="0" err="1" smtClean="0">
                <a:solidFill>
                  <a:schemeClr val="bg1"/>
                </a:solidFill>
                <a:latin typeface="Comic Sans MS" pitchFamily="66" charset="0"/>
              </a:rPr>
              <a:t>Petruk</a:t>
            </a:r>
            <a:r>
              <a:rPr lang="en-GB" b="1" dirty="0" smtClean="0">
                <a:solidFill>
                  <a:schemeClr val="bg1"/>
                </a:solidFill>
                <a:latin typeface="Comic Sans MS" pitchFamily="66" charset="0"/>
              </a:rPr>
              <a:t> (HLTA)</a:t>
            </a:r>
            <a:endParaRPr lang="en-GB" b="1" dirty="0">
              <a:solidFill>
                <a:schemeClr val="bg1"/>
              </a:solidFill>
              <a:latin typeface="Comic Sans MS" pitchFamily="66" charset="0"/>
            </a:endParaRPr>
          </a:p>
          <a:p>
            <a:r>
              <a:rPr lang="en-GB" b="1" dirty="0" smtClean="0">
                <a:solidFill>
                  <a:schemeClr val="bg1"/>
                </a:solidFill>
                <a:latin typeface="Comic Sans MS" pitchFamily="66" charset="0"/>
              </a:rPr>
              <a:t>Mrs Chana</a:t>
            </a:r>
          </a:p>
          <a:p>
            <a:r>
              <a:rPr lang="en-GB" b="1" dirty="0" smtClean="0">
                <a:solidFill>
                  <a:schemeClr val="bg1"/>
                </a:solidFill>
                <a:latin typeface="Comic Sans MS" pitchFamily="66" charset="0"/>
              </a:rPr>
              <a:t>Mrs Jan</a:t>
            </a:r>
            <a:endParaRPr lang="en-GB" b="1" dirty="0">
              <a:solidFill>
                <a:schemeClr val="bg1"/>
              </a:solidFill>
              <a:latin typeface="Comic Sans MS" pitchFamily="66" charset="0"/>
            </a:endParaRPr>
          </a:p>
          <a:p>
            <a:endParaRPr lang="en-GB" b="1" dirty="0" smtClean="0">
              <a:solidFill>
                <a:schemeClr val="bg1"/>
              </a:solidFill>
              <a:latin typeface="Comic Sans MS" pitchFamily="66" charset="0"/>
            </a:endParaRPr>
          </a:p>
        </p:txBody>
      </p:sp>
      <p:sp>
        <p:nvSpPr>
          <p:cNvPr id="3" name="Title 2"/>
          <p:cNvSpPr>
            <a:spLocks noGrp="1"/>
          </p:cNvSpPr>
          <p:nvPr>
            <p:ph type="title"/>
          </p:nvPr>
        </p:nvSpPr>
        <p:spPr>
          <a:xfrm>
            <a:off x="611560" y="188640"/>
            <a:ext cx="8229600" cy="936104"/>
          </a:xfrm>
          <a:solidFill>
            <a:srgbClr val="66FF99"/>
          </a:solidFill>
        </p:spPr>
        <p:txBody>
          <a:bodyPr>
            <a:normAutofit fontScale="90000"/>
          </a:bodyPr>
          <a:lstStyle/>
          <a:p>
            <a:pPr algn="ctr"/>
            <a:r>
              <a:rPr lang="en-GB" dirty="0" smtClean="0">
                <a:solidFill>
                  <a:schemeClr val="tx1"/>
                </a:solidFill>
                <a:latin typeface="Comic Sans MS" pitchFamily="66" charset="0"/>
              </a:rPr>
              <a:t>Upper Key Stage 2 Support Staff</a:t>
            </a:r>
            <a:endParaRPr lang="en-US" dirty="0">
              <a:solidFill>
                <a:schemeClr val="tx1"/>
              </a:solidFill>
              <a:latin typeface="Comic Sans MS" pitchFamily="66" charset="0"/>
            </a:endParaRPr>
          </a:p>
        </p:txBody>
      </p:sp>
    </p:spTree>
    <p:extLst>
      <p:ext uri="{BB962C8B-B14F-4D97-AF65-F5344CB8AC3E}">
        <p14:creationId xmlns:p14="http://schemas.microsoft.com/office/powerpoint/2010/main" val="40590454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68760"/>
            <a:ext cx="8229600" cy="5472608"/>
          </a:xfrm>
        </p:spPr>
        <p:txBody>
          <a:bodyPr>
            <a:normAutofit lnSpcReduction="10000"/>
          </a:bodyPr>
          <a:lstStyle/>
          <a:p>
            <a:pPr marL="0" lvl="0" indent="0">
              <a:spcBef>
                <a:spcPts val="0"/>
              </a:spcBef>
              <a:buClrTx/>
              <a:buSzTx/>
              <a:buNone/>
              <a:defRPr/>
            </a:pPr>
            <a:r>
              <a:rPr lang="en-GB" sz="2200" b="1" u="sng" dirty="0" smtClean="0">
                <a:solidFill>
                  <a:schemeClr val="bg1"/>
                </a:solidFill>
                <a:latin typeface="Comic Sans MS" panose="030F0702030302020204" pitchFamily="66" charset="0"/>
              </a:rPr>
              <a:t>Aims</a:t>
            </a:r>
            <a:endParaRPr lang="en-GB" sz="2200" dirty="0" smtClean="0">
              <a:solidFill>
                <a:schemeClr val="bg1"/>
              </a:solidFill>
              <a:latin typeface="Comic Sans MS" panose="030F0702030302020204" pitchFamily="66" charset="0"/>
            </a:endParaRPr>
          </a:p>
          <a:p>
            <a:pPr marL="342900" indent="-342900">
              <a:spcBef>
                <a:spcPts val="0"/>
              </a:spcBef>
              <a:buClrTx/>
              <a:buSzTx/>
              <a:defRPr/>
            </a:pPr>
            <a:r>
              <a:rPr lang="en-GB" sz="2200" dirty="0" smtClean="0">
                <a:solidFill>
                  <a:schemeClr val="bg1"/>
                </a:solidFill>
                <a:latin typeface="Comic Sans MS" panose="030F0702030302020204" pitchFamily="66" charset="0"/>
              </a:rPr>
              <a:t>Children </a:t>
            </a:r>
            <a:r>
              <a:rPr lang="en-GB" sz="2200" dirty="0">
                <a:solidFill>
                  <a:schemeClr val="bg1"/>
                </a:solidFill>
                <a:latin typeface="Comic Sans MS" panose="030F0702030302020204" pitchFamily="66" charset="0"/>
              </a:rPr>
              <a:t>are creative learners who are inspired </a:t>
            </a:r>
            <a:r>
              <a:rPr lang="en-GB" sz="2200" b="1" dirty="0">
                <a:solidFill>
                  <a:schemeClr val="bg1"/>
                </a:solidFill>
                <a:latin typeface="Comic Sans MS" panose="030F0702030302020204" pitchFamily="66" charset="0"/>
              </a:rPr>
              <a:t>to think </a:t>
            </a:r>
            <a:r>
              <a:rPr lang="en-GB" sz="2200" dirty="0">
                <a:solidFill>
                  <a:schemeClr val="bg1"/>
                </a:solidFill>
                <a:latin typeface="Comic Sans MS" panose="030F0702030302020204" pitchFamily="66" charset="0"/>
              </a:rPr>
              <a:t>and </a:t>
            </a:r>
            <a:r>
              <a:rPr lang="en-GB" sz="2200" b="1" dirty="0">
                <a:solidFill>
                  <a:schemeClr val="bg1"/>
                </a:solidFill>
                <a:latin typeface="Comic Sans MS" panose="030F0702030302020204" pitchFamily="66" charset="0"/>
              </a:rPr>
              <a:t>investigate</a:t>
            </a:r>
            <a:r>
              <a:rPr lang="en-GB" sz="2200" dirty="0">
                <a:solidFill>
                  <a:schemeClr val="bg1"/>
                </a:solidFill>
                <a:latin typeface="Comic Sans MS" panose="030F0702030302020204" pitchFamily="66" charset="0"/>
              </a:rPr>
              <a:t> </a:t>
            </a:r>
            <a:endParaRPr lang="en-GB" sz="2200" dirty="0" smtClean="0">
              <a:solidFill>
                <a:schemeClr val="bg1"/>
              </a:solidFill>
              <a:latin typeface="Comic Sans MS" panose="030F0702030302020204" pitchFamily="66" charset="0"/>
            </a:endParaRPr>
          </a:p>
          <a:p>
            <a:pPr marL="342900" indent="-342900">
              <a:spcBef>
                <a:spcPts val="0"/>
              </a:spcBef>
              <a:buClrTx/>
              <a:buSzTx/>
              <a:defRPr/>
            </a:pPr>
            <a:r>
              <a:rPr lang="en-GB" sz="2200" dirty="0" smtClean="0">
                <a:solidFill>
                  <a:schemeClr val="bg1"/>
                </a:solidFill>
                <a:latin typeface="Comic Sans MS" panose="030F0702030302020204" pitchFamily="66" charset="0"/>
              </a:rPr>
              <a:t>Children develop </a:t>
            </a:r>
            <a:r>
              <a:rPr lang="en-GB" sz="2200" dirty="0">
                <a:solidFill>
                  <a:schemeClr val="bg1"/>
                </a:solidFill>
                <a:latin typeface="Comic Sans MS" panose="030F0702030302020204" pitchFamily="66" charset="0"/>
              </a:rPr>
              <a:t>and </a:t>
            </a:r>
            <a:r>
              <a:rPr lang="en-GB" sz="2200" dirty="0" smtClean="0">
                <a:solidFill>
                  <a:schemeClr val="bg1"/>
                </a:solidFill>
                <a:latin typeface="Comic Sans MS" panose="030F0702030302020204" pitchFamily="66" charset="0"/>
              </a:rPr>
              <a:t>apply skills </a:t>
            </a:r>
            <a:r>
              <a:rPr lang="en-GB" sz="2200" dirty="0">
                <a:solidFill>
                  <a:schemeClr val="bg1"/>
                </a:solidFill>
                <a:latin typeface="Comic Sans MS" panose="030F0702030302020204" pitchFamily="66" charset="0"/>
              </a:rPr>
              <a:t>and knowledge which equips them for </a:t>
            </a:r>
            <a:r>
              <a:rPr lang="en-GB" sz="2200" dirty="0" smtClean="0">
                <a:solidFill>
                  <a:schemeClr val="bg1"/>
                </a:solidFill>
                <a:latin typeface="Comic Sans MS" panose="030F0702030302020204" pitchFamily="66" charset="0"/>
              </a:rPr>
              <a:t>life-long learning</a:t>
            </a:r>
          </a:p>
          <a:p>
            <a:pPr marL="342900" indent="-342900">
              <a:spcBef>
                <a:spcPts val="0"/>
              </a:spcBef>
              <a:buClrTx/>
              <a:buSzTx/>
              <a:defRPr/>
            </a:pPr>
            <a:r>
              <a:rPr lang="en-GB" sz="2200" dirty="0">
                <a:solidFill>
                  <a:schemeClr val="bg1"/>
                </a:solidFill>
                <a:latin typeface="Comic Sans MS" panose="030F0702030302020204" pitchFamily="66" charset="0"/>
              </a:rPr>
              <a:t>Children learn and apply skills/knowledge through first-hand experiences</a:t>
            </a:r>
          </a:p>
          <a:p>
            <a:pPr marL="342900" indent="-342900">
              <a:spcBef>
                <a:spcPts val="0"/>
              </a:spcBef>
              <a:buClrTx/>
              <a:buSzTx/>
              <a:defRPr/>
            </a:pPr>
            <a:r>
              <a:rPr lang="en-GB" sz="2200" dirty="0">
                <a:solidFill>
                  <a:schemeClr val="bg1"/>
                </a:solidFill>
                <a:latin typeface="Comic Sans MS" panose="030F0702030302020204" pitchFamily="66" charset="0"/>
              </a:rPr>
              <a:t>Children are proud of their learning and aim to achieve their </a:t>
            </a:r>
            <a:r>
              <a:rPr lang="en-GB" sz="2200" dirty="0" smtClean="0">
                <a:solidFill>
                  <a:schemeClr val="bg1"/>
                </a:solidFill>
                <a:latin typeface="Comic Sans MS" panose="030F0702030302020204" pitchFamily="66" charset="0"/>
              </a:rPr>
              <a:t>best</a:t>
            </a:r>
          </a:p>
          <a:p>
            <a:pPr marL="342900" indent="-342900">
              <a:spcBef>
                <a:spcPts val="0"/>
              </a:spcBef>
              <a:buClrTx/>
              <a:buSzTx/>
              <a:defRPr/>
            </a:pPr>
            <a:r>
              <a:rPr lang="en-GB" sz="2200" dirty="0">
                <a:solidFill>
                  <a:schemeClr val="bg1"/>
                </a:solidFill>
                <a:latin typeface="Comic Sans MS" panose="030F0702030302020204" pitchFamily="66" charset="0"/>
              </a:rPr>
              <a:t>Children believe in the value of team work, helping and caring for one </a:t>
            </a:r>
            <a:r>
              <a:rPr lang="en-GB" sz="2200" dirty="0" smtClean="0">
                <a:solidFill>
                  <a:schemeClr val="bg1"/>
                </a:solidFill>
                <a:latin typeface="Comic Sans MS" panose="030F0702030302020204" pitchFamily="66" charset="0"/>
              </a:rPr>
              <a:t>another</a:t>
            </a:r>
          </a:p>
          <a:p>
            <a:pPr marL="342900" indent="-342900">
              <a:spcBef>
                <a:spcPts val="0"/>
              </a:spcBef>
              <a:buClrTx/>
              <a:buSzTx/>
              <a:defRPr/>
            </a:pPr>
            <a:r>
              <a:rPr lang="en-GB" sz="2200" dirty="0">
                <a:solidFill>
                  <a:schemeClr val="bg1"/>
                </a:solidFill>
                <a:latin typeface="Comic Sans MS" panose="030F0702030302020204" pitchFamily="66" charset="0"/>
              </a:rPr>
              <a:t>There are close links with the local community whereby parents are partners in the learning journey</a:t>
            </a:r>
          </a:p>
          <a:p>
            <a:pPr marL="342900" indent="-342900">
              <a:spcBef>
                <a:spcPts val="0"/>
              </a:spcBef>
              <a:buClrTx/>
              <a:buSzTx/>
              <a:defRPr/>
            </a:pPr>
            <a:r>
              <a:rPr lang="en-GB" sz="2200" dirty="0">
                <a:solidFill>
                  <a:schemeClr val="bg1"/>
                </a:solidFill>
                <a:latin typeface="Comic Sans MS" panose="030F0702030302020204" pitchFamily="66" charset="0"/>
              </a:rPr>
              <a:t>Staff, Governors and the whole community are ambitious and seek to provide only the very best education for our </a:t>
            </a:r>
            <a:r>
              <a:rPr lang="en-GB" sz="2200" dirty="0" smtClean="0">
                <a:solidFill>
                  <a:schemeClr val="bg1"/>
                </a:solidFill>
                <a:latin typeface="Comic Sans MS" panose="030F0702030302020204" pitchFamily="66" charset="0"/>
              </a:rPr>
              <a:t>children</a:t>
            </a:r>
            <a:r>
              <a:rPr lang="en-GB" sz="2200" dirty="0">
                <a:solidFill>
                  <a:schemeClr val="bg1"/>
                </a:solidFill>
                <a:latin typeface="Comic Sans MS" panose="030F0702030302020204" pitchFamily="66" charset="0"/>
              </a:rPr>
              <a:t/>
            </a:r>
            <a:br>
              <a:rPr lang="en-GB" sz="2200" dirty="0">
                <a:solidFill>
                  <a:schemeClr val="bg1"/>
                </a:solidFill>
                <a:latin typeface="Comic Sans MS" panose="030F0702030302020204" pitchFamily="66" charset="0"/>
              </a:rPr>
            </a:br>
            <a:endParaRPr lang="en-US" sz="2200" b="1" dirty="0">
              <a:solidFill>
                <a:schemeClr val="bg1"/>
              </a:solidFill>
              <a:latin typeface="Comic Sans MS" pitchFamily="66" charset="0"/>
            </a:endParaRPr>
          </a:p>
        </p:txBody>
      </p:sp>
      <p:sp>
        <p:nvSpPr>
          <p:cNvPr id="3" name="Title 2"/>
          <p:cNvSpPr>
            <a:spLocks noGrp="1"/>
          </p:cNvSpPr>
          <p:nvPr>
            <p:ph type="title"/>
          </p:nvPr>
        </p:nvSpPr>
        <p:spPr>
          <a:xfrm>
            <a:off x="457200" y="265402"/>
            <a:ext cx="8229600" cy="850106"/>
          </a:xfrm>
          <a:solidFill>
            <a:srgbClr val="66FF99"/>
          </a:solidFill>
        </p:spPr>
        <p:txBody>
          <a:bodyPr/>
          <a:lstStyle/>
          <a:p>
            <a:pPr algn="ctr"/>
            <a:r>
              <a:rPr lang="en-GB" dirty="0" smtClean="0">
                <a:solidFill>
                  <a:schemeClr val="tx1"/>
                </a:solidFill>
                <a:latin typeface="Comic Sans MS" pitchFamily="66" charset="0"/>
              </a:rPr>
              <a:t>Westbrook Vision…</a:t>
            </a:r>
            <a:endParaRPr lang="en-US" dirty="0">
              <a:solidFill>
                <a:schemeClr val="tx1"/>
              </a:solidFill>
              <a:latin typeface="Comic Sans MS" pitchFamily="66" charset="0"/>
            </a:endParaRPr>
          </a:p>
        </p:txBody>
      </p:sp>
      <p:pic>
        <p:nvPicPr>
          <p:cNvPr id="4" name="Picture 3" descr="Westbrook_primary_shield_logo"/>
          <p:cNvPicPr/>
          <p:nvPr/>
        </p:nvPicPr>
        <p:blipFill rotWithShape="1">
          <a:blip r:embed="rId2" r:link="rId3">
            <a:extLst>
              <a:ext uri="{28A0092B-C50C-407E-A947-70E740481C1C}">
                <a14:useLocalDpi xmlns:a14="http://schemas.microsoft.com/office/drawing/2010/main" val="0"/>
              </a:ext>
            </a:extLst>
          </a:blip>
          <a:srcRect l="19472" t="7830" r="21122" b="7604"/>
          <a:stretch/>
        </p:blipFill>
        <p:spPr bwMode="auto">
          <a:xfrm>
            <a:off x="7524328" y="116632"/>
            <a:ext cx="1371600" cy="1234440"/>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655748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68760"/>
            <a:ext cx="8229600" cy="5589240"/>
          </a:xfrm>
        </p:spPr>
        <p:txBody>
          <a:bodyPr>
            <a:normAutofit fontScale="92500"/>
          </a:bodyPr>
          <a:lstStyle/>
          <a:p>
            <a:pPr marL="0" lvl="0" indent="0">
              <a:spcBef>
                <a:spcPts val="0"/>
              </a:spcBef>
              <a:buClrTx/>
              <a:buSzTx/>
              <a:buNone/>
              <a:defRPr/>
            </a:pPr>
            <a:r>
              <a:rPr lang="en-GB" sz="2300" b="1" u="sng" dirty="0" smtClean="0">
                <a:solidFill>
                  <a:schemeClr val="bg1"/>
                </a:solidFill>
                <a:latin typeface="Comic Sans MS" panose="030F0702030302020204" pitchFamily="66" charset="0"/>
              </a:rPr>
              <a:t>Aims</a:t>
            </a:r>
            <a:endParaRPr lang="en-GB" sz="2300" dirty="0">
              <a:solidFill>
                <a:schemeClr val="bg1"/>
              </a:solidFill>
              <a:latin typeface="Comic Sans MS" panose="030F0702030302020204" pitchFamily="66" charset="0"/>
            </a:endParaRPr>
          </a:p>
          <a:p>
            <a:pPr marL="0" lvl="0" indent="0">
              <a:spcBef>
                <a:spcPts val="0"/>
              </a:spcBef>
              <a:buClrTx/>
              <a:buSzTx/>
              <a:buNone/>
              <a:defRPr/>
            </a:pPr>
            <a:r>
              <a:rPr lang="en-GB" sz="2300" dirty="0" smtClean="0">
                <a:solidFill>
                  <a:schemeClr val="bg1"/>
                </a:solidFill>
                <a:latin typeface="Comic Sans MS" panose="030F0702030302020204" pitchFamily="66" charset="0"/>
              </a:rPr>
              <a:t>We </a:t>
            </a:r>
            <a:r>
              <a:rPr lang="en-GB" sz="2300" dirty="0">
                <a:solidFill>
                  <a:schemeClr val="bg1"/>
                </a:solidFill>
                <a:latin typeface="Comic Sans MS" panose="030F0702030302020204" pitchFamily="66" charset="0"/>
              </a:rPr>
              <a:t>will </a:t>
            </a:r>
            <a:r>
              <a:rPr lang="en-GB" sz="2300" dirty="0" smtClean="0">
                <a:solidFill>
                  <a:schemeClr val="bg1"/>
                </a:solidFill>
                <a:latin typeface="Comic Sans MS" panose="030F0702030302020204" pitchFamily="66" charset="0"/>
              </a:rPr>
              <a:t>achieve our aims by</a:t>
            </a:r>
            <a:r>
              <a:rPr lang="en-GB" sz="2300" dirty="0">
                <a:solidFill>
                  <a:schemeClr val="bg1"/>
                </a:solidFill>
                <a:latin typeface="Comic Sans MS" panose="030F0702030302020204" pitchFamily="66" charset="0"/>
              </a:rPr>
              <a:t>:</a:t>
            </a:r>
          </a:p>
          <a:p>
            <a:pPr marL="342900" indent="-342900">
              <a:spcBef>
                <a:spcPts val="0"/>
              </a:spcBef>
              <a:buClrTx/>
              <a:buSzTx/>
              <a:buFont typeface="Arial" panose="020B0604020202020204" pitchFamily="34" charset="0"/>
              <a:buChar char="•"/>
              <a:defRPr/>
            </a:pPr>
            <a:r>
              <a:rPr lang="en-GB" sz="2300" dirty="0" smtClean="0">
                <a:solidFill>
                  <a:schemeClr val="bg1"/>
                </a:solidFill>
                <a:latin typeface="Comic Sans MS" panose="030F0702030302020204" pitchFamily="66" charset="0"/>
              </a:rPr>
              <a:t>Teaching </a:t>
            </a:r>
            <a:r>
              <a:rPr lang="en-GB" sz="2300" dirty="0">
                <a:solidFill>
                  <a:schemeClr val="bg1"/>
                </a:solidFill>
                <a:latin typeface="Comic Sans MS" panose="030F0702030302020204" pitchFamily="66" charset="0"/>
              </a:rPr>
              <a:t>life skills to the children </a:t>
            </a:r>
            <a:r>
              <a:rPr lang="en-GB" sz="2300" dirty="0" smtClean="0">
                <a:solidFill>
                  <a:schemeClr val="bg1"/>
                </a:solidFill>
                <a:latin typeface="Comic Sans MS" panose="030F0702030302020204" pitchFamily="66" charset="0"/>
              </a:rPr>
              <a:t>and involving parents</a:t>
            </a:r>
          </a:p>
          <a:p>
            <a:pPr marL="342900" indent="-342900">
              <a:spcBef>
                <a:spcPts val="0"/>
              </a:spcBef>
              <a:buClrTx/>
              <a:buSzTx/>
              <a:buFont typeface="Arial" panose="020B0604020202020204" pitchFamily="34" charset="0"/>
              <a:buChar char="•"/>
              <a:defRPr/>
            </a:pPr>
            <a:r>
              <a:rPr lang="en-GB" sz="2300" dirty="0" smtClean="0">
                <a:solidFill>
                  <a:schemeClr val="bg1"/>
                </a:solidFill>
                <a:latin typeface="Comic Sans MS" panose="030F0702030302020204" pitchFamily="66" charset="0"/>
              </a:rPr>
              <a:t>Providing </a:t>
            </a:r>
            <a:r>
              <a:rPr lang="en-GB" sz="2300" dirty="0">
                <a:solidFill>
                  <a:schemeClr val="bg1"/>
                </a:solidFill>
                <a:latin typeface="Comic Sans MS" panose="030F0702030302020204" pitchFamily="66" charset="0"/>
              </a:rPr>
              <a:t>opportunities for parents and the community to participate in the life of </a:t>
            </a:r>
            <a:r>
              <a:rPr lang="en-GB" sz="2300" dirty="0" smtClean="0">
                <a:solidFill>
                  <a:schemeClr val="bg1"/>
                </a:solidFill>
                <a:latin typeface="Comic Sans MS" panose="030F0702030302020204" pitchFamily="66" charset="0"/>
              </a:rPr>
              <a:t>the school</a:t>
            </a:r>
          </a:p>
          <a:p>
            <a:pPr marL="342900" indent="-342900">
              <a:spcBef>
                <a:spcPts val="0"/>
              </a:spcBef>
              <a:buClrTx/>
              <a:buSzTx/>
              <a:buFont typeface="Arial" panose="020B0604020202020204" pitchFamily="34" charset="0"/>
              <a:buChar char="•"/>
              <a:defRPr/>
            </a:pPr>
            <a:r>
              <a:rPr lang="en-GB" sz="2300" dirty="0" smtClean="0">
                <a:solidFill>
                  <a:schemeClr val="bg1"/>
                </a:solidFill>
                <a:latin typeface="Comic Sans MS" panose="030F0702030302020204" pitchFamily="66" charset="0"/>
              </a:rPr>
              <a:t>Celebrating achievement </a:t>
            </a:r>
            <a:r>
              <a:rPr lang="en-GB" sz="2300" dirty="0">
                <a:solidFill>
                  <a:schemeClr val="bg1"/>
                </a:solidFill>
                <a:latin typeface="Comic Sans MS" panose="030F0702030302020204" pitchFamily="66" charset="0"/>
              </a:rPr>
              <a:t>and </a:t>
            </a:r>
            <a:r>
              <a:rPr lang="en-GB" sz="2300" dirty="0" smtClean="0">
                <a:solidFill>
                  <a:schemeClr val="bg1"/>
                </a:solidFill>
                <a:latin typeface="Comic Sans MS" panose="030F0702030302020204" pitchFamily="66" charset="0"/>
              </a:rPr>
              <a:t>success (rewards, assemblies etc.)</a:t>
            </a:r>
          </a:p>
          <a:p>
            <a:pPr marL="342900" indent="-342900">
              <a:spcBef>
                <a:spcPts val="0"/>
              </a:spcBef>
              <a:buClrTx/>
              <a:buSzTx/>
              <a:buFont typeface="Arial" panose="020B0604020202020204" pitchFamily="34" charset="0"/>
              <a:buChar char="•"/>
              <a:defRPr/>
            </a:pPr>
            <a:r>
              <a:rPr lang="en-GB" sz="2300" dirty="0" smtClean="0">
                <a:solidFill>
                  <a:schemeClr val="bg1"/>
                </a:solidFill>
                <a:latin typeface="Comic Sans MS" panose="030F0702030302020204" pitchFamily="66" charset="0"/>
              </a:rPr>
              <a:t>Participating in community events (sporting, learning etc.)</a:t>
            </a:r>
          </a:p>
          <a:p>
            <a:pPr marL="342900" indent="-342900">
              <a:spcBef>
                <a:spcPts val="0"/>
              </a:spcBef>
              <a:buClrTx/>
              <a:buSzTx/>
              <a:buFont typeface="Arial" panose="020B0604020202020204" pitchFamily="34" charset="0"/>
              <a:buChar char="•"/>
              <a:defRPr/>
            </a:pPr>
            <a:r>
              <a:rPr lang="en-GB" sz="2300" dirty="0" smtClean="0">
                <a:solidFill>
                  <a:schemeClr val="bg1"/>
                </a:solidFill>
                <a:latin typeface="Comic Sans MS" panose="030F0702030302020204" pitchFamily="66" charset="0"/>
              </a:rPr>
              <a:t>Embedding </a:t>
            </a:r>
            <a:r>
              <a:rPr lang="en-GB" sz="2300" dirty="0">
                <a:solidFill>
                  <a:schemeClr val="bg1"/>
                </a:solidFill>
                <a:latin typeface="Comic Sans MS" panose="030F0702030302020204" pitchFamily="66" charset="0"/>
              </a:rPr>
              <a:t>and apply thinking skills throughout the </a:t>
            </a:r>
            <a:r>
              <a:rPr lang="en-GB" sz="2300" dirty="0" smtClean="0">
                <a:solidFill>
                  <a:schemeClr val="bg1"/>
                </a:solidFill>
                <a:latin typeface="Comic Sans MS" panose="030F0702030302020204" pitchFamily="66" charset="0"/>
              </a:rPr>
              <a:t>curriculum</a:t>
            </a:r>
          </a:p>
          <a:p>
            <a:pPr marL="342900" indent="-342900">
              <a:spcBef>
                <a:spcPts val="0"/>
              </a:spcBef>
              <a:buClrTx/>
              <a:buSzTx/>
              <a:buFont typeface="Arial" panose="020B0604020202020204" pitchFamily="34" charset="0"/>
              <a:buChar char="•"/>
              <a:defRPr/>
            </a:pPr>
            <a:r>
              <a:rPr lang="en-GB" sz="2300" dirty="0" smtClean="0">
                <a:solidFill>
                  <a:schemeClr val="bg1"/>
                </a:solidFill>
                <a:latin typeface="Comic Sans MS" panose="030F0702030302020204" pitchFamily="66" charset="0"/>
              </a:rPr>
              <a:t>Providing a </a:t>
            </a:r>
            <a:r>
              <a:rPr lang="en-GB" sz="2300" dirty="0">
                <a:solidFill>
                  <a:schemeClr val="bg1"/>
                </a:solidFill>
                <a:latin typeface="Comic Sans MS" panose="030F0702030302020204" pitchFamily="66" charset="0"/>
              </a:rPr>
              <a:t>curriculum which is broad and balanced which also encourages: resilience, confidence, independence, inclusivity, creative thinking and </a:t>
            </a:r>
            <a:r>
              <a:rPr lang="en-GB" sz="2300" dirty="0" smtClean="0">
                <a:solidFill>
                  <a:schemeClr val="bg1"/>
                </a:solidFill>
                <a:latin typeface="Comic Sans MS" panose="030F0702030302020204" pitchFamily="66" charset="0"/>
              </a:rPr>
              <a:t>enquiry</a:t>
            </a:r>
          </a:p>
          <a:p>
            <a:pPr marL="342900" indent="-342900">
              <a:spcBef>
                <a:spcPts val="0"/>
              </a:spcBef>
              <a:buClrTx/>
              <a:buSzTx/>
              <a:buFont typeface="Arial" panose="020B0604020202020204" pitchFamily="34" charset="0"/>
              <a:buChar char="•"/>
              <a:defRPr/>
            </a:pPr>
            <a:r>
              <a:rPr lang="en-GB" sz="2300" dirty="0" smtClean="0">
                <a:solidFill>
                  <a:schemeClr val="bg1"/>
                </a:solidFill>
                <a:latin typeface="Comic Sans MS" panose="030F0702030302020204" pitchFamily="66" charset="0"/>
              </a:rPr>
              <a:t>Providing first-hand experiences so </a:t>
            </a:r>
            <a:r>
              <a:rPr lang="en-GB" sz="2300" dirty="0">
                <a:solidFill>
                  <a:schemeClr val="bg1"/>
                </a:solidFill>
                <a:latin typeface="Comic Sans MS" panose="030F0702030302020204" pitchFamily="66" charset="0"/>
              </a:rPr>
              <a:t>that deep </a:t>
            </a:r>
            <a:r>
              <a:rPr lang="en-GB" sz="2300" dirty="0" smtClean="0">
                <a:solidFill>
                  <a:schemeClr val="bg1"/>
                </a:solidFill>
                <a:latin typeface="Comic Sans MS" panose="030F0702030302020204" pitchFamily="66" charset="0"/>
              </a:rPr>
              <a:t>and </a:t>
            </a:r>
            <a:r>
              <a:rPr lang="en-GB" sz="2300" dirty="0">
                <a:solidFill>
                  <a:schemeClr val="bg1"/>
                </a:solidFill>
                <a:latin typeface="Comic Sans MS" panose="030F0702030302020204" pitchFamily="66" charset="0"/>
              </a:rPr>
              <a:t>lasting connections are made between areas of </a:t>
            </a:r>
            <a:r>
              <a:rPr lang="en-GB" sz="2300" dirty="0" smtClean="0">
                <a:solidFill>
                  <a:schemeClr val="bg1"/>
                </a:solidFill>
                <a:latin typeface="Comic Sans MS" panose="030F0702030302020204" pitchFamily="66" charset="0"/>
              </a:rPr>
              <a:t>knowledge</a:t>
            </a:r>
          </a:p>
          <a:p>
            <a:pPr marL="342900" indent="-342900">
              <a:spcBef>
                <a:spcPts val="0"/>
              </a:spcBef>
              <a:buClrTx/>
              <a:buSzTx/>
              <a:buFont typeface="Arial" panose="020B0604020202020204" pitchFamily="34" charset="0"/>
              <a:buChar char="•"/>
              <a:defRPr/>
            </a:pPr>
            <a:r>
              <a:rPr lang="en-GB" sz="2300" dirty="0" smtClean="0">
                <a:solidFill>
                  <a:schemeClr val="bg1"/>
                </a:solidFill>
                <a:latin typeface="Comic Sans MS" panose="030F0702030302020204" pitchFamily="66" charset="0"/>
              </a:rPr>
              <a:t>Investing </a:t>
            </a:r>
            <a:r>
              <a:rPr lang="en-GB" sz="2300" dirty="0">
                <a:solidFill>
                  <a:schemeClr val="bg1"/>
                </a:solidFill>
                <a:latin typeface="Comic Sans MS" panose="030F0702030302020204" pitchFamily="66" charset="0"/>
              </a:rPr>
              <a:t>in our staff and Governors so they are highly equipped to provide the very best education for our </a:t>
            </a:r>
            <a:r>
              <a:rPr lang="en-GB" sz="2300" dirty="0" smtClean="0">
                <a:solidFill>
                  <a:schemeClr val="bg1"/>
                </a:solidFill>
                <a:latin typeface="Comic Sans MS" panose="030F0702030302020204" pitchFamily="66" charset="0"/>
              </a:rPr>
              <a:t>children</a:t>
            </a:r>
            <a:r>
              <a:rPr lang="en-GB" sz="2200" dirty="0">
                <a:solidFill>
                  <a:schemeClr val="bg1"/>
                </a:solidFill>
                <a:latin typeface="Comic Sans MS" panose="030F0702030302020204" pitchFamily="66" charset="0"/>
              </a:rPr>
              <a:t/>
            </a:r>
            <a:br>
              <a:rPr lang="en-GB" sz="2200" dirty="0">
                <a:solidFill>
                  <a:schemeClr val="bg1"/>
                </a:solidFill>
                <a:latin typeface="Comic Sans MS" panose="030F0702030302020204" pitchFamily="66" charset="0"/>
              </a:rPr>
            </a:br>
            <a:endParaRPr lang="en-US" sz="2200" b="1" dirty="0">
              <a:solidFill>
                <a:schemeClr val="bg1"/>
              </a:solidFill>
              <a:latin typeface="Comic Sans MS" pitchFamily="66" charset="0"/>
            </a:endParaRPr>
          </a:p>
        </p:txBody>
      </p:sp>
      <p:sp>
        <p:nvSpPr>
          <p:cNvPr id="3" name="Title 2"/>
          <p:cNvSpPr>
            <a:spLocks noGrp="1"/>
          </p:cNvSpPr>
          <p:nvPr>
            <p:ph type="title"/>
          </p:nvPr>
        </p:nvSpPr>
        <p:spPr>
          <a:xfrm>
            <a:off x="457200" y="265402"/>
            <a:ext cx="8229600" cy="850106"/>
          </a:xfrm>
          <a:solidFill>
            <a:srgbClr val="66FF99"/>
          </a:solidFill>
        </p:spPr>
        <p:txBody>
          <a:bodyPr/>
          <a:lstStyle/>
          <a:p>
            <a:pPr algn="ctr"/>
            <a:r>
              <a:rPr lang="en-GB" dirty="0" smtClean="0">
                <a:solidFill>
                  <a:schemeClr val="tx1"/>
                </a:solidFill>
                <a:latin typeface="Comic Sans MS" pitchFamily="66" charset="0"/>
              </a:rPr>
              <a:t>Westbrook Vision…</a:t>
            </a:r>
            <a:endParaRPr lang="en-US" dirty="0">
              <a:solidFill>
                <a:schemeClr val="tx1"/>
              </a:solidFill>
              <a:latin typeface="Comic Sans MS" pitchFamily="66" charset="0"/>
            </a:endParaRPr>
          </a:p>
        </p:txBody>
      </p:sp>
      <p:pic>
        <p:nvPicPr>
          <p:cNvPr id="4" name="Picture 3" descr="Westbrook_primary_shield_logo"/>
          <p:cNvPicPr/>
          <p:nvPr/>
        </p:nvPicPr>
        <p:blipFill rotWithShape="1">
          <a:blip r:embed="rId2" r:link="rId3">
            <a:extLst>
              <a:ext uri="{28A0092B-C50C-407E-A947-70E740481C1C}">
                <a14:useLocalDpi xmlns:a14="http://schemas.microsoft.com/office/drawing/2010/main" val="0"/>
              </a:ext>
            </a:extLst>
          </a:blip>
          <a:srcRect l="19472" t="7830" r="21122" b="7604"/>
          <a:stretch/>
        </p:blipFill>
        <p:spPr bwMode="auto">
          <a:xfrm>
            <a:off x="7380312" y="498288"/>
            <a:ext cx="1371600" cy="1234440"/>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4627416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1124744"/>
            <a:ext cx="8280920" cy="5472608"/>
          </a:xfrm>
        </p:spPr>
        <p:txBody>
          <a:bodyPr>
            <a:normAutofit/>
          </a:bodyPr>
          <a:lstStyle/>
          <a:p>
            <a:pPr marL="109728" indent="0">
              <a:buNone/>
            </a:pPr>
            <a:r>
              <a:rPr lang="en-US" sz="3200" b="1" dirty="0" smtClean="0">
                <a:solidFill>
                  <a:schemeClr val="bg1"/>
                </a:solidFill>
                <a:latin typeface="Comic Sans MS" pitchFamily="66" charset="0"/>
              </a:rPr>
              <a:t>Assessing:</a:t>
            </a:r>
          </a:p>
          <a:p>
            <a:pPr marL="109728" indent="0">
              <a:buNone/>
            </a:pPr>
            <a:r>
              <a:rPr lang="en-US" sz="3200" b="1" dirty="0" smtClean="0">
                <a:solidFill>
                  <a:schemeClr val="bg1"/>
                </a:solidFill>
                <a:latin typeface="Comic Sans MS" pitchFamily="66" charset="0"/>
              </a:rPr>
              <a:t>Children are assessed every term in core subjects, including </a:t>
            </a:r>
            <a:r>
              <a:rPr lang="en-US" sz="3200" b="1" dirty="0" err="1" smtClean="0">
                <a:solidFill>
                  <a:schemeClr val="bg1"/>
                </a:solidFill>
                <a:latin typeface="Comic Sans MS" pitchFamily="66" charset="0"/>
              </a:rPr>
              <a:t>SPaG</a:t>
            </a:r>
            <a:endParaRPr lang="en-US" sz="3200" b="1" dirty="0" smtClean="0">
              <a:solidFill>
                <a:schemeClr val="bg1"/>
              </a:solidFill>
              <a:latin typeface="Comic Sans MS" pitchFamily="66" charset="0"/>
            </a:endParaRPr>
          </a:p>
          <a:p>
            <a:pPr marL="109728" indent="0">
              <a:buNone/>
            </a:pPr>
            <a:r>
              <a:rPr lang="en-US" sz="3200" b="1" dirty="0" smtClean="0">
                <a:solidFill>
                  <a:schemeClr val="bg1"/>
                </a:solidFill>
                <a:latin typeface="Comic Sans MS" pitchFamily="66" charset="0"/>
              </a:rPr>
              <a:t>We use the following terms:</a:t>
            </a:r>
          </a:p>
          <a:p>
            <a:pPr marL="109728" indent="0">
              <a:buNone/>
            </a:pPr>
            <a:r>
              <a:rPr lang="en-US" sz="3200" b="1" dirty="0" smtClean="0">
                <a:solidFill>
                  <a:schemeClr val="bg1"/>
                </a:solidFill>
                <a:latin typeface="Comic Sans MS" pitchFamily="66" charset="0"/>
              </a:rPr>
              <a:t>Commencing, Developing, Expected, Mastery (Greater Depth)</a:t>
            </a:r>
          </a:p>
          <a:p>
            <a:pPr marL="109728" indent="0">
              <a:buNone/>
            </a:pPr>
            <a:r>
              <a:rPr lang="en-US" sz="3200" b="1" dirty="0" smtClean="0">
                <a:solidFill>
                  <a:schemeClr val="bg1"/>
                </a:solidFill>
                <a:latin typeface="Comic Sans MS" pitchFamily="66" charset="0"/>
              </a:rPr>
              <a:t>Children are targeted to move from Commencing to Expected by the end of the academic year.  </a:t>
            </a:r>
          </a:p>
          <a:p>
            <a:pPr marL="109728" indent="0">
              <a:buNone/>
            </a:pPr>
            <a:endParaRPr lang="en-US" sz="3200" b="1" dirty="0">
              <a:solidFill>
                <a:schemeClr val="bg1"/>
              </a:solidFill>
              <a:latin typeface="Comic Sans MS" pitchFamily="66" charset="0"/>
            </a:endParaRPr>
          </a:p>
        </p:txBody>
      </p:sp>
      <p:sp>
        <p:nvSpPr>
          <p:cNvPr id="3" name="Title 2"/>
          <p:cNvSpPr>
            <a:spLocks noGrp="1"/>
          </p:cNvSpPr>
          <p:nvPr>
            <p:ph type="title"/>
          </p:nvPr>
        </p:nvSpPr>
        <p:spPr>
          <a:xfrm>
            <a:off x="611560" y="188640"/>
            <a:ext cx="8229600" cy="936104"/>
          </a:xfrm>
          <a:solidFill>
            <a:srgbClr val="66FF99"/>
          </a:solidFill>
        </p:spPr>
        <p:txBody>
          <a:bodyPr/>
          <a:lstStyle/>
          <a:p>
            <a:pPr algn="ctr"/>
            <a:r>
              <a:rPr lang="en-GB" dirty="0" smtClean="0">
                <a:solidFill>
                  <a:schemeClr val="tx1"/>
                </a:solidFill>
                <a:latin typeface="Comic Sans MS" pitchFamily="66" charset="0"/>
              </a:rPr>
              <a:t>The curriculum…</a:t>
            </a:r>
            <a:endParaRPr lang="en-US" dirty="0">
              <a:solidFill>
                <a:schemeClr val="tx1"/>
              </a:solidFill>
              <a:latin typeface="Comic Sans MS" pitchFamily="66" charset="0"/>
            </a:endParaRPr>
          </a:p>
        </p:txBody>
      </p:sp>
    </p:spTree>
    <p:extLst>
      <p:ext uri="{BB962C8B-B14F-4D97-AF65-F5344CB8AC3E}">
        <p14:creationId xmlns:p14="http://schemas.microsoft.com/office/powerpoint/2010/main" val="19660102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0764" y="1700808"/>
            <a:ext cx="7857660" cy="4326349"/>
          </a:xfrm>
        </p:spPr>
        <p:txBody>
          <a:bodyPr>
            <a:normAutofit fontScale="92500" lnSpcReduction="20000"/>
          </a:bodyPr>
          <a:lstStyle/>
          <a:p>
            <a:pPr marL="109728" indent="0">
              <a:buNone/>
            </a:pPr>
            <a:r>
              <a:rPr lang="en-GB" sz="2800" dirty="0" smtClean="0">
                <a:solidFill>
                  <a:schemeClr val="bg1"/>
                </a:solidFill>
                <a:latin typeface="Comic Sans MS" pitchFamily="66" charset="0"/>
              </a:rPr>
              <a:t>Written tests in:</a:t>
            </a:r>
          </a:p>
          <a:p>
            <a:r>
              <a:rPr lang="en-GB" sz="2800" dirty="0" smtClean="0">
                <a:solidFill>
                  <a:schemeClr val="bg1"/>
                </a:solidFill>
                <a:latin typeface="Comic Sans MS" pitchFamily="66" charset="0"/>
              </a:rPr>
              <a:t>Reading</a:t>
            </a:r>
          </a:p>
          <a:p>
            <a:r>
              <a:rPr lang="en-GB" sz="2800" dirty="0" smtClean="0">
                <a:solidFill>
                  <a:schemeClr val="bg1"/>
                </a:solidFill>
                <a:latin typeface="Comic Sans MS" pitchFamily="66" charset="0"/>
              </a:rPr>
              <a:t>Maths </a:t>
            </a:r>
          </a:p>
          <a:p>
            <a:r>
              <a:rPr lang="en-GB" sz="2800" dirty="0" smtClean="0">
                <a:solidFill>
                  <a:schemeClr val="bg1"/>
                </a:solidFill>
                <a:latin typeface="Comic Sans MS" pitchFamily="66" charset="0"/>
              </a:rPr>
              <a:t>Spelling, Grammar &amp; Punctuation</a:t>
            </a:r>
          </a:p>
          <a:p>
            <a:pPr marL="109728" indent="0">
              <a:buNone/>
            </a:pPr>
            <a:endParaRPr lang="en-GB" sz="2800" dirty="0" smtClean="0">
              <a:solidFill>
                <a:schemeClr val="bg1"/>
              </a:solidFill>
              <a:latin typeface="Comic Sans MS" pitchFamily="66" charset="0"/>
            </a:endParaRPr>
          </a:p>
          <a:p>
            <a:pPr marL="109728" indent="0">
              <a:buNone/>
            </a:pPr>
            <a:r>
              <a:rPr lang="en-GB" sz="2800" dirty="0" smtClean="0">
                <a:solidFill>
                  <a:schemeClr val="bg1"/>
                </a:solidFill>
                <a:latin typeface="Comic Sans MS" pitchFamily="66" charset="0"/>
              </a:rPr>
              <a:t>Teacher Assessment:</a:t>
            </a:r>
          </a:p>
          <a:p>
            <a:r>
              <a:rPr lang="en-GB" sz="2800" dirty="0" smtClean="0">
                <a:solidFill>
                  <a:schemeClr val="bg1"/>
                </a:solidFill>
                <a:latin typeface="Comic Sans MS" pitchFamily="66" charset="0"/>
              </a:rPr>
              <a:t>Writing assessed over time </a:t>
            </a:r>
          </a:p>
          <a:p>
            <a:endParaRPr lang="en-GB" sz="2800" dirty="0">
              <a:solidFill>
                <a:schemeClr val="bg1"/>
              </a:solidFill>
              <a:latin typeface="Comic Sans MS" panose="030F0702030302020204" pitchFamily="66" charset="0"/>
            </a:endParaRPr>
          </a:p>
          <a:p>
            <a:r>
              <a:rPr lang="en-GB" sz="2800" dirty="0" smtClean="0">
                <a:solidFill>
                  <a:schemeClr val="bg1"/>
                </a:solidFill>
                <a:latin typeface="Comic Sans MS" panose="030F0702030302020204" pitchFamily="66" charset="0"/>
              </a:rPr>
              <a:t>SATs Meeting will be held closer to the assessment period for parents of children in Year 6</a:t>
            </a:r>
            <a:endParaRPr lang="en-GB" sz="2800" dirty="0">
              <a:solidFill>
                <a:schemeClr val="bg1"/>
              </a:solidFill>
              <a:latin typeface="Comic Sans MS" panose="030F0702030302020204" pitchFamily="66" charset="0"/>
            </a:endParaRPr>
          </a:p>
        </p:txBody>
      </p:sp>
      <p:sp>
        <p:nvSpPr>
          <p:cNvPr id="2" name="Title 1"/>
          <p:cNvSpPr>
            <a:spLocks noGrp="1"/>
          </p:cNvSpPr>
          <p:nvPr>
            <p:ph type="title"/>
          </p:nvPr>
        </p:nvSpPr>
        <p:spPr>
          <a:xfrm>
            <a:off x="467544" y="260648"/>
            <a:ext cx="8229600" cy="1143000"/>
          </a:xfrm>
          <a:solidFill>
            <a:srgbClr val="66FF99"/>
          </a:solidFill>
        </p:spPr>
        <p:txBody>
          <a:bodyPr>
            <a:normAutofit/>
          </a:bodyPr>
          <a:lstStyle/>
          <a:p>
            <a:pPr algn="ctr"/>
            <a:r>
              <a:rPr lang="en-GB" dirty="0" smtClean="0">
                <a:solidFill>
                  <a:schemeClr val="tx1"/>
                </a:solidFill>
                <a:effectLst/>
                <a:latin typeface="Comic Sans MS" pitchFamily="66" charset="0"/>
              </a:rPr>
              <a:t>End of KS2 Assessments</a:t>
            </a:r>
            <a:endParaRPr lang="en-GB" dirty="0">
              <a:solidFill>
                <a:schemeClr val="tx1"/>
              </a:solidFill>
              <a:effectLst/>
              <a:latin typeface="Comic Sans MS" pitchFamily="66" charset="0"/>
            </a:endParaRPr>
          </a:p>
        </p:txBody>
      </p:sp>
    </p:spTree>
    <p:extLst>
      <p:ext uri="{BB962C8B-B14F-4D97-AF65-F5344CB8AC3E}">
        <p14:creationId xmlns:p14="http://schemas.microsoft.com/office/powerpoint/2010/main" val="30338932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259632" y="192087"/>
            <a:ext cx="7313612" cy="682625"/>
          </a:xfrm>
          <a:solidFill>
            <a:srgbClr val="CCFFCC"/>
          </a:solidFill>
        </p:spPr>
        <p:txBody>
          <a:bodyPr/>
          <a:lstStyle/>
          <a:p>
            <a:pPr algn="ctr" eaLnBrk="1" hangingPunct="1"/>
            <a:r>
              <a:rPr lang="en-GB" b="1" dirty="0" smtClean="0">
                <a:solidFill>
                  <a:schemeClr val="tx1"/>
                </a:solidFill>
                <a:latin typeface="Comic Sans MS" pitchFamily="66" charset="0"/>
              </a:rPr>
              <a:t>English - reading</a:t>
            </a:r>
          </a:p>
        </p:txBody>
      </p:sp>
      <p:sp>
        <p:nvSpPr>
          <p:cNvPr id="5123" name="Rectangle 3"/>
          <p:cNvSpPr>
            <a:spLocks noGrp="1" noChangeArrowheads="1"/>
          </p:cNvSpPr>
          <p:nvPr>
            <p:ph type="body" idx="1"/>
          </p:nvPr>
        </p:nvSpPr>
        <p:spPr>
          <a:xfrm>
            <a:off x="1187625" y="991394"/>
            <a:ext cx="7165480" cy="5677966"/>
          </a:xfrm>
          <a:solidFill>
            <a:srgbClr val="FFFF99"/>
          </a:solidFill>
        </p:spPr>
        <p:txBody>
          <a:bodyPr/>
          <a:lstStyle/>
          <a:p>
            <a:pPr eaLnBrk="1" hangingPunct="1"/>
            <a:r>
              <a:rPr lang="en-GB" sz="2400" dirty="0" smtClean="0">
                <a:latin typeface="Comic Sans MS" pitchFamily="66" charset="0"/>
              </a:rPr>
              <a:t>All children should be reading everyday</a:t>
            </a:r>
          </a:p>
          <a:p>
            <a:pPr eaLnBrk="1" hangingPunct="1"/>
            <a:r>
              <a:rPr lang="en-GB" sz="2400" dirty="0" smtClean="0">
                <a:latin typeface="Comic Sans MS" pitchFamily="66" charset="0"/>
              </a:rPr>
              <a:t>Their reading books should brought to school and taken home everyday (book of their choice and from Wonder World)</a:t>
            </a:r>
          </a:p>
          <a:p>
            <a:pPr eaLnBrk="1" hangingPunct="1"/>
            <a:r>
              <a:rPr lang="en-GB" sz="2400" dirty="0" smtClean="0">
                <a:latin typeface="Comic Sans MS" pitchFamily="66" charset="0"/>
              </a:rPr>
              <a:t>Record comments about your child’s reading in the Reading Record on a regular basis </a:t>
            </a:r>
          </a:p>
          <a:p>
            <a:pPr eaLnBrk="1" hangingPunct="1"/>
            <a:r>
              <a:rPr lang="en-GB" sz="2400" dirty="0" smtClean="0">
                <a:latin typeface="Comic Sans MS" pitchFamily="66" charset="0"/>
              </a:rPr>
              <a:t>Children should also be recording comments about the books that they read</a:t>
            </a:r>
          </a:p>
          <a:p>
            <a:pPr eaLnBrk="1" hangingPunct="1">
              <a:spcBef>
                <a:spcPct val="0"/>
              </a:spcBef>
            </a:pPr>
            <a:r>
              <a:rPr lang="en-GB" sz="2400" dirty="0" smtClean="0">
                <a:latin typeface="Comic Sans MS" pitchFamily="66" charset="0"/>
              </a:rPr>
              <a:t>Encourage children to read for enjoyment and a number of different fiction and </a:t>
            </a:r>
          </a:p>
          <a:p>
            <a:pPr eaLnBrk="1" hangingPunct="1">
              <a:spcBef>
                <a:spcPct val="0"/>
              </a:spcBef>
              <a:buFont typeface="Wingdings" pitchFamily="2" charset="2"/>
              <a:buNone/>
            </a:pPr>
            <a:r>
              <a:rPr lang="en-GB" sz="2400" dirty="0" smtClean="0">
                <a:latin typeface="Comic Sans MS" pitchFamily="66" charset="0"/>
              </a:rPr>
              <a:t>    non-fiction texts</a:t>
            </a:r>
          </a:p>
          <a:p>
            <a:pPr eaLnBrk="1" hangingPunct="1">
              <a:spcBef>
                <a:spcPct val="0"/>
              </a:spcBef>
            </a:pPr>
            <a:r>
              <a:rPr lang="en-GB" sz="2400" dirty="0" smtClean="0">
                <a:latin typeface="Comic Sans MS" pitchFamily="66" charset="0"/>
              </a:rPr>
              <a:t>Encourage your child to read when out and about e.g. road signs, menus, food packaging</a:t>
            </a:r>
          </a:p>
          <a:p>
            <a:pPr eaLnBrk="1" hangingPunct="1">
              <a:spcBef>
                <a:spcPct val="0"/>
              </a:spcBef>
            </a:pPr>
            <a:r>
              <a:rPr lang="en-GB" sz="2400" dirty="0" smtClean="0">
                <a:latin typeface="Comic Sans MS" pitchFamily="66" charset="0"/>
              </a:rPr>
              <a:t>Visit the local library in Heston</a:t>
            </a:r>
          </a:p>
        </p:txBody>
      </p:sp>
      <p:pic>
        <p:nvPicPr>
          <p:cNvPr id="5124" name="Picture 4" descr="InHome_K_dad_boy_funinsu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7969" y="3933056"/>
            <a:ext cx="1496030" cy="1346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AutoShape 5" descr="publish-a-childrenâs-book"/>
          <p:cNvSpPr>
            <a:spLocks noChangeAspect="1" noChangeArrowheads="1"/>
          </p:cNvSpPr>
          <p:nvPr/>
        </p:nvSpPr>
        <p:spPr bwMode="auto">
          <a:xfrm>
            <a:off x="2857500" y="1749425"/>
            <a:ext cx="3429000" cy="336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pPr>
            <a:endParaRPr lang="en-US" smtClean="0">
              <a:solidFill>
                <a:srgbClr val="000000"/>
              </a:solidFill>
            </a:endParaRPr>
          </a:p>
        </p:txBody>
      </p:sp>
      <p:sp>
        <p:nvSpPr>
          <p:cNvPr id="5126" name="AutoShape 6" descr="publish-a-childrenâs-book"/>
          <p:cNvSpPr>
            <a:spLocks noChangeAspect="1" noChangeArrowheads="1"/>
          </p:cNvSpPr>
          <p:nvPr/>
        </p:nvSpPr>
        <p:spPr bwMode="auto">
          <a:xfrm>
            <a:off x="2857500" y="1749425"/>
            <a:ext cx="3429000" cy="336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pPr>
            <a:endParaRPr lang="en-US" smtClean="0">
              <a:solidFill>
                <a:srgbClr val="000000"/>
              </a:solidFill>
            </a:endParaRPr>
          </a:p>
        </p:txBody>
      </p:sp>
      <p:sp>
        <p:nvSpPr>
          <p:cNvPr id="5127" name="Rectangle 7"/>
          <p:cNvSpPr>
            <a:spLocks noChangeArrowheads="1"/>
          </p:cNvSpPr>
          <p:nvPr/>
        </p:nvSpPr>
        <p:spPr bwMode="auto">
          <a:xfrm>
            <a:off x="3268663" y="2154238"/>
            <a:ext cx="9144000" cy="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bIns="33327">
            <a:spAutoFit/>
          </a:bodyPr>
          <a:lstStyle/>
          <a:p>
            <a:pPr fontAlgn="base">
              <a:spcBef>
                <a:spcPct val="0"/>
              </a:spcBef>
              <a:spcAft>
                <a:spcPct val="0"/>
              </a:spcAft>
            </a:pPr>
            <a:endParaRPr lang="en-US" smtClean="0">
              <a:solidFill>
                <a:srgbClr val="000000"/>
              </a:solidFill>
            </a:endParaRPr>
          </a:p>
        </p:txBody>
      </p:sp>
      <p:pic>
        <p:nvPicPr>
          <p:cNvPr id="5128" name="Picture 8" descr="publish a children’s boo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352" y="1"/>
            <a:ext cx="1403647" cy="1552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9" name="Picture 9" descr="2048346_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69" y="3068960"/>
            <a:ext cx="1199093"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4259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666523"/>
          </a:xfrm>
        </p:spPr>
        <p:txBody>
          <a:bodyPr>
            <a:normAutofit/>
          </a:bodyPr>
          <a:lstStyle/>
          <a:p>
            <a:pPr>
              <a:buNone/>
            </a:pPr>
            <a:r>
              <a:rPr lang="en-GB" dirty="0" smtClean="0"/>
              <a:t>	</a:t>
            </a:r>
          </a:p>
          <a:p>
            <a:pPr>
              <a:buNone/>
            </a:pPr>
            <a:r>
              <a:rPr lang="en-GB" b="1" dirty="0" smtClean="0">
                <a:solidFill>
                  <a:schemeClr val="bg1"/>
                </a:solidFill>
                <a:latin typeface="Comic Sans MS" pitchFamily="66" charset="0"/>
              </a:rPr>
              <a:t>	</a:t>
            </a:r>
            <a:r>
              <a:rPr lang="en-GB" sz="3200" b="1" dirty="0">
                <a:solidFill>
                  <a:schemeClr val="bg1"/>
                </a:solidFill>
                <a:latin typeface="Comic Sans MS" pitchFamily="66" charset="0"/>
              </a:rPr>
              <a:t>	</a:t>
            </a:r>
            <a:endParaRPr lang="en-GB" sz="3200" b="1" dirty="0" smtClean="0">
              <a:solidFill>
                <a:schemeClr val="bg1"/>
              </a:solidFill>
              <a:latin typeface="Comic Sans MS" pitchFamily="66" charset="0"/>
            </a:endParaRPr>
          </a:p>
        </p:txBody>
      </p:sp>
      <p:sp>
        <p:nvSpPr>
          <p:cNvPr id="2" name="Title 1"/>
          <p:cNvSpPr>
            <a:spLocks noGrp="1"/>
          </p:cNvSpPr>
          <p:nvPr>
            <p:ph type="title"/>
          </p:nvPr>
        </p:nvSpPr>
        <p:spPr>
          <a:xfrm>
            <a:off x="539552" y="116632"/>
            <a:ext cx="7250079" cy="1008112"/>
          </a:xfrm>
          <a:solidFill>
            <a:srgbClr val="66FF99"/>
          </a:solidFill>
        </p:spPr>
        <p:txBody>
          <a:bodyPr>
            <a:normAutofit/>
          </a:bodyPr>
          <a:lstStyle/>
          <a:p>
            <a:pPr algn="ctr"/>
            <a:r>
              <a:rPr lang="en-GB" sz="4400" dirty="0" smtClean="0">
                <a:solidFill>
                  <a:schemeClr val="tx1"/>
                </a:solidFill>
                <a:effectLst/>
                <a:latin typeface="Comic Sans MS" pitchFamily="66" charset="0"/>
              </a:rPr>
              <a:t>Reading Records</a:t>
            </a:r>
            <a:endParaRPr lang="en-GB" sz="4400" dirty="0">
              <a:solidFill>
                <a:schemeClr val="tx1"/>
              </a:solidFill>
              <a:effectLst/>
              <a:latin typeface="Comic Sans MS" pitchFamily="66" charset="0"/>
            </a:endParaRPr>
          </a:p>
        </p:txBody>
      </p:sp>
      <p:pic>
        <p:nvPicPr>
          <p:cNvPr id="4" name="Picture 3" descr="reading.png"/>
          <p:cNvPicPr>
            <a:picLocks noChangeAspect="1"/>
          </p:cNvPicPr>
          <p:nvPr/>
        </p:nvPicPr>
        <p:blipFill>
          <a:blip r:embed="rId2"/>
          <a:stretch>
            <a:fillRect/>
          </a:stretch>
        </p:blipFill>
        <p:spPr>
          <a:xfrm>
            <a:off x="7587390" y="-1"/>
            <a:ext cx="1556610" cy="1628801"/>
          </a:xfrm>
          <a:prstGeom prst="rect">
            <a:avLst/>
          </a:prstGeom>
        </p:spPr>
      </p:pic>
      <p:pic>
        <p:nvPicPr>
          <p:cNvPr id="5" name="Picture 4"/>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6200000">
            <a:off x="1306456" y="196570"/>
            <a:ext cx="5170012" cy="7458407"/>
          </a:xfrm>
          <a:prstGeom prst="rect">
            <a:avLst/>
          </a:prstGeom>
          <a:noFill/>
          <a:ln>
            <a:noFill/>
          </a:ln>
        </p:spPr>
      </p:pic>
    </p:spTree>
    <p:extLst>
      <p:ext uri="{BB962C8B-B14F-4D97-AF65-F5344CB8AC3E}">
        <p14:creationId xmlns:p14="http://schemas.microsoft.com/office/powerpoint/2010/main" val="27405753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666523"/>
          </a:xfrm>
        </p:spPr>
        <p:txBody>
          <a:bodyPr>
            <a:normAutofit/>
          </a:bodyPr>
          <a:lstStyle/>
          <a:p>
            <a:pPr>
              <a:buNone/>
            </a:pPr>
            <a:r>
              <a:rPr lang="en-GB" dirty="0" smtClean="0">
                <a:solidFill>
                  <a:schemeClr val="bg1"/>
                </a:solidFill>
              </a:rPr>
              <a:t>	</a:t>
            </a:r>
            <a:r>
              <a:rPr lang="en-GB" dirty="0" smtClean="0">
                <a:solidFill>
                  <a:schemeClr val="bg1"/>
                </a:solidFill>
                <a:latin typeface="Comic Sans MS" panose="030F0702030302020204" pitchFamily="66" charset="0"/>
              </a:rPr>
              <a:t>Destination </a:t>
            </a:r>
            <a:r>
              <a:rPr lang="en-GB" dirty="0">
                <a:solidFill>
                  <a:schemeClr val="bg1"/>
                </a:solidFill>
                <a:latin typeface="Comic Sans MS" panose="030F0702030302020204" pitchFamily="66" charset="0"/>
              </a:rPr>
              <a:t>Reader is a new approach to teaching reading in KS2. It involves daily sessions incorporating whole class modelling prior to the children applying these skills through partner work and independent reading</a:t>
            </a:r>
            <a:r>
              <a:rPr lang="en-GB" dirty="0" smtClean="0">
                <a:solidFill>
                  <a:schemeClr val="bg1"/>
                </a:solidFill>
                <a:latin typeface="Comic Sans MS" panose="030F0702030302020204" pitchFamily="66" charset="0"/>
              </a:rPr>
              <a:t>.</a:t>
            </a:r>
          </a:p>
          <a:p>
            <a:pPr>
              <a:buNone/>
            </a:pPr>
            <a:endParaRPr lang="en-GB" sz="2400" b="1" dirty="0" smtClean="0">
              <a:solidFill>
                <a:schemeClr val="bg1"/>
              </a:solidFill>
              <a:latin typeface="Comic Sans MS" panose="030F0702030302020204" pitchFamily="66" charset="0"/>
            </a:endParaRPr>
          </a:p>
          <a:p>
            <a:pPr>
              <a:buNone/>
            </a:pPr>
            <a:r>
              <a:rPr lang="en-GB" sz="2400" b="1" dirty="0">
                <a:solidFill>
                  <a:schemeClr val="bg1"/>
                </a:solidFill>
                <a:latin typeface="Comic Sans MS" panose="030F0702030302020204" pitchFamily="66" charset="0"/>
              </a:rPr>
              <a:t>	</a:t>
            </a:r>
            <a:r>
              <a:rPr lang="en-GB" sz="2800" b="1" dirty="0" smtClean="0">
                <a:solidFill>
                  <a:schemeClr val="bg1"/>
                </a:solidFill>
                <a:latin typeface="Comic Sans MS" panose="030F0702030302020204" pitchFamily="66" charset="0"/>
              </a:rPr>
              <a:t>Skills include: predicting, inferring, </a:t>
            </a:r>
          </a:p>
          <a:p>
            <a:pPr>
              <a:buNone/>
            </a:pPr>
            <a:r>
              <a:rPr lang="en-GB" sz="2800" b="1" dirty="0" smtClean="0">
                <a:solidFill>
                  <a:schemeClr val="bg1"/>
                </a:solidFill>
                <a:latin typeface="Comic Sans MS" panose="030F0702030302020204" pitchFamily="66" charset="0"/>
              </a:rPr>
              <a:t>evaluating, clarifying and </a:t>
            </a:r>
          </a:p>
          <a:p>
            <a:pPr>
              <a:buNone/>
            </a:pPr>
            <a:r>
              <a:rPr lang="en-GB" sz="2800" b="1" dirty="0" smtClean="0">
                <a:solidFill>
                  <a:schemeClr val="bg1"/>
                </a:solidFill>
                <a:latin typeface="Comic Sans MS" panose="030F0702030302020204" pitchFamily="66" charset="0"/>
              </a:rPr>
              <a:t>summarising</a:t>
            </a:r>
            <a:r>
              <a:rPr lang="en-GB" sz="3200" b="1" dirty="0">
                <a:solidFill>
                  <a:schemeClr val="bg1"/>
                </a:solidFill>
                <a:latin typeface="Comic Sans MS" pitchFamily="66" charset="0"/>
              </a:rPr>
              <a:t>	</a:t>
            </a:r>
            <a:endParaRPr lang="en-GB" sz="3200" b="1" dirty="0" smtClean="0">
              <a:solidFill>
                <a:schemeClr val="bg1"/>
              </a:solidFill>
              <a:latin typeface="Comic Sans MS" pitchFamily="66" charset="0"/>
            </a:endParaRPr>
          </a:p>
        </p:txBody>
      </p:sp>
      <p:sp>
        <p:nvSpPr>
          <p:cNvPr id="2" name="Title 1"/>
          <p:cNvSpPr>
            <a:spLocks noGrp="1"/>
          </p:cNvSpPr>
          <p:nvPr>
            <p:ph type="title"/>
          </p:nvPr>
        </p:nvSpPr>
        <p:spPr>
          <a:xfrm>
            <a:off x="1057391" y="116632"/>
            <a:ext cx="6529999" cy="1008112"/>
          </a:xfrm>
          <a:solidFill>
            <a:srgbClr val="66FF99"/>
          </a:solidFill>
        </p:spPr>
        <p:txBody>
          <a:bodyPr>
            <a:normAutofit/>
          </a:bodyPr>
          <a:lstStyle/>
          <a:p>
            <a:pPr algn="ctr"/>
            <a:r>
              <a:rPr lang="en-GB" sz="4400" dirty="0" smtClean="0">
                <a:solidFill>
                  <a:schemeClr val="tx1"/>
                </a:solidFill>
                <a:effectLst/>
                <a:latin typeface="Comic Sans MS" pitchFamily="66" charset="0"/>
              </a:rPr>
              <a:t>Destination Reader</a:t>
            </a:r>
            <a:endParaRPr lang="en-GB" sz="4400" dirty="0">
              <a:solidFill>
                <a:schemeClr val="tx1"/>
              </a:solidFill>
              <a:effectLst/>
              <a:latin typeface="Comic Sans MS" pitchFamily="66" charset="0"/>
            </a:endParaRPr>
          </a:p>
        </p:txBody>
      </p:sp>
      <p:pic>
        <p:nvPicPr>
          <p:cNvPr id="5" name="Picture 4"/>
          <p:cNvPicPr>
            <a:picLocks noChangeAspect="1"/>
          </p:cNvPicPr>
          <p:nvPr/>
        </p:nvPicPr>
        <p:blipFill>
          <a:blip r:embed="rId2"/>
          <a:stretch>
            <a:fillRect/>
          </a:stretch>
        </p:blipFill>
        <p:spPr>
          <a:xfrm>
            <a:off x="7156768" y="3573016"/>
            <a:ext cx="1952625" cy="3171825"/>
          </a:xfrm>
          <a:prstGeom prst="rect">
            <a:avLst/>
          </a:prstGeom>
        </p:spPr>
      </p:pic>
    </p:spTree>
    <p:extLst>
      <p:ext uri="{BB962C8B-B14F-4D97-AF65-F5344CB8AC3E}">
        <p14:creationId xmlns:p14="http://schemas.microsoft.com/office/powerpoint/2010/main" val="41339267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1124744"/>
            <a:ext cx="8280920" cy="5472608"/>
          </a:xfrm>
        </p:spPr>
        <p:txBody>
          <a:bodyPr>
            <a:normAutofit/>
          </a:bodyPr>
          <a:lstStyle/>
          <a:p>
            <a:pPr marL="109728" indent="0">
              <a:buNone/>
            </a:pPr>
            <a:endParaRPr lang="en-US" sz="3200" b="1" dirty="0">
              <a:solidFill>
                <a:schemeClr val="bg1"/>
              </a:solidFill>
              <a:latin typeface="Comic Sans MS" pitchFamily="66" charset="0"/>
            </a:endParaRPr>
          </a:p>
        </p:txBody>
      </p:sp>
      <p:sp>
        <p:nvSpPr>
          <p:cNvPr id="3" name="Title 2"/>
          <p:cNvSpPr>
            <a:spLocks noGrp="1"/>
          </p:cNvSpPr>
          <p:nvPr>
            <p:ph type="title"/>
          </p:nvPr>
        </p:nvSpPr>
        <p:spPr>
          <a:xfrm>
            <a:off x="611560" y="188640"/>
            <a:ext cx="8229600" cy="936104"/>
          </a:xfrm>
          <a:solidFill>
            <a:srgbClr val="66FF99"/>
          </a:solidFill>
        </p:spPr>
        <p:txBody>
          <a:bodyPr>
            <a:normAutofit fontScale="90000"/>
          </a:bodyPr>
          <a:lstStyle/>
          <a:p>
            <a:pPr algn="ctr"/>
            <a:r>
              <a:rPr lang="en-US" sz="4400" dirty="0" smtClean="0">
                <a:solidFill>
                  <a:schemeClr val="bg1"/>
                </a:solidFill>
                <a:latin typeface="Comic Sans MS" pitchFamily="66" charset="0"/>
              </a:rPr>
              <a:t/>
            </a:r>
            <a:br>
              <a:rPr lang="en-US" sz="4400" dirty="0" smtClean="0">
                <a:solidFill>
                  <a:schemeClr val="bg1"/>
                </a:solidFill>
                <a:latin typeface="Comic Sans MS" pitchFamily="66" charset="0"/>
              </a:rPr>
            </a:br>
            <a:r>
              <a:rPr lang="en-US" sz="4400" dirty="0" smtClean="0">
                <a:solidFill>
                  <a:schemeClr val="bg1"/>
                </a:solidFill>
                <a:latin typeface="Comic Sans MS" pitchFamily="66" charset="0"/>
              </a:rPr>
              <a:t>KS2 </a:t>
            </a:r>
            <a:r>
              <a:rPr lang="en-US" sz="4400" dirty="0">
                <a:solidFill>
                  <a:schemeClr val="bg1"/>
                </a:solidFill>
                <a:latin typeface="Comic Sans MS" pitchFamily="66" charset="0"/>
              </a:rPr>
              <a:t>(English - Writing)</a:t>
            </a:r>
            <a:br>
              <a:rPr lang="en-US" sz="4400" dirty="0">
                <a:solidFill>
                  <a:schemeClr val="bg1"/>
                </a:solidFill>
                <a:latin typeface="Comic Sans MS" pitchFamily="66" charset="0"/>
              </a:rPr>
            </a:br>
            <a:endParaRPr lang="en-US" dirty="0">
              <a:solidFill>
                <a:schemeClr val="tx1"/>
              </a:solidFill>
              <a:latin typeface="Comic Sans MS" pitchFamily="66" charset="0"/>
            </a:endParaRPr>
          </a:p>
        </p:txBody>
      </p:sp>
      <p:sp>
        <p:nvSpPr>
          <p:cNvPr id="4" name="Rectangle 3"/>
          <p:cNvSpPr/>
          <p:nvPr/>
        </p:nvSpPr>
        <p:spPr>
          <a:xfrm>
            <a:off x="342055" y="1772816"/>
            <a:ext cx="8568952" cy="5355312"/>
          </a:xfrm>
          <a:prstGeom prst="rect">
            <a:avLst/>
          </a:prstGeom>
        </p:spPr>
        <p:txBody>
          <a:bodyPr wrap="square">
            <a:spAutoFit/>
          </a:bodyPr>
          <a:lstStyle/>
          <a:p>
            <a:r>
              <a:rPr lang="en-GB" b="1" dirty="0">
                <a:solidFill>
                  <a:schemeClr val="bg1"/>
                </a:solidFill>
              </a:rPr>
              <a:t>Year 6: Detail of content to be introduced (statutory requirement) </a:t>
            </a:r>
            <a:r>
              <a:rPr lang="en-GB" dirty="0">
                <a:solidFill>
                  <a:schemeClr val="bg1"/>
                </a:solidFill>
              </a:rPr>
              <a:t>	</a:t>
            </a:r>
          </a:p>
          <a:p>
            <a:r>
              <a:rPr lang="en-GB" b="1" dirty="0">
                <a:solidFill>
                  <a:schemeClr val="bg1"/>
                </a:solidFill>
              </a:rPr>
              <a:t>Word </a:t>
            </a:r>
            <a:r>
              <a:rPr lang="en-GB" dirty="0">
                <a:solidFill>
                  <a:schemeClr val="bg1"/>
                </a:solidFill>
              </a:rPr>
              <a:t>	</a:t>
            </a:r>
            <a:endParaRPr lang="en-GB" dirty="0" smtClean="0">
              <a:solidFill>
                <a:schemeClr val="bg1"/>
              </a:solidFill>
            </a:endParaRPr>
          </a:p>
          <a:p>
            <a:r>
              <a:rPr lang="en-GB" dirty="0">
                <a:solidFill>
                  <a:schemeClr val="bg1"/>
                </a:solidFill>
              </a:rPr>
              <a:t>V</a:t>
            </a:r>
            <a:r>
              <a:rPr lang="en-GB" dirty="0" smtClean="0">
                <a:solidFill>
                  <a:schemeClr val="bg1"/>
                </a:solidFill>
              </a:rPr>
              <a:t>ocabulary </a:t>
            </a:r>
            <a:r>
              <a:rPr lang="en-GB" dirty="0">
                <a:solidFill>
                  <a:schemeClr val="bg1"/>
                </a:solidFill>
              </a:rPr>
              <a:t>typical of informal speech and vocabulary appropriate for formal speech and writing [for example, </a:t>
            </a:r>
            <a:r>
              <a:rPr lang="en-GB" i="1" dirty="0">
                <a:solidFill>
                  <a:schemeClr val="bg1"/>
                </a:solidFill>
              </a:rPr>
              <a:t>find out – discover; ask for – request; go in – enter</a:t>
            </a:r>
            <a:r>
              <a:rPr lang="en-GB" dirty="0">
                <a:solidFill>
                  <a:schemeClr val="bg1"/>
                </a:solidFill>
              </a:rPr>
              <a:t>] </a:t>
            </a:r>
          </a:p>
          <a:p>
            <a:r>
              <a:rPr lang="en-GB" dirty="0" smtClean="0">
                <a:solidFill>
                  <a:schemeClr val="bg1"/>
                </a:solidFill>
              </a:rPr>
              <a:t>Recognition and application of synonyms </a:t>
            </a:r>
            <a:r>
              <a:rPr lang="en-GB" dirty="0">
                <a:solidFill>
                  <a:schemeClr val="bg1"/>
                </a:solidFill>
              </a:rPr>
              <a:t>and antonyms [for example, </a:t>
            </a:r>
            <a:r>
              <a:rPr lang="en-GB" i="1" dirty="0">
                <a:solidFill>
                  <a:schemeClr val="bg1"/>
                </a:solidFill>
              </a:rPr>
              <a:t>big, large, little</a:t>
            </a:r>
            <a:r>
              <a:rPr lang="en-GB" dirty="0" smtClean="0">
                <a:solidFill>
                  <a:schemeClr val="bg1"/>
                </a:solidFill>
              </a:rPr>
              <a:t>]</a:t>
            </a:r>
          </a:p>
          <a:p>
            <a:r>
              <a:rPr lang="en-GB" dirty="0">
                <a:solidFill>
                  <a:schemeClr val="bg1"/>
                </a:solidFill>
              </a:rPr>
              <a:t>	</a:t>
            </a:r>
          </a:p>
          <a:p>
            <a:r>
              <a:rPr lang="en-GB" b="1" dirty="0">
                <a:solidFill>
                  <a:schemeClr val="bg1"/>
                </a:solidFill>
              </a:rPr>
              <a:t>Sentence </a:t>
            </a:r>
            <a:r>
              <a:rPr lang="en-GB" dirty="0">
                <a:solidFill>
                  <a:schemeClr val="bg1"/>
                </a:solidFill>
              </a:rPr>
              <a:t> </a:t>
            </a:r>
            <a:endParaRPr lang="en-GB" dirty="0" smtClean="0">
              <a:solidFill>
                <a:schemeClr val="bg1"/>
              </a:solidFill>
            </a:endParaRPr>
          </a:p>
          <a:p>
            <a:r>
              <a:rPr lang="en-GB" dirty="0" smtClean="0">
                <a:solidFill>
                  <a:schemeClr val="bg1"/>
                </a:solidFill>
              </a:rPr>
              <a:t>Use </a:t>
            </a:r>
            <a:r>
              <a:rPr lang="en-GB" dirty="0">
                <a:solidFill>
                  <a:schemeClr val="bg1"/>
                </a:solidFill>
              </a:rPr>
              <a:t>of the </a:t>
            </a:r>
            <a:r>
              <a:rPr lang="en-GB" b="1" dirty="0">
                <a:solidFill>
                  <a:schemeClr val="bg1"/>
                </a:solidFill>
              </a:rPr>
              <a:t>passive </a:t>
            </a:r>
            <a:r>
              <a:rPr lang="en-GB" dirty="0">
                <a:solidFill>
                  <a:schemeClr val="bg1"/>
                </a:solidFill>
              </a:rPr>
              <a:t>to affect the presentation of information in a </a:t>
            </a:r>
            <a:r>
              <a:rPr lang="en-GB" b="1" dirty="0">
                <a:solidFill>
                  <a:schemeClr val="bg1"/>
                </a:solidFill>
              </a:rPr>
              <a:t>sentence </a:t>
            </a:r>
            <a:r>
              <a:rPr lang="en-GB" dirty="0">
                <a:solidFill>
                  <a:schemeClr val="bg1"/>
                </a:solidFill>
              </a:rPr>
              <a:t>[for example, </a:t>
            </a:r>
            <a:r>
              <a:rPr lang="en-GB" i="1" dirty="0">
                <a:solidFill>
                  <a:schemeClr val="bg1"/>
                </a:solidFill>
              </a:rPr>
              <a:t>I broke the window in the greenhouse </a:t>
            </a:r>
            <a:r>
              <a:rPr lang="en-GB" dirty="0">
                <a:solidFill>
                  <a:schemeClr val="bg1"/>
                </a:solidFill>
              </a:rPr>
              <a:t>versus </a:t>
            </a:r>
            <a:r>
              <a:rPr lang="en-GB" i="1" dirty="0">
                <a:solidFill>
                  <a:schemeClr val="bg1"/>
                </a:solidFill>
              </a:rPr>
              <a:t>The window in the greenhouse was broken (by me)</a:t>
            </a:r>
            <a:r>
              <a:rPr lang="en-GB" dirty="0">
                <a:solidFill>
                  <a:schemeClr val="bg1"/>
                </a:solidFill>
              </a:rPr>
              <a:t>]. </a:t>
            </a:r>
          </a:p>
          <a:p>
            <a:r>
              <a:rPr lang="en-GB" dirty="0">
                <a:solidFill>
                  <a:schemeClr val="bg1"/>
                </a:solidFill>
              </a:rPr>
              <a:t>The difference between structures typical of informal speech and structures appropriate for formal speech and writing [for example, the use of question tags: </a:t>
            </a:r>
            <a:r>
              <a:rPr lang="en-GB" i="1" dirty="0">
                <a:solidFill>
                  <a:schemeClr val="bg1"/>
                </a:solidFill>
              </a:rPr>
              <a:t>He’s your friend</a:t>
            </a:r>
            <a:r>
              <a:rPr lang="en-GB" dirty="0">
                <a:solidFill>
                  <a:schemeClr val="bg1"/>
                </a:solidFill>
              </a:rPr>
              <a:t>, </a:t>
            </a:r>
            <a:r>
              <a:rPr lang="en-GB" i="1" dirty="0">
                <a:solidFill>
                  <a:schemeClr val="bg1"/>
                </a:solidFill>
              </a:rPr>
              <a:t>isn’t he?</a:t>
            </a:r>
            <a:r>
              <a:rPr lang="en-GB" dirty="0">
                <a:solidFill>
                  <a:schemeClr val="bg1"/>
                </a:solidFill>
              </a:rPr>
              <a:t>, or the use of </a:t>
            </a:r>
            <a:r>
              <a:rPr lang="en-GB" b="1" dirty="0">
                <a:solidFill>
                  <a:schemeClr val="bg1"/>
                </a:solidFill>
              </a:rPr>
              <a:t>subjunctive </a:t>
            </a:r>
            <a:r>
              <a:rPr lang="en-GB" dirty="0">
                <a:solidFill>
                  <a:schemeClr val="bg1"/>
                </a:solidFill>
              </a:rPr>
              <a:t>forms such as </a:t>
            </a:r>
            <a:r>
              <a:rPr lang="en-GB" i="1" dirty="0">
                <a:solidFill>
                  <a:schemeClr val="bg1"/>
                </a:solidFill>
              </a:rPr>
              <a:t>If I were </a:t>
            </a:r>
            <a:r>
              <a:rPr lang="en-GB" dirty="0">
                <a:solidFill>
                  <a:schemeClr val="bg1"/>
                </a:solidFill>
              </a:rPr>
              <a:t>or </a:t>
            </a:r>
            <a:r>
              <a:rPr lang="en-GB" i="1" dirty="0">
                <a:solidFill>
                  <a:schemeClr val="bg1"/>
                </a:solidFill>
              </a:rPr>
              <a:t>Were they to come </a:t>
            </a:r>
            <a:r>
              <a:rPr lang="en-GB" dirty="0">
                <a:solidFill>
                  <a:schemeClr val="bg1"/>
                </a:solidFill>
              </a:rPr>
              <a:t>in some very formal writing and speech] </a:t>
            </a:r>
            <a:endParaRPr lang="en-GB" dirty="0" smtClean="0">
              <a:solidFill>
                <a:schemeClr val="bg1"/>
              </a:solidFill>
            </a:endParaRPr>
          </a:p>
          <a:p>
            <a:endParaRPr lang="en-GB" dirty="0">
              <a:solidFill>
                <a:schemeClr val="bg1"/>
              </a:solidFill>
            </a:endParaRPr>
          </a:p>
          <a:p>
            <a:r>
              <a:rPr lang="en-GB" dirty="0">
                <a:solidFill>
                  <a:schemeClr val="bg1"/>
                </a:solidFill>
              </a:rPr>
              <a:t>	</a:t>
            </a:r>
          </a:p>
        </p:txBody>
      </p:sp>
    </p:spTree>
    <p:extLst>
      <p:ext uri="{BB962C8B-B14F-4D97-AF65-F5344CB8AC3E}">
        <p14:creationId xmlns:p14="http://schemas.microsoft.com/office/powerpoint/2010/main" val="41794270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124744"/>
            <a:ext cx="8579296" cy="5931185"/>
          </a:xfrm>
        </p:spPr>
        <p:txBody>
          <a:bodyPr>
            <a:normAutofit fontScale="32500" lnSpcReduction="20000"/>
          </a:bodyPr>
          <a:lstStyle/>
          <a:p>
            <a:pPr>
              <a:buNone/>
            </a:pPr>
            <a:r>
              <a:rPr lang="en-GB" sz="5500" dirty="0">
                <a:solidFill>
                  <a:schemeClr val="bg1"/>
                </a:solidFill>
                <a:latin typeface="Arial"/>
              </a:rPr>
              <a:t>	</a:t>
            </a:r>
          </a:p>
          <a:p>
            <a:r>
              <a:rPr lang="en-GB" sz="5500" b="1" dirty="0">
                <a:solidFill>
                  <a:schemeClr val="bg1"/>
                </a:solidFill>
                <a:latin typeface="Arial"/>
              </a:rPr>
              <a:t>Text </a:t>
            </a:r>
            <a:r>
              <a:rPr lang="en-GB" sz="5500" dirty="0">
                <a:solidFill>
                  <a:schemeClr val="bg1"/>
                </a:solidFill>
                <a:latin typeface="Arial"/>
              </a:rPr>
              <a:t>	Linking ideas across paragraphs using a wider range of </a:t>
            </a:r>
            <a:r>
              <a:rPr lang="en-GB" sz="5500" b="1" dirty="0">
                <a:solidFill>
                  <a:schemeClr val="bg1"/>
                </a:solidFill>
                <a:latin typeface="Arial"/>
              </a:rPr>
              <a:t>cohesive devices</a:t>
            </a:r>
            <a:r>
              <a:rPr lang="en-GB" sz="5500" dirty="0">
                <a:solidFill>
                  <a:schemeClr val="bg1"/>
                </a:solidFill>
                <a:latin typeface="Arial"/>
              </a:rPr>
              <a:t>: repetition of a </a:t>
            </a:r>
            <a:r>
              <a:rPr lang="en-GB" sz="5500" b="1" dirty="0">
                <a:solidFill>
                  <a:schemeClr val="bg1"/>
                </a:solidFill>
                <a:latin typeface="Arial"/>
              </a:rPr>
              <a:t>word </a:t>
            </a:r>
            <a:r>
              <a:rPr lang="en-GB" sz="5500" dirty="0">
                <a:solidFill>
                  <a:schemeClr val="bg1"/>
                </a:solidFill>
                <a:latin typeface="Arial"/>
              </a:rPr>
              <a:t>or phrase, grammatical connections [for example, the use of </a:t>
            </a:r>
            <a:r>
              <a:rPr lang="en-GB" sz="5500" b="1" dirty="0">
                <a:solidFill>
                  <a:schemeClr val="bg1"/>
                </a:solidFill>
                <a:latin typeface="Arial"/>
              </a:rPr>
              <a:t>adverbials </a:t>
            </a:r>
            <a:r>
              <a:rPr lang="en-GB" sz="5500" dirty="0">
                <a:solidFill>
                  <a:schemeClr val="bg1"/>
                </a:solidFill>
                <a:latin typeface="Arial"/>
              </a:rPr>
              <a:t>such as </a:t>
            </a:r>
            <a:r>
              <a:rPr lang="en-GB" sz="5500" i="1" dirty="0">
                <a:solidFill>
                  <a:schemeClr val="bg1"/>
                </a:solidFill>
                <a:latin typeface="Arial"/>
              </a:rPr>
              <a:t>on the other hand</a:t>
            </a:r>
            <a:r>
              <a:rPr lang="en-GB" sz="5500" dirty="0">
                <a:solidFill>
                  <a:schemeClr val="bg1"/>
                </a:solidFill>
                <a:latin typeface="Arial"/>
              </a:rPr>
              <a:t>, </a:t>
            </a:r>
            <a:r>
              <a:rPr lang="en-GB" sz="5500" i="1" dirty="0">
                <a:solidFill>
                  <a:schemeClr val="bg1"/>
                </a:solidFill>
                <a:latin typeface="Arial"/>
              </a:rPr>
              <a:t>in contrast</a:t>
            </a:r>
            <a:r>
              <a:rPr lang="en-GB" sz="5500" dirty="0">
                <a:solidFill>
                  <a:schemeClr val="bg1"/>
                </a:solidFill>
                <a:latin typeface="Arial"/>
              </a:rPr>
              <a:t>, or </a:t>
            </a:r>
            <a:r>
              <a:rPr lang="en-GB" sz="5500" i="1" dirty="0">
                <a:solidFill>
                  <a:schemeClr val="bg1"/>
                </a:solidFill>
                <a:latin typeface="Arial"/>
              </a:rPr>
              <a:t>as a consequence</a:t>
            </a:r>
            <a:r>
              <a:rPr lang="en-GB" sz="5500" dirty="0">
                <a:solidFill>
                  <a:schemeClr val="bg1"/>
                </a:solidFill>
                <a:latin typeface="Arial"/>
              </a:rPr>
              <a:t>], and </a:t>
            </a:r>
            <a:r>
              <a:rPr lang="en-GB" sz="5500" b="1" dirty="0">
                <a:solidFill>
                  <a:schemeClr val="bg1"/>
                </a:solidFill>
                <a:latin typeface="Arial"/>
              </a:rPr>
              <a:t>ellipsis </a:t>
            </a:r>
            <a:endParaRPr lang="en-GB" sz="5500" dirty="0">
              <a:solidFill>
                <a:schemeClr val="bg1"/>
              </a:solidFill>
              <a:latin typeface="Arial"/>
            </a:endParaRPr>
          </a:p>
          <a:p>
            <a:r>
              <a:rPr lang="en-GB" sz="5500" dirty="0">
                <a:solidFill>
                  <a:schemeClr val="bg1"/>
                </a:solidFill>
                <a:latin typeface="Arial"/>
              </a:rPr>
              <a:t>Layout devices </a:t>
            </a:r>
            <a:r>
              <a:rPr lang="en-GB" sz="5500" dirty="0" smtClean="0">
                <a:solidFill>
                  <a:schemeClr val="bg1"/>
                </a:solidFill>
                <a:latin typeface="Arial"/>
              </a:rPr>
              <a:t>[e.g. </a:t>
            </a:r>
            <a:r>
              <a:rPr lang="en-GB" sz="5500" dirty="0">
                <a:solidFill>
                  <a:schemeClr val="bg1"/>
                </a:solidFill>
                <a:latin typeface="Arial"/>
              </a:rPr>
              <a:t>headings, sub-headings, columns, bullets, or </a:t>
            </a:r>
            <a:r>
              <a:rPr lang="en-GB" sz="5500" dirty="0" smtClean="0">
                <a:solidFill>
                  <a:schemeClr val="bg1"/>
                </a:solidFill>
                <a:latin typeface="Arial"/>
              </a:rPr>
              <a:t>tables]</a:t>
            </a:r>
          </a:p>
          <a:p>
            <a:pPr marL="109728" indent="0">
              <a:buNone/>
            </a:pPr>
            <a:r>
              <a:rPr lang="en-GB" sz="5500" dirty="0">
                <a:solidFill>
                  <a:schemeClr val="bg1"/>
                </a:solidFill>
                <a:latin typeface="Arial"/>
              </a:rPr>
              <a:t>	</a:t>
            </a:r>
          </a:p>
          <a:p>
            <a:r>
              <a:rPr lang="en-GB" sz="5500" b="1" dirty="0">
                <a:solidFill>
                  <a:schemeClr val="bg1"/>
                </a:solidFill>
                <a:latin typeface="Arial"/>
              </a:rPr>
              <a:t>Punctuation </a:t>
            </a:r>
            <a:r>
              <a:rPr lang="en-GB" sz="5500" dirty="0" smtClean="0">
                <a:solidFill>
                  <a:schemeClr val="bg1"/>
                </a:solidFill>
                <a:latin typeface="Arial"/>
              </a:rPr>
              <a:t> Use </a:t>
            </a:r>
            <a:r>
              <a:rPr lang="en-GB" sz="5500" dirty="0">
                <a:solidFill>
                  <a:schemeClr val="bg1"/>
                </a:solidFill>
                <a:latin typeface="Arial"/>
              </a:rPr>
              <a:t>of the semi-colon, colon and dash to mark the boundary between independent </a:t>
            </a:r>
            <a:r>
              <a:rPr lang="en-GB" sz="5500" b="1" dirty="0">
                <a:solidFill>
                  <a:schemeClr val="bg1"/>
                </a:solidFill>
                <a:latin typeface="Arial"/>
              </a:rPr>
              <a:t>clauses </a:t>
            </a:r>
            <a:r>
              <a:rPr lang="en-GB" sz="5500" dirty="0">
                <a:solidFill>
                  <a:schemeClr val="bg1"/>
                </a:solidFill>
                <a:latin typeface="Arial"/>
              </a:rPr>
              <a:t>[for example, </a:t>
            </a:r>
            <a:r>
              <a:rPr lang="en-GB" sz="5500" i="1" dirty="0">
                <a:solidFill>
                  <a:schemeClr val="bg1"/>
                </a:solidFill>
                <a:latin typeface="Arial"/>
              </a:rPr>
              <a:t>It’s raining; I’m fed up</a:t>
            </a:r>
            <a:r>
              <a:rPr lang="en-GB" sz="5500" dirty="0">
                <a:solidFill>
                  <a:schemeClr val="bg1"/>
                </a:solidFill>
                <a:latin typeface="Arial"/>
              </a:rPr>
              <a:t>] </a:t>
            </a:r>
          </a:p>
          <a:p>
            <a:r>
              <a:rPr lang="en-GB" sz="5500" dirty="0">
                <a:solidFill>
                  <a:schemeClr val="bg1"/>
                </a:solidFill>
                <a:latin typeface="Arial"/>
              </a:rPr>
              <a:t>Use of the colon to introduce a list and use of semi-colons within lists </a:t>
            </a:r>
          </a:p>
          <a:p>
            <a:r>
              <a:rPr lang="en-GB" sz="5500" dirty="0" smtClean="0">
                <a:solidFill>
                  <a:schemeClr val="bg1"/>
                </a:solidFill>
                <a:latin typeface="Arial"/>
              </a:rPr>
              <a:t>How </a:t>
            </a:r>
            <a:r>
              <a:rPr lang="en-GB" sz="5500" dirty="0">
                <a:solidFill>
                  <a:schemeClr val="bg1"/>
                </a:solidFill>
                <a:latin typeface="Arial"/>
              </a:rPr>
              <a:t>hyphens can be used to avoid ambiguity [for example, </a:t>
            </a:r>
            <a:r>
              <a:rPr lang="en-GB" sz="5500" i="1" dirty="0">
                <a:solidFill>
                  <a:schemeClr val="bg1"/>
                </a:solidFill>
                <a:latin typeface="Arial"/>
              </a:rPr>
              <a:t>man eating shark </a:t>
            </a:r>
            <a:r>
              <a:rPr lang="en-GB" sz="5500" dirty="0">
                <a:solidFill>
                  <a:schemeClr val="bg1"/>
                </a:solidFill>
                <a:latin typeface="Arial"/>
              </a:rPr>
              <a:t>versus </a:t>
            </a:r>
            <a:r>
              <a:rPr lang="en-GB" sz="5500" i="1" dirty="0">
                <a:solidFill>
                  <a:schemeClr val="bg1"/>
                </a:solidFill>
                <a:latin typeface="Arial"/>
              </a:rPr>
              <a:t>man-eating shark</a:t>
            </a:r>
            <a:r>
              <a:rPr lang="en-GB" sz="5500" dirty="0">
                <a:solidFill>
                  <a:schemeClr val="bg1"/>
                </a:solidFill>
                <a:latin typeface="Arial"/>
              </a:rPr>
              <a:t>, or </a:t>
            </a:r>
            <a:r>
              <a:rPr lang="en-GB" sz="5500" i="1" dirty="0">
                <a:solidFill>
                  <a:schemeClr val="bg1"/>
                </a:solidFill>
                <a:latin typeface="Arial"/>
              </a:rPr>
              <a:t>recover </a:t>
            </a:r>
            <a:r>
              <a:rPr lang="en-GB" sz="5500" dirty="0">
                <a:solidFill>
                  <a:schemeClr val="bg1"/>
                </a:solidFill>
                <a:latin typeface="Arial"/>
              </a:rPr>
              <a:t>versus </a:t>
            </a:r>
            <a:r>
              <a:rPr lang="en-GB" sz="5500" i="1" dirty="0">
                <a:solidFill>
                  <a:schemeClr val="bg1"/>
                </a:solidFill>
                <a:latin typeface="Arial"/>
              </a:rPr>
              <a:t>re-cover</a:t>
            </a:r>
            <a:r>
              <a:rPr lang="en-GB" sz="5500" dirty="0">
                <a:solidFill>
                  <a:schemeClr val="bg1"/>
                </a:solidFill>
                <a:latin typeface="Arial"/>
              </a:rPr>
              <a:t>] </a:t>
            </a:r>
            <a:endParaRPr lang="en-GB" sz="5500" dirty="0" smtClean="0">
              <a:solidFill>
                <a:schemeClr val="bg1"/>
              </a:solidFill>
              <a:latin typeface="Arial"/>
            </a:endParaRPr>
          </a:p>
          <a:p>
            <a:r>
              <a:rPr lang="en-GB" sz="5500" dirty="0">
                <a:solidFill>
                  <a:schemeClr val="bg1"/>
                </a:solidFill>
                <a:latin typeface="Arial"/>
              </a:rPr>
              <a:t>	</a:t>
            </a:r>
          </a:p>
          <a:p>
            <a:r>
              <a:rPr lang="en-GB" sz="5500" b="1" dirty="0">
                <a:solidFill>
                  <a:schemeClr val="bg1"/>
                </a:solidFill>
                <a:latin typeface="Arial"/>
              </a:rPr>
              <a:t>Terminology for pupils </a:t>
            </a:r>
            <a:r>
              <a:rPr lang="en-GB" sz="5500" dirty="0">
                <a:solidFill>
                  <a:schemeClr val="bg1"/>
                </a:solidFill>
                <a:latin typeface="Arial"/>
              </a:rPr>
              <a:t>	</a:t>
            </a:r>
            <a:endParaRPr lang="en-GB" sz="5500" dirty="0" smtClean="0">
              <a:solidFill>
                <a:schemeClr val="bg1"/>
              </a:solidFill>
              <a:latin typeface="Arial"/>
            </a:endParaRPr>
          </a:p>
          <a:p>
            <a:r>
              <a:rPr lang="en-GB" sz="5500" dirty="0" smtClean="0">
                <a:solidFill>
                  <a:schemeClr val="bg1"/>
                </a:solidFill>
                <a:latin typeface="Arial"/>
              </a:rPr>
              <a:t>subject</a:t>
            </a:r>
            <a:r>
              <a:rPr lang="en-GB" sz="5500" dirty="0">
                <a:solidFill>
                  <a:schemeClr val="bg1"/>
                </a:solidFill>
                <a:latin typeface="Arial"/>
              </a:rPr>
              <a:t>, object </a:t>
            </a:r>
          </a:p>
          <a:p>
            <a:r>
              <a:rPr lang="en-GB" sz="5500" dirty="0">
                <a:solidFill>
                  <a:schemeClr val="bg1"/>
                </a:solidFill>
                <a:latin typeface="Arial"/>
              </a:rPr>
              <a:t>active, passive </a:t>
            </a:r>
          </a:p>
          <a:p>
            <a:r>
              <a:rPr lang="en-GB" sz="5500" dirty="0">
                <a:solidFill>
                  <a:schemeClr val="bg1"/>
                </a:solidFill>
                <a:latin typeface="Arial"/>
              </a:rPr>
              <a:t>synonym, antonym </a:t>
            </a:r>
          </a:p>
          <a:p>
            <a:r>
              <a:rPr lang="fr-FR" sz="5500" dirty="0" err="1">
                <a:solidFill>
                  <a:schemeClr val="bg1"/>
                </a:solidFill>
                <a:latin typeface="Arial"/>
              </a:rPr>
              <a:t>ellipsis</a:t>
            </a:r>
            <a:r>
              <a:rPr lang="fr-FR" sz="5500" dirty="0">
                <a:solidFill>
                  <a:schemeClr val="bg1"/>
                </a:solidFill>
                <a:latin typeface="Arial"/>
              </a:rPr>
              <a:t>, </a:t>
            </a:r>
            <a:r>
              <a:rPr lang="fr-FR" sz="5500" dirty="0" err="1">
                <a:solidFill>
                  <a:schemeClr val="bg1"/>
                </a:solidFill>
                <a:latin typeface="Arial"/>
              </a:rPr>
              <a:t>hyphen</a:t>
            </a:r>
            <a:r>
              <a:rPr lang="fr-FR" sz="5500" dirty="0">
                <a:solidFill>
                  <a:schemeClr val="bg1"/>
                </a:solidFill>
                <a:latin typeface="Arial"/>
              </a:rPr>
              <a:t>, colon, semi-colon, </a:t>
            </a:r>
            <a:r>
              <a:rPr lang="fr-FR" sz="5500" dirty="0" err="1">
                <a:solidFill>
                  <a:schemeClr val="bg1"/>
                </a:solidFill>
                <a:latin typeface="Arial"/>
              </a:rPr>
              <a:t>bullet</a:t>
            </a:r>
            <a:r>
              <a:rPr lang="fr-FR" sz="5500" dirty="0">
                <a:solidFill>
                  <a:schemeClr val="bg1"/>
                </a:solidFill>
                <a:latin typeface="Arial"/>
              </a:rPr>
              <a:t> points </a:t>
            </a:r>
            <a:r>
              <a:rPr lang="fr-FR" sz="3200" dirty="0">
                <a:solidFill>
                  <a:schemeClr val="bg1"/>
                </a:solidFill>
                <a:latin typeface="Arial"/>
              </a:rPr>
              <a:t>	</a:t>
            </a:r>
          </a:p>
          <a:p>
            <a:pPr>
              <a:buNone/>
            </a:pPr>
            <a:endParaRPr lang="en-GB" sz="3200" b="1" dirty="0" smtClean="0">
              <a:solidFill>
                <a:schemeClr val="bg1"/>
              </a:solidFill>
              <a:latin typeface="Comic Sans MS" pitchFamily="66" charset="0"/>
            </a:endParaRPr>
          </a:p>
        </p:txBody>
      </p:sp>
      <p:sp>
        <p:nvSpPr>
          <p:cNvPr id="2" name="Title 1"/>
          <p:cNvSpPr>
            <a:spLocks noGrp="1"/>
          </p:cNvSpPr>
          <p:nvPr>
            <p:ph type="title"/>
          </p:nvPr>
        </p:nvSpPr>
        <p:spPr>
          <a:xfrm>
            <a:off x="1057391" y="116632"/>
            <a:ext cx="6529999" cy="936104"/>
          </a:xfrm>
          <a:solidFill>
            <a:srgbClr val="66FF99"/>
          </a:solidFill>
        </p:spPr>
        <p:txBody>
          <a:bodyPr>
            <a:normAutofit/>
          </a:bodyPr>
          <a:lstStyle/>
          <a:p>
            <a:pPr algn="ctr"/>
            <a:r>
              <a:rPr lang="en-GB" sz="4400" dirty="0" smtClean="0">
                <a:solidFill>
                  <a:schemeClr val="tx1"/>
                </a:solidFill>
                <a:effectLst/>
                <a:latin typeface="Comic Sans MS" pitchFamily="66" charset="0"/>
              </a:rPr>
              <a:t>Writing</a:t>
            </a:r>
            <a:endParaRPr lang="en-GB" sz="4400" dirty="0">
              <a:solidFill>
                <a:schemeClr val="tx1"/>
              </a:solidFill>
              <a:effectLst/>
              <a:latin typeface="Comic Sans MS" pitchFamily="66" charset="0"/>
            </a:endParaRPr>
          </a:p>
        </p:txBody>
      </p:sp>
    </p:spTree>
    <p:extLst>
      <p:ext uri="{BB962C8B-B14F-4D97-AF65-F5344CB8AC3E}">
        <p14:creationId xmlns:p14="http://schemas.microsoft.com/office/powerpoint/2010/main" val="42923067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124744"/>
            <a:ext cx="8579296" cy="5931185"/>
          </a:xfrm>
        </p:spPr>
        <p:txBody>
          <a:bodyPr>
            <a:normAutofit/>
          </a:bodyPr>
          <a:lstStyle/>
          <a:p>
            <a:pPr>
              <a:buNone/>
            </a:pPr>
            <a:r>
              <a:rPr lang="fr-FR" sz="3200" dirty="0">
                <a:solidFill>
                  <a:schemeClr val="bg1"/>
                </a:solidFill>
                <a:latin typeface="Arial"/>
              </a:rPr>
              <a:t>	</a:t>
            </a:r>
          </a:p>
          <a:p>
            <a:pPr>
              <a:buNone/>
            </a:pPr>
            <a:endParaRPr lang="en-GB" sz="3200" b="1" dirty="0" smtClean="0">
              <a:solidFill>
                <a:schemeClr val="bg1"/>
              </a:solidFill>
              <a:latin typeface="Comic Sans MS" pitchFamily="66" charset="0"/>
            </a:endParaRPr>
          </a:p>
        </p:txBody>
      </p:sp>
      <p:sp>
        <p:nvSpPr>
          <p:cNvPr id="2" name="Title 1"/>
          <p:cNvSpPr>
            <a:spLocks noGrp="1"/>
          </p:cNvSpPr>
          <p:nvPr>
            <p:ph type="title"/>
          </p:nvPr>
        </p:nvSpPr>
        <p:spPr>
          <a:xfrm>
            <a:off x="1057391" y="116632"/>
            <a:ext cx="6529999" cy="936104"/>
          </a:xfrm>
          <a:solidFill>
            <a:srgbClr val="66FF99"/>
          </a:solidFill>
        </p:spPr>
        <p:txBody>
          <a:bodyPr>
            <a:normAutofit/>
          </a:bodyPr>
          <a:lstStyle/>
          <a:p>
            <a:pPr algn="ctr"/>
            <a:r>
              <a:rPr lang="en-GB" sz="4400" dirty="0" smtClean="0">
                <a:solidFill>
                  <a:schemeClr val="tx1"/>
                </a:solidFill>
                <a:effectLst/>
                <a:latin typeface="Comic Sans MS" pitchFamily="66" charset="0"/>
              </a:rPr>
              <a:t>Writing</a:t>
            </a:r>
            <a:endParaRPr lang="en-GB" sz="4400" dirty="0">
              <a:solidFill>
                <a:schemeClr val="tx1"/>
              </a:solidFill>
              <a:effectLst/>
              <a:latin typeface="Comic Sans MS" pitchFamily="66" charset="0"/>
            </a:endParaRPr>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11964" t="4704" r="6514"/>
          <a:stretch/>
        </p:blipFill>
        <p:spPr bwMode="auto">
          <a:xfrm rot="16200000">
            <a:off x="2093640" y="-141311"/>
            <a:ext cx="5143526" cy="810768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253558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0764" y="1700808"/>
            <a:ext cx="7857660" cy="4326349"/>
          </a:xfrm>
        </p:spPr>
        <p:txBody>
          <a:bodyPr>
            <a:normAutofit/>
          </a:bodyPr>
          <a:lstStyle/>
          <a:p>
            <a:r>
              <a:rPr lang="en-GB" sz="2800" dirty="0" smtClean="0">
                <a:solidFill>
                  <a:schemeClr val="bg1"/>
                </a:solidFill>
                <a:latin typeface="Comic Sans MS" pitchFamily="66" charset="0"/>
              </a:rPr>
              <a:t>Big Writing lessons completed on a weekly or fortnightly basis to give the children lots of experience of writing at length independently</a:t>
            </a:r>
          </a:p>
          <a:p>
            <a:r>
              <a:rPr lang="en-GB" sz="2800" dirty="0" smtClean="0">
                <a:solidFill>
                  <a:schemeClr val="bg1"/>
                </a:solidFill>
                <a:latin typeface="Comic Sans MS" pitchFamily="66" charset="0"/>
              </a:rPr>
              <a:t>Please support your child by discussing the subject or scenario given for Big Talk home-learning</a:t>
            </a:r>
          </a:p>
        </p:txBody>
      </p:sp>
      <p:sp>
        <p:nvSpPr>
          <p:cNvPr id="2" name="Title 1"/>
          <p:cNvSpPr>
            <a:spLocks noGrp="1"/>
          </p:cNvSpPr>
          <p:nvPr>
            <p:ph type="title"/>
          </p:nvPr>
        </p:nvSpPr>
        <p:spPr>
          <a:xfrm>
            <a:off x="467544" y="260648"/>
            <a:ext cx="8229600" cy="1143000"/>
          </a:xfrm>
          <a:solidFill>
            <a:srgbClr val="66FF99"/>
          </a:solidFill>
        </p:spPr>
        <p:txBody>
          <a:bodyPr>
            <a:normAutofit/>
          </a:bodyPr>
          <a:lstStyle/>
          <a:p>
            <a:pPr algn="ctr"/>
            <a:r>
              <a:rPr lang="en-GB" dirty="0" smtClean="0">
                <a:solidFill>
                  <a:schemeClr val="tx1"/>
                </a:solidFill>
                <a:effectLst/>
                <a:latin typeface="Comic Sans MS" pitchFamily="66" charset="0"/>
              </a:rPr>
              <a:t>Writing…</a:t>
            </a:r>
            <a:endParaRPr lang="en-GB" dirty="0">
              <a:solidFill>
                <a:schemeClr val="tx1"/>
              </a:solidFill>
              <a:effectLst/>
              <a:latin typeface="Comic Sans MS" pitchFamily="66"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0764" y="1700808"/>
            <a:ext cx="7857660" cy="4326349"/>
          </a:xfrm>
        </p:spPr>
        <p:txBody>
          <a:bodyPr>
            <a:normAutofit lnSpcReduction="10000"/>
          </a:bodyPr>
          <a:lstStyle/>
          <a:p>
            <a:r>
              <a:rPr lang="en-GB" sz="2800" dirty="0" smtClean="0">
                <a:solidFill>
                  <a:schemeClr val="bg1"/>
                </a:solidFill>
                <a:latin typeface="Comic Sans MS" pitchFamily="66" charset="0"/>
              </a:rPr>
              <a:t>Number </a:t>
            </a:r>
            <a:r>
              <a:rPr lang="en-GB" sz="2800" i="1" dirty="0" smtClean="0">
                <a:solidFill>
                  <a:schemeClr val="bg1"/>
                </a:solidFill>
                <a:latin typeface="Comic Sans MS" pitchFamily="66" charset="0"/>
              </a:rPr>
              <a:t>(place value, + - x ÷, fractions)</a:t>
            </a:r>
          </a:p>
          <a:p>
            <a:r>
              <a:rPr lang="en-GB" sz="2800" dirty="0" smtClean="0">
                <a:solidFill>
                  <a:schemeClr val="bg1"/>
                </a:solidFill>
                <a:latin typeface="Comic Sans MS" pitchFamily="66" charset="0"/>
              </a:rPr>
              <a:t>Measurement </a:t>
            </a:r>
            <a:r>
              <a:rPr lang="en-GB" sz="2800" i="1" dirty="0" smtClean="0">
                <a:solidFill>
                  <a:schemeClr val="bg1"/>
                </a:solidFill>
                <a:latin typeface="Comic Sans MS" pitchFamily="66" charset="0"/>
              </a:rPr>
              <a:t>(volume, converting units)</a:t>
            </a:r>
          </a:p>
          <a:p>
            <a:r>
              <a:rPr lang="en-GB" sz="2800" dirty="0" smtClean="0">
                <a:solidFill>
                  <a:schemeClr val="bg1"/>
                </a:solidFill>
                <a:latin typeface="Comic Sans MS" pitchFamily="66" charset="0"/>
              </a:rPr>
              <a:t>Geometry </a:t>
            </a:r>
            <a:r>
              <a:rPr lang="en-GB" sz="2800" i="1" dirty="0" smtClean="0">
                <a:solidFill>
                  <a:schemeClr val="bg1"/>
                </a:solidFill>
                <a:latin typeface="Comic Sans MS" pitchFamily="66" charset="0"/>
              </a:rPr>
              <a:t>(Properties of shapes, position and direction)</a:t>
            </a:r>
          </a:p>
          <a:p>
            <a:r>
              <a:rPr lang="en-GB" sz="2800" dirty="0" smtClean="0">
                <a:solidFill>
                  <a:schemeClr val="bg1"/>
                </a:solidFill>
                <a:latin typeface="Comic Sans MS" pitchFamily="66" charset="0"/>
              </a:rPr>
              <a:t>Statistics </a:t>
            </a:r>
            <a:r>
              <a:rPr lang="en-GB" sz="2800" i="1" dirty="0" smtClean="0">
                <a:solidFill>
                  <a:schemeClr val="bg1"/>
                </a:solidFill>
                <a:latin typeface="Comic Sans MS" pitchFamily="66" charset="0"/>
              </a:rPr>
              <a:t>(interpreting information in tables)</a:t>
            </a:r>
          </a:p>
          <a:p>
            <a:endParaRPr lang="en-GB" sz="2800" dirty="0">
              <a:solidFill>
                <a:schemeClr val="bg1"/>
              </a:solidFill>
              <a:latin typeface="Comic Sans MS" pitchFamily="66" charset="0"/>
            </a:endParaRPr>
          </a:p>
          <a:p>
            <a:pPr marL="109728" indent="0">
              <a:buNone/>
            </a:pPr>
            <a:r>
              <a:rPr lang="en-GB" sz="2800" dirty="0" smtClean="0">
                <a:solidFill>
                  <a:schemeClr val="bg1"/>
                </a:solidFill>
                <a:latin typeface="Comic Sans MS" pitchFamily="66" charset="0"/>
              </a:rPr>
              <a:t>In addition, Year 6 learn about:</a:t>
            </a:r>
          </a:p>
          <a:p>
            <a:r>
              <a:rPr lang="en-GB" sz="2800" dirty="0" smtClean="0">
                <a:solidFill>
                  <a:schemeClr val="bg1"/>
                </a:solidFill>
                <a:latin typeface="Comic Sans MS" pitchFamily="66" charset="0"/>
              </a:rPr>
              <a:t>Ratio and proportion</a:t>
            </a:r>
          </a:p>
          <a:p>
            <a:r>
              <a:rPr lang="en-GB" sz="2800" dirty="0" smtClean="0">
                <a:solidFill>
                  <a:schemeClr val="bg1"/>
                </a:solidFill>
                <a:latin typeface="Comic Sans MS" pitchFamily="66" charset="0"/>
              </a:rPr>
              <a:t>Algebra </a:t>
            </a:r>
          </a:p>
        </p:txBody>
      </p:sp>
      <p:sp>
        <p:nvSpPr>
          <p:cNvPr id="2" name="Title 1"/>
          <p:cNvSpPr>
            <a:spLocks noGrp="1"/>
          </p:cNvSpPr>
          <p:nvPr>
            <p:ph type="title"/>
          </p:nvPr>
        </p:nvSpPr>
        <p:spPr>
          <a:xfrm>
            <a:off x="467544" y="260648"/>
            <a:ext cx="8229600" cy="1143000"/>
          </a:xfrm>
          <a:solidFill>
            <a:srgbClr val="66FF99"/>
          </a:solidFill>
        </p:spPr>
        <p:txBody>
          <a:bodyPr>
            <a:normAutofit/>
          </a:bodyPr>
          <a:lstStyle/>
          <a:p>
            <a:pPr algn="ctr"/>
            <a:r>
              <a:rPr lang="en-GB" dirty="0" smtClean="0">
                <a:solidFill>
                  <a:schemeClr val="tx1"/>
                </a:solidFill>
                <a:effectLst/>
                <a:latin typeface="Comic Sans MS" pitchFamily="66" charset="0"/>
              </a:rPr>
              <a:t>Maths…</a:t>
            </a:r>
            <a:endParaRPr lang="en-GB" dirty="0">
              <a:solidFill>
                <a:schemeClr val="tx1"/>
              </a:solidFill>
              <a:effectLst/>
              <a:latin typeface="Comic Sans MS" pitchFamily="66"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312" y="116632"/>
            <a:ext cx="1676400" cy="155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4" y="4615082"/>
            <a:ext cx="2074333" cy="2081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0320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0764" y="1700808"/>
            <a:ext cx="7857660" cy="4326349"/>
          </a:xfrm>
        </p:spPr>
        <p:txBody>
          <a:bodyPr>
            <a:normAutofit/>
          </a:bodyPr>
          <a:lstStyle/>
          <a:p>
            <a:r>
              <a:rPr lang="en-GB" sz="2800" dirty="0" smtClean="0">
                <a:solidFill>
                  <a:schemeClr val="bg1"/>
                </a:solidFill>
                <a:latin typeface="Comic Sans MS" pitchFamily="66" charset="0"/>
              </a:rPr>
              <a:t>Children will be set termly targets in maths linked to the National Curriculum.</a:t>
            </a:r>
          </a:p>
          <a:p>
            <a:r>
              <a:rPr lang="en-GB" sz="2800" dirty="0" smtClean="0">
                <a:solidFill>
                  <a:schemeClr val="bg1"/>
                </a:solidFill>
                <a:latin typeface="Comic Sans MS" pitchFamily="66" charset="0"/>
              </a:rPr>
              <a:t>These will be written in the home-learning diaries for you to see</a:t>
            </a:r>
          </a:p>
          <a:p>
            <a:pPr marL="109728" indent="0">
              <a:buNone/>
            </a:pPr>
            <a:endParaRPr lang="en-GB" sz="2800" dirty="0">
              <a:solidFill>
                <a:schemeClr val="bg1"/>
              </a:solidFill>
              <a:latin typeface="Comic Sans MS" pitchFamily="66" charset="0"/>
            </a:endParaRPr>
          </a:p>
        </p:txBody>
      </p:sp>
      <p:sp>
        <p:nvSpPr>
          <p:cNvPr id="2" name="Title 1"/>
          <p:cNvSpPr>
            <a:spLocks noGrp="1"/>
          </p:cNvSpPr>
          <p:nvPr>
            <p:ph type="title"/>
          </p:nvPr>
        </p:nvSpPr>
        <p:spPr>
          <a:xfrm>
            <a:off x="467544" y="260648"/>
            <a:ext cx="8229600" cy="1143000"/>
          </a:xfrm>
          <a:solidFill>
            <a:srgbClr val="66FF99"/>
          </a:solidFill>
        </p:spPr>
        <p:txBody>
          <a:bodyPr>
            <a:normAutofit/>
          </a:bodyPr>
          <a:lstStyle/>
          <a:p>
            <a:pPr algn="ctr"/>
            <a:r>
              <a:rPr lang="en-GB" dirty="0" smtClean="0">
                <a:solidFill>
                  <a:schemeClr val="tx1"/>
                </a:solidFill>
                <a:effectLst/>
                <a:latin typeface="Comic Sans MS" pitchFamily="66" charset="0"/>
              </a:rPr>
              <a:t>Maths…</a:t>
            </a:r>
            <a:endParaRPr lang="en-GB" dirty="0">
              <a:solidFill>
                <a:schemeClr val="tx1"/>
              </a:solidFill>
              <a:effectLst/>
              <a:latin typeface="Comic Sans MS" pitchFamily="66"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312" y="116632"/>
            <a:ext cx="1676400" cy="155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4" y="4615082"/>
            <a:ext cx="2074333" cy="2081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505460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84784"/>
            <a:ext cx="8229600" cy="4830405"/>
          </a:xfrm>
        </p:spPr>
        <p:txBody>
          <a:bodyPr>
            <a:normAutofit/>
          </a:bodyPr>
          <a:lstStyle/>
          <a:p>
            <a:pPr marL="0" lvl="0" indent="0">
              <a:spcBef>
                <a:spcPts val="0"/>
              </a:spcBef>
              <a:buClrTx/>
              <a:buSzTx/>
              <a:buNone/>
            </a:pPr>
            <a:r>
              <a:rPr lang="en-GB" sz="1800" dirty="0" smtClean="0">
                <a:solidFill>
                  <a:schemeClr val="bg1"/>
                </a:solidFill>
              </a:rPr>
              <a:t>The </a:t>
            </a:r>
            <a:r>
              <a:rPr lang="en-GB" sz="1800" dirty="0">
                <a:solidFill>
                  <a:schemeClr val="bg1"/>
                </a:solidFill>
              </a:rPr>
              <a:t>purpose of our new curriculum is </a:t>
            </a:r>
            <a:r>
              <a:rPr lang="en-GB" sz="1800" dirty="0" smtClean="0">
                <a:solidFill>
                  <a:schemeClr val="bg1"/>
                </a:solidFill>
              </a:rPr>
              <a:t>to incorporate key elements of our vision into the teaching of all subject areas e.g. Thinking Skills and hands-on experiences. </a:t>
            </a:r>
          </a:p>
          <a:p>
            <a:pPr marL="0" lvl="0" indent="0">
              <a:spcBef>
                <a:spcPts val="0"/>
              </a:spcBef>
              <a:buClrTx/>
              <a:buSzTx/>
              <a:buNone/>
            </a:pPr>
            <a:endParaRPr lang="en-GB" sz="1800" dirty="0">
              <a:solidFill>
                <a:schemeClr val="bg1"/>
              </a:solidFill>
            </a:endParaRPr>
          </a:p>
          <a:p>
            <a:pPr marL="0" lvl="0" indent="0">
              <a:spcBef>
                <a:spcPts val="0"/>
              </a:spcBef>
              <a:buClrTx/>
              <a:buSzTx/>
              <a:buNone/>
            </a:pPr>
            <a:r>
              <a:rPr lang="en-GB" sz="1800" dirty="0" smtClean="0">
                <a:solidFill>
                  <a:schemeClr val="bg1"/>
                </a:solidFill>
              </a:rPr>
              <a:t>Retaining effective aspects of the topics previously taught e.g. </a:t>
            </a:r>
            <a:endParaRPr lang="en-GB" sz="1800" dirty="0">
              <a:solidFill>
                <a:schemeClr val="bg1"/>
              </a:solidFill>
            </a:endParaRPr>
          </a:p>
          <a:p>
            <a:pPr marL="0" lvl="0" indent="0">
              <a:spcBef>
                <a:spcPts val="0"/>
              </a:spcBef>
              <a:buClrTx/>
              <a:buSzTx/>
              <a:buNone/>
            </a:pPr>
            <a:r>
              <a:rPr lang="en-GB" sz="1800" dirty="0" smtClean="0">
                <a:solidFill>
                  <a:schemeClr val="bg1"/>
                </a:solidFill>
              </a:rPr>
              <a:t>We </a:t>
            </a:r>
            <a:r>
              <a:rPr lang="en-GB" sz="1800" dirty="0">
                <a:solidFill>
                  <a:schemeClr val="bg1"/>
                </a:solidFill>
              </a:rPr>
              <a:t>are keeping all the good parts of what we currently do but extending it further to ensure the children are developing ‘in-depth’ knowledge</a:t>
            </a:r>
          </a:p>
          <a:p>
            <a:pPr marL="0" lvl="0" indent="0">
              <a:spcBef>
                <a:spcPts val="0"/>
              </a:spcBef>
              <a:buClrTx/>
              <a:buSzTx/>
              <a:buNone/>
            </a:pPr>
            <a:endParaRPr lang="en-GB" sz="1800" dirty="0">
              <a:solidFill>
                <a:schemeClr val="bg1"/>
              </a:solidFill>
            </a:endParaRPr>
          </a:p>
          <a:p>
            <a:pPr marL="0" lvl="0" indent="0">
              <a:spcBef>
                <a:spcPts val="0"/>
              </a:spcBef>
              <a:buClrTx/>
              <a:buSzTx/>
              <a:buNone/>
            </a:pPr>
            <a:r>
              <a:rPr lang="en-GB" sz="1800" dirty="0" smtClean="0">
                <a:solidFill>
                  <a:schemeClr val="bg1"/>
                </a:solidFill>
              </a:rPr>
              <a:t>A </a:t>
            </a:r>
            <a:r>
              <a:rPr lang="en-GB" sz="1800" dirty="0">
                <a:solidFill>
                  <a:schemeClr val="bg1"/>
                </a:solidFill>
              </a:rPr>
              <a:t>more subject style specific approach. </a:t>
            </a:r>
          </a:p>
          <a:p>
            <a:pPr marL="0" lvl="0" indent="0">
              <a:spcBef>
                <a:spcPts val="0"/>
              </a:spcBef>
              <a:buClrTx/>
              <a:buSzTx/>
              <a:buNone/>
            </a:pPr>
            <a:endParaRPr lang="en-GB" sz="1800" dirty="0">
              <a:solidFill>
                <a:schemeClr val="bg1"/>
              </a:solidFill>
            </a:endParaRPr>
          </a:p>
          <a:p>
            <a:pPr marL="0" lvl="0" indent="0">
              <a:spcBef>
                <a:spcPts val="0"/>
              </a:spcBef>
              <a:buClrTx/>
              <a:buSzTx/>
              <a:buNone/>
            </a:pPr>
            <a:r>
              <a:rPr lang="en-GB" sz="1800" dirty="0" smtClean="0">
                <a:solidFill>
                  <a:schemeClr val="bg1"/>
                </a:solidFill>
              </a:rPr>
              <a:t>All </a:t>
            </a:r>
            <a:r>
              <a:rPr lang="en-GB" sz="1800" dirty="0">
                <a:solidFill>
                  <a:schemeClr val="bg1"/>
                </a:solidFill>
              </a:rPr>
              <a:t>the subject specific units will begin with an exciting Entry Point to hook the children into the new unit. Followed by a ‘Knowledge Harvest’ lesson to assess their prior knowledge and then discuss what they want to learn. This is then used to plan the half term lessons using our ‘thinking skills’ techniques and approaches. At the end of each unit, an Exit Point will take place as a chance to celebrate all the learning. </a:t>
            </a:r>
          </a:p>
          <a:p>
            <a:pPr marL="109728" indent="0">
              <a:buNone/>
            </a:pPr>
            <a:endParaRPr lang="en-GB" sz="2800" dirty="0" smtClean="0">
              <a:solidFill>
                <a:schemeClr val="bg1"/>
              </a:solidFill>
              <a:latin typeface="Comic Sans MS" pitchFamily="66" charset="0"/>
            </a:endParaRPr>
          </a:p>
          <a:p>
            <a:endParaRPr lang="en-GB" sz="2800" dirty="0" smtClean="0">
              <a:solidFill>
                <a:schemeClr val="bg1"/>
              </a:solidFill>
              <a:latin typeface="Comic Sans MS" pitchFamily="66" charset="0"/>
            </a:endParaRPr>
          </a:p>
        </p:txBody>
      </p:sp>
      <p:sp>
        <p:nvSpPr>
          <p:cNvPr id="2" name="Title 1"/>
          <p:cNvSpPr>
            <a:spLocks noGrp="1"/>
          </p:cNvSpPr>
          <p:nvPr>
            <p:ph type="title"/>
          </p:nvPr>
        </p:nvSpPr>
        <p:spPr>
          <a:xfrm>
            <a:off x="467544" y="44624"/>
            <a:ext cx="8229600" cy="1152128"/>
          </a:xfrm>
          <a:solidFill>
            <a:srgbClr val="66FF99"/>
          </a:solidFill>
        </p:spPr>
        <p:txBody>
          <a:bodyPr>
            <a:normAutofit fontScale="90000"/>
          </a:bodyPr>
          <a:lstStyle/>
          <a:p>
            <a:pPr algn="ctr"/>
            <a:r>
              <a:rPr lang="en-GB" dirty="0" smtClean="0">
                <a:solidFill>
                  <a:schemeClr val="tx1"/>
                </a:solidFill>
                <a:effectLst/>
                <a:latin typeface="Comic Sans MS" pitchFamily="66" charset="0"/>
              </a:rPr>
              <a:t>Westbrook Wonder World Curriculum……</a:t>
            </a:r>
            <a:endParaRPr lang="en-GB" dirty="0">
              <a:solidFill>
                <a:schemeClr val="tx1"/>
              </a:solidFill>
              <a:effectLst/>
              <a:latin typeface="Comic Sans MS" pitchFamily="66" charset="0"/>
            </a:endParaRPr>
          </a:p>
        </p:txBody>
      </p:sp>
    </p:spTree>
    <p:extLst>
      <p:ext uri="{BB962C8B-B14F-4D97-AF65-F5344CB8AC3E}">
        <p14:creationId xmlns:p14="http://schemas.microsoft.com/office/powerpoint/2010/main" val="21242760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792587380"/>
              </p:ext>
            </p:extLst>
          </p:nvPr>
        </p:nvGraphicFramePr>
        <p:xfrm>
          <a:off x="679332" y="1340768"/>
          <a:ext cx="7714184" cy="4820920"/>
        </p:xfrm>
        <a:graphic>
          <a:graphicData uri="http://schemas.openxmlformats.org/drawingml/2006/table">
            <a:tbl>
              <a:tblPr firstRow="1" bandRow="1">
                <a:tableStyleId>{5C22544A-7EE6-4342-B048-85BDC9FD1C3A}</a:tableStyleId>
              </a:tblPr>
              <a:tblGrid>
                <a:gridCol w="1156364">
                  <a:extLst>
                    <a:ext uri="{9D8B030D-6E8A-4147-A177-3AD203B41FA5}">
                      <a16:colId xmlns:a16="http://schemas.microsoft.com/office/drawing/2014/main" val="20000"/>
                    </a:ext>
                  </a:extLst>
                </a:gridCol>
                <a:gridCol w="1512168">
                  <a:extLst>
                    <a:ext uri="{9D8B030D-6E8A-4147-A177-3AD203B41FA5}">
                      <a16:colId xmlns:a16="http://schemas.microsoft.com/office/drawing/2014/main" val="20001"/>
                    </a:ext>
                  </a:extLst>
                </a:gridCol>
                <a:gridCol w="4176464">
                  <a:extLst>
                    <a:ext uri="{9D8B030D-6E8A-4147-A177-3AD203B41FA5}">
                      <a16:colId xmlns:a16="http://schemas.microsoft.com/office/drawing/2014/main" val="20002"/>
                    </a:ext>
                  </a:extLst>
                </a:gridCol>
                <a:gridCol w="869188">
                  <a:extLst>
                    <a:ext uri="{9D8B030D-6E8A-4147-A177-3AD203B41FA5}">
                      <a16:colId xmlns:a16="http://schemas.microsoft.com/office/drawing/2014/main" val="20003"/>
                    </a:ext>
                  </a:extLst>
                </a:gridCol>
              </a:tblGrid>
              <a:tr h="370840">
                <a:tc>
                  <a:txBody>
                    <a:bodyPr/>
                    <a:lstStyle/>
                    <a:p>
                      <a:endParaRPr lang="en-GB" dirty="0"/>
                    </a:p>
                  </a:txBody>
                  <a:tcPr/>
                </a:tc>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Autumn Term</a:t>
                      </a:r>
                    </a:p>
                  </a:txBody>
                  <a:tcPr/>
                </a:tc>
                <a:tc>
                  <a:txBody>
                    <a:bodyPr/>
                    <a:lstStyle/>
                    <a:p>
                      <a:endParaRPr lang="en-GB" dirty="0"/>
                    </a:p>
                  </a:txBody>
                  <a:tcPr/>
                </a:tc>
                <a:extLst>
                  <a:ext uri="{0D108BD9-81ED-4DB2-BD59-A6C34878D82A}">
                    <a16:rowId xmlns:a16="http://schemas.microsoft.com/office/drawing/2014/main" val="10000"/>
                  </a:ext>
                </a:extLst>
              </a:tr>
              <a:tr h="370840">
                <a:tc>
                  <a:txBody>
                    <a:bodyPr/>
                    <a:lstStyle/>
                    <a:p>
                      <a:r>
                        <a:rPr lang="en-GB" dirty="0" smtClean="0"/>
                        <a:t>Year 5</a:t>
                      </a:r>
                      <a:endParaRPr lang="en-GB" dirty="0"/>
                    </a:p>
                  </a:txBody>
                  <a:tcPr/>
                </a:tc>
                <a:tc>
                  <a:txBody>
                    <a:bodyPr/>
                    <a:lstStyle/>
                    <a:p>
                      <a:r>
                        <a:rPr lang="en-GB" dirty="0" smtClean="0"/>
                        <a:t>Science</a:t>
                      </a:r>
                      <a:endParaRPr lang="en-GB" dirty="0"/>
                    </a:p>
                  </a:txBody>
                  <a:tcPr/>
                </a:tc>
                <a:tc>
                  <a:txBody>
                    <a:bodyPr/>
                    <a:lstStyle/>
                    <a:p>
                      <a:r>
                        <a:rPr lang="en-GB" dirty="0" smtClean="0"/>
                        <a:t>Life cycles;</a:t>
                      </a:r>
                      <a:r>
                        <a:rPr lang="en-GB" baseline="0" dirty="0" smtClean="0"/>
                        <a:t> Earth &amp; Space</a:t>
                      </a:r>
                      <a:endParaRPr lang="en-GB" dirty="0"/>
                    </a:p>
                  </a:txBody>
                  <a:tcPr/>
                </a:tc>
                <a:tc>
                  <a:txBody>
                    <a:bodyPr/>
                    <a:lstStyle/>
                    <a:p>
                      <a:endParaRPr lang="en-GB" dirty="0"/>
                    </a:p>
                  </a:txBody>
                  <a:tcPr/>
                </a:tc>
                <a:extLst>
                  <a:ext uri="{0D108BD9-81ED-4DB2-BD59-A6C34878D82A}">
                    <a16:rowId xmlns:a16="http://schemas.microsoft.com/office/drawing/2014/main" val="10001"/>
                  </a:ext>
                </a:extLst>
              </a:tr>
              <a:tr h="370840">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History</a:t>
                      </a:r>
                    </a:p>
                  </a:txBody>
                  <a:tcPr/>
                </a:tc>
                <a:tc>
                  <a:txBody>
                    <a:bodyPr/>
                    <a:lstStyle/>
                    <a:p>
                      <a:r>
                        <a:rPr lang="en-GB" dirty="0" smtClean="0"/>
                        <a:t>Anglo-Saxons</a:t>
                      </a:r>
                      <a:endParaRPr lang="en-GB" dirty="0"/>
                    </a:p>
                  </a:txBody>
                  <a:tcPr/>
                </a:tc>
                <a:tc>
                  <a:txBody>
                    <a:bodyPr/>
                    <a:lstStyle/>
                    <a:p>
                      <a:endParaRPr lang="en-GB" dirty="0"/>
                    </a:p>
                  </a:txBody>
                  <a:tcPr/>
                </a:tc>
                <a:extLst>
                  <a:ext uri="{0D108BD9-81ED-4DB2-BD59-A6C34878D82A}">
                    <a16:rowId xmlns:a16="http://schemas.microsoft.com/office/drawing/2014/main" val="29385661"/>
                  </a:ext>
                </a:extLst>
              </a:tr>
              <a:tr h="370840">
                <a:tc>
                  <a:txBody>
                    <a:bodyPr/>
                    <a:lstStyle/>
                    <a:p>
                      <a:endParaRPr lang="en-GB" dirty="0"/>
                    </a:p>
                  </a:txBody>
                  <a:tcPr/>
                </a:tc>
                <a:tc>
                  <a:txBody>
                    <a:bodyPr/>
                    <a:lstStyle/>
                    <a:p>
                      <a:r>
                        <a:rPr lang="en-GB" dirty="0" smtClean="0"/>
                        <a:t>Geography</a:t>
                      </a:r>
                      <a:endParaRPr lang="en-GB" dirty="0"/>
                    </a:p>
                  </a:txBody>
                  <a:tcPr/>
                </a:tc>
                <a:tc>
                  <a:txBody>
                    <a:bodyPr/>
                    <a:lstStyle/>
                    <a:p>
                      <a:r>
                        <a:rPr lang="en-GB" dirty="0" smtClean="0"/>
                        <a:t>Changes in the Local Environment</a:t>
                      </a:r>
                      <a:endParaRPr lang="en-GB" dirty="0"/>
                    </a:p>
                  </a:txBody>
                  <a:tcPr/>
                </a:tc>
                <a:tc>
                  <a:txBody>
                    <a:bodyPr/>
                    <a:lstStyle/>
                    <a:p>
                      <a:endParaRPr lang="en-GB" dirty="0"/>
                    </a:p>
                  </a:txBody>
                  <a:tcPr/>
                </a:tc>
                <a:extLst>
                  <a:ext uri="{0D108BD9-81ED-4DB2-BD59-A6C34878D82A}">
                    <a16:rowId xmlns:a16="http://schemas.microsoft.com/office/drawing/2014/main" val="10002"/>
                  </a:ext>
                </a:extLst>
              </a:tr>
              <a:tr h="370840">
                <a:tc>
                  <a:txBody>
                    <a:bodyPr/>
                    <a:lstStyle/>
                    <a:p>
                      <a:endParaRPr lang="en-GB" dirty="0"/>
                    </a:p>
                  </a:txBody>
                  <a:tcPr/>
                </a:tc>
                <a:tc>
                  <a:txBody>
                    <a:bodyPr/>
                    <a:lstStyle/>
                    <a:p>
                      <a:r>
                        <a:rPr lang="en-GB" dirty="0" smtClean="0"/>
                        <a:t>Art</a:t>
                      </a:r>
                      <a:endParaRPr lang="en-GB" dirty="0"/>
                    </a:p>
                  </a:txBody>
                  <a:tcPr/>
                </a:tc>
                <a:tc>
                  <a:txBody>
                    <a:bodyPr/>
                    <a:lstStyle/>
                    <a:p>
                      <a:r>
                        <a:rPr lang="en-GB" dirty="0" smtClean="0"/>
                        <a:t>Chinese Art</a:t>
                      </a:r>
                      <a:endParaRPr lang="en-GB" dirty="0"/>
                    </a:p>
                  </a:txBody>
                  <a:tcPr/>
                </a:tc>
                <a:tc>
                  <a:txBody>
                    <a:bodyPr/>
                    <a:lstStyle/>
                    <a:p>
                      <a:endParaRPr lang="en-GB" dirty="0"/>
                    </a:p>
                  </a:txBody>
                  <a:tcPr/>
                </a:tc>
                <a:extLst>
                  <a:ext uri="{0D108BD9-81ED-4DB2-BD59-A6C34878D82A}">
                    <a16:rowId xmlns:a16="http://schemas.microsoft.com/office/drawing/2014/main" val="2072409146"/>
                  </a:ext>
                </a:extLst>
              </a:tr>
              <a:tr h="370840">
                <a:tc>
                  <a:txBody>
                    <a:bodyPr/>
                    <a:lstStyle/>
                    <a:p>
                      <a:endParaRPr lang="en-GB" dirty="0"/>
                    </a:p>
                  </a:txBody>
                  <a:tcPr/>
                </a:tc>
                <a:tc>
                  <a:txBody>
                    <a:bodyPr/>
                    <a:lstStyle/>
                    <a:p>
                      <a:r>
                        <a:rPr lang="en-GB" dirty="0" smtClean="0"/>
                        <a:t>DT</a:t>
                      </a:r>
                      <a:endParaRPr lang="en-GB" dirty="0"/>
                    </a:p>
                  </a:txBody>
                  <a:tcPr/>
                </a:tc>
                <a:tc>
                  <a:txBody>
                    <a:bodyPr/>
                    <a:lstStyle/>
                    <a:p>
                      <a:r>
                        <a:rPr lang="en-GB" dirty="0" smtClean="0"/>
                        <a:t>Chinese Interventions</a:t>
                      </a:r>
                      <a:endParaRPr lang="en-GB" dirty="0"/>
                    </a:p>
                  </a:txBody>
                  <a:tcPr/>
                </a:tc>
                <a:tc>
                  <a:txBody>
                    <a:bodyPr/>
                    <a:lstStyle/>
                    <a:p>
                      <a:endParaRPr lang="en-GB" dirty="0"/>
                    </a:p>
                  </a:txBody>
                  <a:tcPr/>
                </a:tc>
                <a:extLst>
                  <a:ext uri="{0D108BD9-81ED-4DB2-BD59-A6C34878D82A}">
                    <a16:rowId xmlns:a16="http://schemas.microsoft.com/office/drawing/2014/main" val="1136824676"/>
                  </a:ext>
                </a:extLst>
              </a:tr>
              <a:tr h="370840">
                <a:tc>
                  <a:txBody>
                    <a:bodyPr/>
                    <a:lstStyle/>
                    <a:p>
                      <a:endParaRPr lang="en-GB" dirty="0"/>
                    </a:p>
                  </a:txBody>
                  <a:tcPr/>
                </a:tc>
                <a:tc>
                  <a:txBody>
                    <a:bodyPr/>
                    <a:lstStyle/>
                    <a:p>
                      <a:r>
                        <a:rPr lang="en-GB" dirty="0" smtClean="0"/>
                        <a:t>Music</a:t>
                      </a:r>
                      <a:endParaRPr lang="en-GB" dirty="0"/>
                    </a:p>
                  </a:txBody>
                  <a:tcPr/>
                </a:tc>
                <a:tc>
                  <a:txBody>
                    <a:bodyPr/>
                    <a:lstStyle/>
                    <a:p>
                      <a:r>
                        <a:rPr lang="en-GB" dirty="0" err="1" smtClean="0"/>
                        <a:t>Livin</a:t>
                      </a:r>
                      <a:r>
                        <a:rPr lang="en-GB" dirty="0" smtClean="0"/>
                        <a:t>’ on a prayer, Jazz</a:t>
                      </a:r>
                      <a:endParaRPr lang="en-GB" dirty="0"/>
                    </a:p>
                  </a:txBody>
                  <a:tcPr/>
                </a:tc>
                <a:tc>
                  <a:txBody>
                    <a:bodyPr/>
                    <a:lstStyle/>
                    <a:p>
                      <a:endParaRPr lang="en-GB" dirty="0"/>
                    </a:p>
                  </a:txBody>
                  <a:tcPr/>
                </a:tc>
                <a:extLst>
                  <a:ext uri="{0D108BD9-81ED-4DB2-BD59-A6C34878D82A}">
                    <a16:rowId xmlns:a16="http://schemas.microsoft.com/office/drawing/2014/main" val="362550018"/>
                  </a:ext>
                </a:extLst>
              </a:tr>
              <a:tr h="370840">
                <a:tc>
                  <a:txBody>
                    <a:bodyPr/>
                    <a:lstStyle/>
                    <a:p>
                      <a:r>
                        <a:rPr lang="en-GB" dirty="0" smtClean="0"/>
                        <a:t>Year 6</a:t>
                      </a:r>
                      <a:endParaRPr lang="en-GB" dirty="0"/>
                    </a:p>
                  </a:txBody>
                  <a:tcPr/>
                </a:tc>
                <a:tc>
                  <a:txBody>
                    <a:bodyPr/>
                    <a:lstStyle/>
                    <a:p>
                      <a:r>
                        <a:rPr lang="en-GB" dirty="0" smtClean="0"/>
                        <a:t>Science</a:t>
                      </a:r>
                      <a:endParaRPr lang="en-GB" dirty="0"/>
                    </a:p>
                  </a:txBody>
                  <a:tcPr/>
                </a:tc>
                <a:tc>
                  <a:txBody>
                    <a:bodyPr/>
                    <a:lstStyle/>
                    <a:p>
                      <a:r>
                        <a:rPr lang="en-GB" dirty="0" smtClean="0"/>
                        <a:t>Our bodies;</a:t>
                      </a:r>
                      <a:r>
                        <a:rPr lang="en-GB" baseline="0" dirty="0" smtClean="0"/>
                        <a:t> Light &amp; Sound</a:t>
                      </a:r>
                      <a:endParaRPr lang="en-GB" dirty="0"/>
                    </a:p>
                  </a:txBody>
                  <a:tcPr/>
                </a:tc>
                <a:tc>
                  <a:txBody>
                    <a:bodyPr/>
                    <a:lstStyle/>
                    <a:p>
                      <a:endParaRPr lang="en-GB" dirty="0"/>
                    </a:p>
                  </a:txBody>
                  <a:tcPr/>
                </a:tc>
                <a:extLst>
                  <a:ext uri="{0D108BD9-81ED-4DB2-BD59-A6C34878D82A}">
                    <a16:rowId xmlns:a16="http://schemas.microsoft.com/office/drawing/2014/main" val="883887530"/>
                  </a:ext>
                </a:extLst>
              </a:tr>
              <a:tr h="370840">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History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The impact of</a:t>
                      </a:r>
                      <a:r>
                        <a:rPr lang="en-GB" baseline="0" dirty="0" smtClean="0"/>
                        <a:t> WWI &amp; WWII</a:t>
                      </a:r>
                      <a:endParaRPr lang="en-GB" dirty="0" smtClean="0"/>
                    </a:p>
                  </a:txBody>
                  <a:tcPr/>
                </a:tc>
                <a:tc>
                  <a:txBody>
                    <a:bodyPr/>
                    <a:lstStyle/>
                    <a:p>
                      <a:endParaRPr lang="en-GB" dirty="0"/>
                    </a:p>
                  </a:txBody>
                  <a:tcPr/>
                </a:tc>
                <a:extLst>
                  <a:ext uri="{0D108BD9-81ED-4DB2-BD59-A6C34878D82A}">
                    <a16:rowId xmlns:a16="http://schemas.microsoft.com/office/drawing/2014/main" val="2667693726"/>
                  </a:ext>
                </a:extLst>
              </a:tr>
              <a:tr h="370840">
                <a:tc>
                  <a:txBody>
                    <a:bodyPr/>
                    <a:lstStyle/>
                    <a:p>
                      <a:endParaRPr lang="en-GB" dirty="0"/>
                    </a:p>
                  </a:txBody>
                  <a:tcPr/>
                </a:tc>
                <a:tc>
                  <a:txBody>
                    <a:bodyPr/>
                    <a:lstStyle/>
                    <a:p>
                      <a:r>
                        <a:rPr lang="en-GB" dirty="0" smtClean="0"/>
                        <a:t>Geography</a:t>
                      </a:r>
                      <a:endParaRPr lang="en-GB" dirty="0"/>
                    </a:p>
                  </a:txBody>
                  <a:tcPr/>
                </a:tc>
                <a:tc>
                  <a:txBody>
                    <a:bodyPr/>
                    <a:lstStyle/>
                    <a:p>
                      <a:r>
                        <a:rPr lang="en-GB" dirty="0" smtClean="0"/>
                        <a:t>Global Warming</a:t>
                      </a:r>
                      <a:endParaRPr lang="en-GB" dirty="0"/>
                    </a:p>
                  </a:txBody>
                  <a:tcPr/>
                </a:tc>
                <a:tc>
                  <a:txBody>
                    <a:bodyPr/>
                    <a:lstStyle/>
                    <a:p>
                      <a:endParaRPr lang="en-GB" dirty="0"/>
                    </a:p>
                  </a:txBody>
                  <a:tcPr/>
                </a:tc>
                <a:extLst>
                  <a:ext uri="{0D108BD9-81ED-4DB2-BD59-A6C34878D82A}">
                    <a16:rowId xmlns:a16="http://schemas.microsoft.com/office/drawing/2014/main" val="3711385723"/>
                  </a:ext>
                </a:extLst>
              </a:tr>
              <a:tr h="370840">
                <a:tc>
                  <a:txBody>
                    <a:bodyPr/>
                    <a:lstStyle/>
                    <a:p>
                      <a:endParaRPr lang="en-GB" dirty="0"/>
                    </a:p>
                  </a:txBody>
                  <a:tcPr/>
                </a:tc>
                <a:tc>
                  <a:txBody>
                    <a:bodyPr/>
                    <a:lstStyle/>
                    <a:p>
                      <a:r>
                        <a:rPr lang="en-GB" dirty="0" smtClean="0"/>
                        <a:t>Art</a:t>
                      </a:r>
                      <a:endParaRPr lang="en-GB" dirty="0"/>
                    </a:p>
                  </a:txBody>
                  <a:tcPr/>
                </a:tc>
                <a:tc>
                  <a:txBody>
                    <a:bodyPr/>
                    <a:lstStyle/>
                    <a:p>
                      <a:r>
                        <a:rPr lang="en-GB" dirty="0" smtClean="0"/>
                        <a:t>Gustav Klimt</a:t>
                      </a:r>
                      <a:endParaRPr lang="en-GB" dirty="0"/>
                    </a:p>
                  </a:txBody>
                  <a:tcPr/>
                </a:tc>
                <a:tc>
                  <a:txBody>
                    <a:bodyPr/>
                    <a:lstStyle/>
                    <a:p>
                      <a:endParaRPr lang="en-GB" dirty="0"/>
                    </a:p>
                  </a:txBody>
                  <a:tcPr/>
                </a:tc>
                <a:extLst>
                  <a:ext uri="{0D108BD9-81ED-4DB2-BD59-A6C34878D82A}">
                    <a16:rowId xmlns:a16="http://schemas.microsoft.com/office/drawing/2014/main" val="2943795811"/>
                  </a:ext>
                </a:extLst>
              </a:tr>
              <a:tr h="370840">
                <a:tc>
                  <a:txBody>
                    <a:bodyPr/>
                    <a:lstStyle/>
                    <a:p>
                      <a:endParaRPr lang="en-GB" dirty="0"/>
                    </a:p>
                  </a:txBody>
                  <a:tcPr/>
                </a:tc>
                <a:tc>
                  <a:txBody>
                    <a:bodyPr/>
                    <a:lstStyle/>
                    <a:p>
                      <a:r>
                        <a:rPr lang="en-GB" dirty="0" smtClean="0"/>
                        <a:t>DT</a:t>
                      </a:r>
                      <a:endParaRPr lang="en-GB" dirty="0"/>
                    </a:p>
                  </a:txBody>
                  <a:tcPr/>
                </a:tc>
                <a:tc>
                  <a:txBody>
                    <a:bodyPr/>
                    <a:lstStyle/>
                    <a:p>
                      <a:r>
                        <a:rPr lang="en-GB" dirty="0" smtClean="0"/>
                        <a:t>Great British Dishes</a:t>
                      </a:r>
                      <a:endParaRPr lang="en-GB" dirty="0"/>
                    </a:p>
                  </a:txBody>
                  <a:tcPr/>
                </a:tc>
                <a:tc>
                  <a:txBody>
                    <a:bodyPr/>
                    <a:lstStyle/>
                    <a:p>
                      <a:endParaRPr lang="en-GB" dirty="0"/>
                    </a:p>
                  </a:txBody>
                  <a:tcPr/>
                </a:tc>
                <a:extLst>
                  <a:ext uri="{0D108BD9-81ED-4DB2-BD59-A6C34878D82A}">
                    <a16:rowId xmlns:a16="http://schemas.microsoft.com/office/drawing/2014/main" val="3697414219"/>
                  </a:ext>
                </a:extLst>
              </a:tr>
              <a:tr h="370840">
                <a:tc>
                  <a:txBody>
                    <a:bodyPr/>
                    <a:lstStyle/>
                    <a:p>
                      <a:endParaRPr lang="en-GB" dirty="0"/>
                    </a:p>
                  </a:txBody>
                  <a:tcPr/>
                </a:tc>
                <a:tc>
                  <a:txBody>
                    <a:bodyPr/>
                    <a:lstStyle/>
                    <a:p>
                      <a:r>
                        <a:rPr lang="en-GB" dirty="0" smtClean="0"/>
                        <a:t>Music</a:t>
                      </a:r>
                      <a:endParaRPr lang="en-GB" dirty="0"/>
                    </a:p>
                  </a:txBody>
                  <a:tcPr/>
                </a:tc>
                <a:tc>
                  <a:txBody>
                    <a:bodyPr/>
                    <a:lstStyle/>
                    <a:p>
                      <a:r>
                        <a:rPr lang="en-GB" dirty="0" smtClean="0"/>
                        <a:t>Pulse and rhythm</a:t>
                      </a:r>
                      <a:endParaRPr lang="en-GB" dirty="0"/>
                    </a:p>
                  </a:txBody>
                  <a:tcPr/>
                </a:tc>
                <a:tc>
                  <a:txBody>
                    <a:bodyPr/>
                    <a:lstStyle/>
                    <a:p>
                      <a:endParaRPr lang="en-GB" dirty="0"/>
                    </a:p>
                  </a:txBody>
                  <a:tcPr/>
                </a:tc>
                <a:extLst>
                  <a:ext uri="{0D108BD9-81ED-4DB2-BD59-A6C34878D82A}">
                    <a16:rowId xmlns:a16="http://schemas.microsoft.com/office/drawing/2014/main" val="3007115534"/>
                  </a:ext>
                </a:extLst>
              </a:tr>
            </a:tbl>
          </a:graphicData>
        </a:graphic>
      </p:graphicFrame>
      <p:sp>
        <p:nvSpPr>
          <p:cNvPr id="2" name="Title 1"/>
          <p:cNvSpPr>
            <a:spLocks noGrp="1"/>
          </p:cNvSpPr>
          <p:nvPr>
            <p:ph type="title"/>
          </p:nvPr>
        </p:nvSpPr>
        <p:spPr>
          <a:xfrm>
            <a:off x="467544" y="188640"/>
            <a:ext cx="8229600" cy="1008112"/>
          </a:xfrm>
          <a:solidFill>
            <a:srgbClr val="66FF99"/>
          </a:solidFill>
        </p:spPr>
        <p:txBody>
          <a:bodyPr>
            <a:normAutofit fontScale="90000"/>
          </a:bodyPr>
          <a:lstStyle/>
          <a:p>
            <a:pPr algn="ctr"/>
            <a:r>
              <a:rPr lang="en-GB" dirty="0" smtClean="0">
                <a:solidFill>
                  <a:schemeClr val="tx1"/>
                </a:solidFill>
                <a:effectLst/>
                <a:latin typeface="Comic Sans MS" pitchFamily="66" charset="0"/>
              </a:rPr>
              <a:t>Westbrook Wonder World Curriculum…</a:t>
            </a:r>
            <a:endParaRPr lang="en-GB" dirty="0">
              <a:solidFill>
                <a:schemeClr val="tx1"/>
              </a:solidFill>
              <a:effectLst/>
              <a:latin typeface="Comic Sans MS" pitchFamily="66" charset="0"/>
            </a:endParaRPr>
          </a:p>
        </p:txBody>
      </p:sp>
    </p:spTree>
    <p:extLst>
      <p:ext uri="{BB962C8B-B14F-4D97-AF65-F5344CB8AC3E}">
        <p14:creationId xmlns:p14="http://schemas.microsoft.com/office/powerpoint/2010/main" val="281453783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936104"/>
          </a:xfrm>
          <a:solidFill>
            <a:srgbClr val="66FF99"/>
          </a:solidFill>
        </p:spPr>
        <p:txBody>
          <a:bodyPr>
            <a:normAutofit/>
          </a:bodyPr>
          <a:lstStyle/>
          <a:p>
            <a:pPr algn="ctr"/>
            <a:r>
              <a:rPr lang="en-GB" dirty="0" smtClean="0">
                <a:solidFill>
                  <a:schemeClr val="tx1"/>
                </a:solidFill>
                <a:effectLst/>
                <a:latin typeface="Comic Sans MS" pitchFamily="66" charset="0"/>
              </a:rPr>
              <a:t>Key Texts…</a:t>
            </a:r>
            <a:endParaRPr lang="en-GB" dirty="0">
              <a:solidFill>
                <a:schemeClr val="tx1"/>
              </a:solidFill>
              <a:effectLst/>
              <a:latin typeface="Comic Sans MS" pitchFamily="66" charset="0"/>
            </a:endParaRPr>
          </a:p>
        </p:txBody>
      </p:sp>
      <p:graphicFrame>
        <p:nvGraphicFramePr>
          <p:cNvPr id="4" name="Content Placeholder 5"/>
          <p:cNvGraphicFramePr>
            <a:graphicFrameLocks/>
          </p:cNvGraphicFramePr>
          <p:nvPr>
            <p:extLst>
              <p:ext uri="{D42A27DB-BD31-4B8C-83A1-F6EECF244321}">
                <p14:modId xmlns:p14="http://schemas.microsoft.com/office/powerpoint/2010/main" val="2513685613"/>
              </p:ext>
            </p:extLst>
          </p:nvPr>
        </p:nvGraphicFramePr>
        <p:xfrm>
          <a:off x="679332" y="3284984"/>
          <a:ext cx="7714184" cy="1651000"/>
        </p:xfrm>
        <a:graphic>
          <a:graphicData uri="http://schemas.openxmlformats.org/drawingml/2006/table">
            <a:tbl>
              <a:tblPr firstRow="1" bandRow="1">
                <a:tableStyleId>{5C22544A-7EE6-4342-B048-85BDC9FD1C3A}</a:tableStyleId>
              </a:tblPr>
              <a:tblGrid>
                <a:gridCol w="1928546">
                  <a:extLst>
                    <a:ext uri="{9D8B030D-6E8A-4147-A177-3AD203B41FA5}">
                      <a16:colId xmlns:a16="http://schemas.microsoft.com/office/drawing/2014/main" val="20000"/>
                    </a:ext>
                  </a:extLst>
                </a:gridCol>
                <a:gridCol w="1928546">
                  <a:extLst>
                    <a:ext uri="{9D8B030D-6E8A-4147-A177-3AD203B41FA5}">
                      <a16:colId xmlns:a16="http://schemas.microsoft.com/office/drawing/2014/main" val="20001"/>
                    </a:ext>
                  </a:extLst>
                </a:gridCol>
                <a:gridCol w="1928546">
                  <a:extLst>
                    <a:ext uri="{9D8B030D-6E8A-4147-A177-3AD203B41FA5}">
                      <a16:colId xmlns:a16="http://schemas.microsoft.com/office/drawing/2014/main" val="20002"/>
                    </a:ext>
                  </a:extLst>
                </a:gridCol>
                <a:gridCol w="1928546">
                  <a:extLst>
                    <a:ext uri="{9D8B030D-6E8A-4147-A177-3AD203B41FA5}">
                      <a16:colId xmlns:a16="http://schemas.microsoft.com/office/drawing/2014/main" val="20003"/>
                    </a:ext>
                  </a:extLst>
                </a:gridCol>
              </a:tblGrid>
              <a:tr h="370840">
                <a:tc>
                  <a:txBody>
                    <a:bodyPr/>
                    <a:lstStyle/>
                    <a:p>
                      <a:endParaRPr lang="en-GB" dirty="0"/>
                    </a:p>
                  </a:txBody>
                  <a:tcPr/>
                </a:tc>
                <a:tc>
                  <a:txBody>
                    <a:bodyPr/>
                    <a:lstStyle/>
                    <a:p>
                      <a:r>
                        <a:rPr lang="en-GB" dirty="0" smtClean="0"/>
                        <a:t>Autumn</a:t>
                      </a:r>
                      <a:endParaRPr lang="en-GB" dirty="0"/>
                    </a:p>
                  </a:txBody>
                  <a:tcPr/>
                </a:tc>
                <a:tc>
                  <a:txBody>
                    <a:bodyPr/>
                    <a:lstStyle/>
                    <a:p>
                      <a:r>
                        <a:rPr lang="en-GB" dirty="0" smtClean="0"/>
                        <a:t>Spring</a:t>
                      </a:r>
                      <a:endParaRPr lang="en-GB" dirty="0"/>
                    </a:p>
                  </a:txBody>
                  <a:tcPr/>
                </a:tc>
                <a:tc>
                  <a:txBody>
                    <a:bodyPr/>
                    <a:lstStyle/>
                    <a:p>
                      <a:r>
                        <a:rPr lang="en-GB" dirty="0" smtClean="0"/>
                        <a:t>Summer</a:t>
                      </a:r>
                      <a:endParaRPr lang="en-GB" dirty="0"/>
                    </a:p>
                  </a:txBody>
                  <a:tcPr/>
                </a:tc>
                <a:extLst>
                  <a:ext uri="{0D108BD9-81ED-4DB2-BD59-A6C34878D82A}">
                    <a16:rowId xmlns:a16="http://schemas.microsoft.com/office/drawing/2014/main" val="10000"/>
                  </a:ext>
                </a:extLst>
              </a:tr>
              <a:tr h="370840">
                <a:tc>
                  <a:txBody>
                    <a:bodyPr/>
                    <a:lstStyle/>
                    <a:p>
                      <a:r>
                        <a:rPr lang="en-GB" dirty="0" smtClean="0"/>
                        <a:t>Year 5</a:t>
                      </a:r>
                      <a:endParaRPr lang="en-GB" dirty="0"/>
                    </a:p>
                  </a:txBody>
                  <a:tcPr/>
                </a:tc>
                <a:tc>
                  <a:txBody>
                    <a:bodyPr/>
                    <a:lstStyle/>
                    <a:p>
                      <a:r>
                        <a:rPr lang="en-GB" dirty="0" err="1" smtClean="0"/>
                        <a:t>Stig</a:t>
                      </a:r>
                      <a:r>
                        <a:rPr lang="en-GB" dirty="0" smtClean="0"/>
                        <a:t> of the Dump</a:t>
                      </a:r>
                      <a:endParaRPr lang="en-GB" dirty="0"/>
                    </a:p>
                  </a:txBody>
                  <a:tcPr/>
                </a:tc>
                <a:tc>
                  <a:txBody>
                    <a:bodyPr/>
                    <a:lstStyle/>
                    <a:p>
                      <a:r>
                        <a:rPr lang="en-GB" dirty="0" smtClean="0"/>
                        <a:t>Wonder</a:t>
                      </a:r>
                      <a:endParaRPr lang="en-GB" dirty="0"/>
                    </a:p>
                  </a:txBody>
                  <a:tcPr/>
                </a:tc>
                <a:tc>
                  <a:txBody>
                    <a:bodyPr/>
                    <a:lstStyle/>
                    <a:p>
                      <a:r>
                        <a:rPr lang="en-GB" dirty="0" smtClean="0"/>
                        <a:t>Journey to the River Sea</a:t>
                      </a:r>
                      <a:endParaRPr lang="en-GB" dirty="0"/>
                    </a:p>
                  </a:txBody>
                  <a:tcPr/>
                </a:tc>
                <a:extLst>
                  <a:ext uri="{0D108BD9-81ED-4DB2-BD59-A6C34878D82A}">
                    <a16:rowId xmlns:a16="http://schemas.microsoft.com/office/drawing/2014/main" val="10001"/>
                  </a:ext>
                </a:extLst>
              </a:tr>
              <a:tr h="370840">
                <a:tc>
                  <a:txBody>
                    <a:bodyPr/>
                    <a:lstStyle/>
                    <a:p>
                      <a:r>
                        <a:rPr lang="en-GB" dirty="0" smtClean="0"/>
                        <a:t>Year 6</a:t>
                      </a:r>
                      <a:endParaRPr lang="en-GB" dirty="0"/>
                    </a:p>
                  </a:txBody>
                  <a:tcPr/>
                </a:tc>
                <a:tc>
                  <a:txBody>
                    <a:bodyPr/>
                    <a:lstStyle/>
                    <a:p>
                      <a:r>
                        <a:rPr lang="en-GB" dirty="0" smtClean="0"/>
                        <a:t>Goodnight Mister Tom</a:t>
                      </a:r>
                      <a:endParaRPr lang="en-GB" dirty="0"/>
                    </a:p>
                  </a:txBody>
                  <a:tcPr/>
                </a:tc>
                <a:tc>
                  <a:txBody>
                    <a:bodyPr/>
                    <a:lstStyle/>
                    <a:p>
                      <a:r>
                        <a:rPr lang="en-GB" dirty="0" smtClean="0"/>
                        <a:t>Cosmic</a:t>
                      </a:r>
                      <a:endParaRPr lang="en-GB" dirty="0"/>
                    </a:p>
                  </a:txBody>
                  <a:tcPr/>
                </a:tc>
                <a:tc>
                  <a:txBody>
                    <a:bodyPr/>
                    <a:lstStyle/>
                    <a:p>
                      <a:r>
                        <a:rPr lang="en-GB" dirty="0" err="1" smtClean="0"/>
                        <a:t>Skellig</a:t>
                      </a:r>
                      <a:endParaRPr lang="en-GB" dirty="0"/>
                    </a:p>
                  </a:txBody>
                  <a:tcPr/>
                </a:tc>
                <a:extLst>
                  <a:ext uri="{0D108BD9-81ED-4DB2-BD59-A6C34878D82A}">
                    <a16:rowId xmlns:a16="http://schemas.microsoft.com/office/drawing/2014/main" val="10002"/>
                  </a:ext>
                </a:extLst>
              </a:tr>
            </a:tbl>
          </a:graphicData>
        </a:graphic>
      </p:graphicFrame>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8344" y="4437112"/>
            <a:ext cx="1306329" cy="19729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2079" y="4653136"/>
            <a:ext cx="1296144" cy="20024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5696" y="4881465"/>
            <a:ext cx="1245840" cy="1901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56176" y="4732583"/>
            <a:ext cx="1310131" cy="20053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Content Placeholder 2"/>
          <p:cNvSpPr>
            <a:spLocks noGrp="1"/>
          </p:cNvSpPr>
          <p:nvPr>
            <p:ph idx="1"/>
          </p:nvPr>
        </p:nvSpPr>
        <p:spPr/>
        <p:txBody>
          <a:bodyPr/>
          <a:lstStyle/>
          <a:p>
            <a:pPr marL="109728" indent="0">
              <a:buNone/>
            </a:pPr>
            <a:endParaRPr lang="en-GB" dirty="0"/>
          </a:p>
        </p:txBody>
      </p:sp>
    </p:spTree>
    <p:extLst>
      <p:ext uri="{BB962C8B-B14F-4D97-AF65-F5344CB8AC3E}">
        <p14:creationId xmlns:p14="http://schemas.microsoft.com/office/powerpoint/2010/main" val="338148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331640" y="188640"/>
            <a:ext cx="7313612" cy="691009"/>
          </a:xfrm>
          <a:solidFill>
            <a:srgbClr val="CCFFCC"/>
          </a:solidFill>
        </p:spPr>
        <p:txBody>
          <a:bodyPr/>
          <a:lstStyle/>
          <a:p>
            <a:pPr algn="ctr" eaLnBrk="1" hangingPunct="1"/>
            <a:r>
              <a:rPr lang="en-GB" dirty="0" smtClean="0">
                <a:solidFill>
                  <a:schemeClr val="tx1"/>
                </a:solidFill>
                <a:latin typeface="Comic Sans MS" pitchFamily="66" charset="0"/>
              </a:rPr>
              <a:t>Home-learning</a:t>
            </a:r>
          </a:p>
        </p:txBody>
      </p:sp>
      <p:sp>
        <p:nvSpPr>
          <p:cNvPr id="9219" name="Rectangle 3"/>
          <p:cNvSpPr>
            <a:spLocks noGrp="1" noChangeArrowheads="1"/>
          </p:cNvSpPr>
          <p:nvPr>
            <p:ph type="body" idx="1"/>
          </p:nvPr>
        </p:nvSpPr>
        <p:spPr>
          <a:xfrm>
            <a:off x="755576" y="1052736"/>
            <a:ext cx="8064896" cy="5616624"/>
          </a:xfrm>
          <a:solidFill>
            <a:srgbClr val="FFFF99"/>
          </a:solidFill>
        </p:spPr>
        <p:txBody>
          <a:bodyPr/>
          <a:lstStyle/>
          <a:p>
            <a:pPr eaLnBrk="1" hangingPunct="1"/>
            <a:r>
              <a:rPr lang="en-GB" sz="2400" dirty="0" smtClean="0">
                <a:latin typeface="Comic Sans MS" pitchFamily="66" charset="0"/>
              </a:rPr>
              <a:t>Your child will be set a range of home-learning activities throughout the week that need to be completed and returned to school for the class teacher to mark</a:t>
            </a:r>
          </a:p>
          <a:p>
            <a:pPr eaLnBrk="1" hangingPunct="1"/>
            <a:r>
              <a:rPr lang="en-GB" sz="2400" dirty="0" smtClean="0">
                <a:latin typeface="Comic Sans MS" pitchFamily="66" charset="0"/>
              </a:rPr>
              <a:t>Home-learning is very important as it allows your child to consolidate what they have been learning in class  </a:t>
            </a:r>
          </a:p>
          <a:p>
            <a:pPr eaLnBrk="1" hangingPunct="1"/>
            <a:r>
              <a:rPr lang="en-GB" sz="2400" dirty="0" smtClean="0">
                <a:latin typeface="Comic Sans MS" pitchFamily="66" charset="0"/>
              </a:rPr>
              <a:t>Please support your child to complete their home-learning and discuss with them what they have been doing at school</a:t>
            </a:r>
          </a:p>
          <a:p>
            <a:pPr eaLnBrk="1" hangingPunct="1"/>
            <a:r>
              <a:rPr lang="en-GB" sz="2400" dirty="0" smtClean="0">
                <a:latin typeface="Comic Sans MS" pitchFamily="66" charset="0"/>
              </a:rPr>
              <a:t>Help to create a suitable environment for completing home-learning and try to establish a routine</a:t>
            </a:r>
          </a:p>
          <a:p>
            <a:pPr eaLnBrk="1" hangingPunct="1"/>
            <a:r>
              <a:rPr lang="en-GB" sz="2400" dirty="0" smtClean="0">
                <a:latin typeface="Comic Sans MS" pitchFamily="66" charset="0"/>
              </a:rPr>
              <a:t>Home-learning diaries – targets, home-school agreement</a:t>
            </a:r>
          </a:p>
        </p:txBody>
      </p:sp>
    </p:spTree>
    <p:extLst>
      <p:ext uri="{BB962C8B-B14F-4D97-AF65-F5344CB8AC3E}">
        <p14:creationId xmlns:p14="http://schemas.microsoft.com/office/powerpoint/2010/main" val="40351446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 name="Picture 8" descr="numbers.bmp"/>
          <p:cNvPicPr>
            <a:picLocks noChangeAspect="1"/>
          </p:cNvPicPr>
          <p:nvPr/>
        </p:nvPicPr>
        <p:blipFill>
          <a:blip r:embed="rId2"/>
          <a:stretch>
            <a:fillRect/>
          </a:stretch>
        </p:blipFill>
        <p:spPr>
          <a:xfrm>
            <a:off x="1" y="5579159"/>
            <a:ext cx="1403648" cy="1272800"/>
          </a:xfrm>
          <a:prstGeom prst="rect">
            <a:avLst/>
          </a:prstGeom>
        </p:spPr>
      </p:pic>
      <p:sp>
        <p:nvSpPr>
          <p:cNvPr id="2" name="Title 1"/>
          <p:cNvSpPr>
            <a:spLocks noGrp="1"/>
          </p:cNvSpPr>
          <p:nvPr>
            <p:ph type="title"/>
          </p:nvPr>
        </p:nvSpPr>
        <p:spPr>
          <a:xfrm>
            <a:off x="1370013" y="620687"/>
            <a:ext cx="7313612" cy="823937"/>
          </a:xfrm>
          <a:solidFill>
            <a:srgbClr val="66FF99"/>
          </a:solidFill>
        </p:spPr>
        <p:txBody>
          <a:bodyPr>
            <a:normAutofit/>
          </a:bodyPr>
          <a:lstStyle/>
          <a:p>
            <a:pPr algn="ctr"/>
            <a:r>
              <a:rPr lang="en-GB" dirty="0" smtClean="0">
                <a:solidFill>
                  <a:schemeClr val="tx1"/>
                </a:solidFill>
                <a:latin typeface="Comic Sans MS" pitchFamily="66" charset="0"/>
              </a:rPr>
              <a:t>Year 5 Home-Learning</a:t>
            </a:r>
            <a:endParaRPr lang="en-GB" dirty="0">
              <a:solidFill>
                <a:schemeClr val="tx1"/>
              </a:solidFill>
              <a:latin typeface="Comic Sans MS" pitchFamily="66" charset="0"/>
            </a:endParaRPr>
          </a:p>
        </p:txBody>
      </p:sp>
      <p:sp>
        <p:nvSpPr>
          <p:cNvPr id="3" name="Content Placeholder 2"/>
          <p:cNvSpPr>
            <a:spLocks noGrp="1"/>
          </p:cNvSpPr>
          <p:nvPr>
            <p:ph sz="half" idx="1"/>
          </p:nvPr>
        </p:nvSpPr>
        <p:spPr>
          <a:xfrm>
            <a:off x="701825" y="1772816"/>
            <a:ext cx="4374651" cy="4752528"/>
          </a:xfrm>
        </p:spPr>
        <p:txBody>
          <a:bodyPr>
            <a:normAutofit/>
          </a:bodyPr>
          <a:lstStyle/>
          <a:p>
            <a:pPr marL="109728" indent="0">
              <a:buNone/>
            </a:pPr>
            <a:endParaRPr lang="en-GB" b="1" dirty="0">
              <a:solidFill>
                <a:schemeClr val="bg1"/>
              </a:solidFill>
              <a:latin typeface="Comic Sans MS" pitchFamily="66" charset="0"/>
            </a:endParaRPr>
          </a:p>
          <a:p>
            <a:pPr>
              <a:lnSpc>
                <a:spcPct val="120000"/>
              </a:lnSpc>
              <a:spcBef>
                <a:spcPts val="0"/>
              </a:spcBef>
            </a:pPr>
            <a:endParaRPr lang="en-GB" b="1" dirty="0" smtClean="0">
              <a:solidFill>
                <a:schemeClr val="bg1"/>
              </a:solidFill>
              <a:latin typeface="Comic Sans MS" pitchFamily="66" charset="0"/>
            </a:endParaRPr>
          </a:p>
          <a:p>
            <a:endParaRPr lang="en-GB" dirty="0">
              <a:solidFill>
                <a:schemeClr val="bg1"/>
              </a:solidFill>
              <a:latin typeface="Comic Sans MS" pitchFamily="66" charset="0"/>
            </a:endParaRPr>
          </a:p>
          <a:p>
            <a:endParaRPr lang="en-GB" dirty="0" smtClean="0">
              <a:solidFill>
                <a:schemeClr val="bg1"/>
              </a:solidFill>
              <a:latin typeface="Comic Sans MS" pitchFamily="66" charset="0"/>
            </a:endParaRPr>
          </a:p>
          <a:p>
            <a:endParaRPr lang="en-GB" sz="3200" dirty="0">
              <a:solidFill>
                <a:schemeClr val="bg1"/>
              </a:solidFill>
              <a:latin typeface="Comic Sans MS" pitchFamily="66" charset="0"/>
            </a:endParaRPr>
          </a:p>
        </p:txBody>
      </p:sp>
      <p:pic>
        <p:nvPicPr>
          <p:cNvPr id="2051" name="Picture 3" descr="C:\Documents and Settings\Rchahal\Local Settings\Temporary Internet Files\Content.IE5\9Z34KJNU\MC900014591[1].wmf"/>
          <p:cNvPicPr>
            <a:picLocks noChangeAspect="1" noChangeArrowheads="1"/>
          </p:cNvPicPr>
          <p:nvPr/>
        </p:nvPicPr>
        <p:blipFill>
          <a:blip r:embed="rId3"/>
          <a:srcRect/>
          <a:stretch>
            <a:fillRect/>
          </a:stretch>
        </p:blipFill>
        <p:spPr bwMode="auto">
          <a:xfrm>
            <a:off x="27325" y="260648"/>
            <a:ext cx="2063801" cy="1251814"/>
          </a:xfrm>
          <a:prstGeom prst="rect">
            <a:avLst/>
          </a:prstGeom>
          <a:noFill/>
        </p:spPr>
      </p:pic>
      <p:pic>
        <p:nvPicPr>
          <p:cNvPr id="6" name="Picture 5" descr="Literacy.gif"/>
          <p:cNvPicPr>
            <a:picLocks noChangeAspect="1"/>
          </p:cNvPicPr>
          <p:nvPr/>
        </p:nvPicPr>
        <p:blipFill>
          <a:blip r:embed="rId4"/>
          <a:stretch>
            <a:fillRect/>
          </a:stretch>
        </p:blipFill>
        <p:spPr>
          <a:xfrm>
            <a:off x="7596336" y="404664"/>
            <a:ext cx="1368152" cy="1235137"/>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3945957148"/>
              </p:ext>
            </p:extLst>
          </p:nvPr>
        </p:nvGraphicFramePr>
        <p:xfrm>
          <a:off x="1320307" y="1855824"/>
          <a:ext cx="7128790" cy="3671683"/>
        </p:xfrm>
        <a:graphic>
          <a:graphicData uri="http://schemas.openxmlformats.org/drawingml/2006/table">
            <a:tbl>
              <a:tblPr firstRow="1" firstCol="1" bandRow="1">
                <a:tableStyleId>{5C22544A-7EE6-4342-B048-85BDC9FD1C3A}</a:tableStyleId>
              </a:tblPr>
              <a:tblGrid>
                <a:gridCol w="1368152">
                  <a:extLst>
                    <a:ext uri="{9D8B030D-6E8A-4147-A177-3AD203B41FA5}">
                      <a16:colId xmlns:a16="http://schemas.microsoft.com/office/drawing/2014/main" val="2181221857"/>
                    </a:ext>
                  </a:extLst>
                </a:gridCol>
                <a:gridCol w="3111062">
                  <a:extLst>
                    <a:ext uri="{9D8B030D-6E8A-4147-A177-3AD203B41FA5}">
                      <a16:colId xmlns:a16="http://schemas.microsoft.com/office/drawing/2014/main" val="2414640452"/>
                    </a:ext>
                  </a:extLst>
                </a:gridCol>
                <a:gridCol w="2649576">
                  <a:extLst>
                    <a:ext uri="{9D8B030D-6E8A-4147-A177-3AD203B41FA5}">
                      <a16:colId xmlns:a16="http://schemas.microsoft.com/office/drawing/2014/main" val="3122497645"/>
                    </a:ext>
                  </a:extLst>
                </a:gridCol>
              </a:tblGrid>
              <a:tr h="535853">
                <a:tc gridSpan="2">
                  <a:txBody>
                    <a:bodyPr/>
                    <a:lstStyle/>
                    <a:p>
                      <a:pPr algn="ctr">
                        <a:lnSpc>
                          <a:spcPct val="107000"/>
                        </a:lnSpc>
                        <a:spcAft>
                          <a:spcPts val="0"/>
                        </a:spcAft>
                      </a:pPr>
                      <a:r>
                        <a:rPr lang="en-GB" sz="1400" dirty="0">
                          <a:effectLst/>
                        </a:rPr>
                        <a:t>Home-learning given out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a:txBody>
                    <a:bodyPr/>
                    <a:lstStyle/>
                    <a:p>
                      <a:pPr algn="ctr">
                        <a:lnSpc>
                          <a:spcPct val="107000"/>
                        </a:lnSpc>
                        <a:spcAft>
                          <a:spcPts val="0"/>
                        </a:spcAft>
                      </a:pPr>
                      <a:r>
                        <a:rPr lang="en-GB" sz="1400">
                          <a:effectLst/>
                        </a:rPr>
                        <a:t>Home-learning returned to school</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67305196"/>
                  </a:ext>
                </a:extLst>
              </a:tr>
              <a:tr h="535853">
                <a:tc>
                  <a:txBody>
                    <a:bodyPr/>
                    <a:lstStyle/>
                    <a:p>
                      <a:pPr algn="ctr">
                        <a:lnSpc>
                          <a:spcPct val="107000"/>
                        </a:lnSpc>
                        <a:spcAft>
                          <a:spcPts val="0"/>
                        </a:spcAft>
                      </a:pPr>
                      <a:r>
                        <a:rPr lang="en-GB" sz="1400">
                          <a:effectLst/>
                        </a:rPr>
                        <a:t>Day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Details</a:t>
                      </a:r>
                    </a:p>
                    <a:p>
                      <a:pPr algn="ctr">
                        <a:lnSpc>
                          <a:spcPct val="107000"/>
                        </a:lnSpc>
                        <a:spcAft>
                          <a:spcPts val="0"/>
                        </a:spcAft>
                      </a:pPr>
                      <a:r>
                        <a:rPr lang="en-GB" sz="1400">
                          <a:effectLst/>
                        </a:rPr>
                        <a:t>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Day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90051152"/>
                  </a:ext>
                </a:extLst>
              </a:tr>
              <a:tr h="535853">
                <a:tc>
                  <a:txBody>
                    <a:bodyPr/>
                    <a:lstStyle/>
                    <a:p>
                      <a:pPr>
                        <a:lnSpc>
                          <a:spcPct val="107000"/>
                        </a:lnSpc>
                        <a:spcAft>
                          <a:spcPts val="0"/>
                        </a:spcAft>
                      </a:pPr>
                      <a:r>
                        <a:rPr lang="en-GB" sz="1400">
                          <a:effectLst/>
                        </a:rPr>
                        <a:t>Monday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400" dirty="0">
                          <a:effectLst/>
                        </a:rPr>
                        <a:t>Reading  </a:t>
                      </a:r>
                      <a:r>
                        <a:rPr lang="en-GB" sz="1400" dirty="0" smtClean="0">
                          <a:effectLst/>
                        </a:rPr>
                        <a:t>(approx. 10 pages)</a:t>
                      </a:r>
                      <a:endParaRPr lang="en-GB" sz="1400" dirty="0">
                        <a:effectLst/>
                      </a:endParaRPr>
                    </a:p>
                  </a:txBody>
                  <a:tcPr marL="68580" marR="68580" marT="0" marB="0"/>
                </a:tc>
                <a:tc>
                  <a:txBody>
                    <a:bodyPr/>
                    <a:lstStyle/>
                    <a:p>
                      <a:pPr algn="ctr">
                        <a:lnSpc>
                          <a:spcPct val="107000"/>
                        </a:lnSpc>
                        <a:spcAft>
                          <a:spcPts val="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48448758"/>
                  </a:ext>
                </a:extLst>
              </a:tr>
              <a:tr h="535853">
                <a:tc>
                  <a:txBody>
                    <a:bodyPr/>
                    <a:lstStyle/>
                    <a:p>
                      <a:pPr>
                        <a:lnSpc>
                          <a:spcPct val="107000"/>
                        </a:lnSpc>
                        <a:spcAft>
                          <a:spcPts val="0"/>
                        </a:spcAft>
                      </a:pPr>
                      <a:r>
                        <a:rPr lang="en-GB" sz="1400">
                          <a:effectLst/>
                        </a:rPr>
                        <a:t>Tuesday </a:t>
                      </a:r>
                    </a:p>
                    <a:p>
                      <a:pPr>
                        <a:lnSpc>
                          <a:spcPct val="107000"/>
                        </a:lnSpc>
                        <a:spcAft>
                          <a:spcPts val="0"/>
                        </a:spcAft>
                      </a:pPr>
                      <a:r>
                        <a:rPr lang="en-GB" sz="1400">
                          <a:effectLst/>
                        </a:rPr>
                        <a:t>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400" dirty="0" smtClean="0">
                          <a:effectLst/>
                        </a:rPr>
                        <a:t>Spellings and English</a:t>
                      </a:r>
                    </a:p>
                    <a:p>
                      <a:pPr>
                        <a:lnSpc>
                          <a:spcPct val="107000"/>
                        </a:lnSpc>
                        <a:spcAft>
                          <a:spcPts val="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Monday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25198006"/>
                  </a:ext>
                </a:extLst>
              </a:tr>
              <a:tr h="535853">
                <a:tc>
                  <a:txBody>
                    <a:bodyPr/>
                    <a:lstStyle/>
                    <a:p>
                      <a:pPr>
                        <a:lnSpc>
                          <a:spcPct val="107000"/>
                        </a:lnSpc>
                        <a:spcAft>
                          <a:spcPts val="0"/>
                        </a:spcAft>
                      </a:pPr>
                      <a:r>
                        <a:rPr lang="en-GB" sz="1400">
                          <a:effectLst/>
                        </a:rPr>
                        <a:t>Wednesday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400" dirty="0">
                          <a:effectLst/>
                        </a:rPr>
                        <a:t>Maths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Monday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75176930"/>
                  </a:ext>
                </a:extLst>
              </a:tr>
              <a:tr h="535853">
                <a:tc>
                  <a:txBody>
                    <a:bodyPr/>
                    <a:lstStyle/>
                    <a:p>
                      <a:pPr>
                        <a:lnSpc>
                          <a:spcPct val="107000"/>
                        </a:lnSpc>
                        <a:spcAft>
                          <a:spcPts val="0"/>
                        </a:spcAft>
                      </a:pPr>
                      <a:r>
                        <a:rPr lang="en-GB" sz="1400">
                          <a:effectLst/>
                        </a:rPr>
                        <a:t>Thursday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400">
                          <a:effectLst/>
                        </a:rPr>
                        <a:t>Big Talk related to the Big Write on Friday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Friday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98515537"/>
                  </a:ext>
                </a:extLst>
              </a:tr>
              <a:tr h="267927">
                <a:tc>
                  <a:txBody>
                    <a:bodyPr/>
                    <a:lstStyle/>
                    <a:p>
                      <a:pPr>
                        <a:lnSpc>
                          <a:spcPct val="107000"/>
                        </a:lnSpc>
                        <a:spcAft>
                          <a:spcPts val="0"/>
                        </a:spcAft>
                      </a:pPr>
                      <a:r>
                        <a:rPr lang="en-GB" sz="1400">
                          <a:effectLst/>
                        </a:rPr>
                        <a:t>Friday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400" dirty="0" smtClean="0">
                          <a:effectLst/>
                        </a:rPr>
                        <a:t>Westbrook Wonder World</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dirty="0" smtClean="0">
                          <a:effectLst/>
                        </a:rPr>
                        <a:t>Tuesday</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75080229"/>
                  </a:ext>
                </a:extLst>
              </a:tr>
            </a:tbl>
          </a:graphicData>
        </a:graphic>
      </p:graphicFrame>
      <p:sp>
        <p:nvSpPr>
          <p:cNvPr id="5" name="Rectangle 4"/>
          <p:cNvSpPr/>
          <p:nvPr/>
        </p:nvSpPr>
        <p:spPr>
          <a:xfrm>
            <a:off x="1854882" y="5922918"/>
            <a:ext cx="6343873" cy="707886"/>
          </a:xfrm>
          <a:prstGeom prst="rect">
            <a:avLst/>
          </a:prstGeom>
        </p:spPr>
        <p:txBody>
          <a:bodyPr wrap="square">
            <a:spAutoFit/>
          </a:bodyPr>
          <a:lstStyle/>
          <a:p>
            <a:pPr lvl="1"/>
            <a:r>
              <a:rPr lang="en-GB" sz="2000" dirty="0">
                <a:solidFill>
                  <a:schemeClr val="bg1"/>
                </a:solidFill>
                <a:latin typeface="Comic Sans MS" pitchFamily="66" charset="0"/>
              </a:rPr>
              <a:t>Read daily and write comments in Reading Record 4 times a week</a:t>
            </a:r>
          </a:p>
        </p:txBody>
      </p:sp>
    </p:spTree>
    <p:extLst>
      <p:ext uri="{BB962C8B-B14F-4D97-AF65-F5344CB8AC3E}">
        <p14:creationId xmlns:p14="http://schemas.microsoft.com/office/powerpoint/2010/main" val="36296718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rgbClr val="66FF99"/>
          </a:solidFill>
        </p:spPr>
        <p:txBody>
          <a:bodyPr/>
          <a:lstStyle/>
          <a:p>
            <a:r>
              <a:rPr lang="en-GB" dirty="0" smtClean="0">
                <a:solidFill>
                  <a:schemeClr val="tx1"/>
                </a:solidFill>
                <a:effectLst/>
                <a:latin typeface="Comic Sans MS" pitchFamily="66" charset="0"/>
              </a:rPr>
              <a:t>Year 6 Home-Learning</a:t>
            </a:r>
            <a:endParaRPr lang="en-GB" dirty="0">
              <a:solidFill>
                <a:schemeClr val="tx1"/>
              </a:solidFill>
              <a:effectLst/>
              <a:latin typeface="Comic Sans MS" pitchFamily="66" charset="0"/>
            </a:endParaRPr>
          </a:p>
        </p:txBody>
      </p:sp>
      <p:pic>
        <p:nvPicPr>
          <p:cNvPr id="8" name="Picture 7" descr="LSCWC.jpg"/>
          <p:cNvPicPr>
            <a:picLocks noChangeAspect="1"/>
          </p:cNvPicPr>
          <p:nvPr/>
        </p:nvPicPr>
        <p:blipFill>
          <a:blip r:embed="rId2"/>
          <a:stretch>
            <a:fillRect/>
          </a:stretch>
        </p:blipFill>
        <p:spPr>
          <a:xfrm>
            <a:off x="7020272" y="5265204"/>
            <a:ext cx="2123728" cy="1592796"/>
          </a:xfrm>
          <a:prstGeom prst="rect">
            <a:avLst/>
          </a:prstGeom>
        </p:spPr>
      </p:pic>
      <p:pic>
        <p:nvPicPr>
          <p:cNvPr id="9" name="Picture 8" descr="talk.jpg"/>
          <p:cNvPicPr>
            <a:picLocks noChangeAspect="1"/>
          </p:cNvPicPr>
          <p:nvPr/>
        </p:nvPicPr>
        <p:blipFill>
          <a:blip r:embed="rId3"/>
          <a:stretch>
            <a:fillRect/>
          </a:stretch>
        </p:blipFill>
        <p:spPr>
          <a:xfrm>
            <a:off x="6579268" y="188640"/>
            <a:ext cx="2517651" cy="1543925"/>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3567793229"/>
              </p:ext>
            </p:extLst>
          </p:nvPr>
        </p:nvGraphicFramePr>
        <p:xfrm>
          <a:off x="468676" y="1916832"/>
          <a:ext cx="7991757" cy="3281197"/>
        </p:xfrm>
        <a:graphic>
          <a:graphicData uri="http://schemas.openxmlformats.org/drawingml/2006/table">
            <a:tbl>
              <a:tblPr firstRow="1" firstCol="1" bandRow="1">
                <a:tableStyleId>{5C22544A-7EE6-4342-B048-85BDC9FD1C3A}</a:tableStyleId>
              </a:tblPr>
              <a:tblGrid>
                <a:gridCol w="1379234">
                  <a:extLst>
                    <a:ext uri="{9D8B030D-6E8A-4147-A177-3AD203B41FA5}">
                      <a16:colId xmlns:a16="http://schemas.microsoft.com/office/drawing/2014/main" val="2951762010"/>
                    </a:ext>
                  </a:extLst>
                </a:gridCol>
                <a:gridCol w="3642206">
                  <a:extLst>
                    <a:ext uri="{9D8B030D-6E8A-4147-A177-3AD203B41FA5}">
                      <a16:colId xmlns:a16="http://schemas.microsoft.com/office/drawing/2014/main" val="1754224164"/>
                    </a:ext>
                  </a:extLst>
                </a:gridCol>
                <a:gridCol w="2970317">
                  <a:extLst>
                    <a:ext uri="{9D8B030D-6E8A-4147-A177-3AD203B41FA5}">
                      <a16:colId xmlns:a16="http://schemas.microsoft.com/office/drawing/2014/main" val="2779687211"/>
                    </a:ext>
                  </a:extLst>
                </a:gridCol>
              </a:tblGrid>
              <a:tr h="755973">
                <a:tc gridSpan="2">
                  <a:txBody>
                    <a:bodyPr/>
                    <a:lstStyle/>
                    <a:p>
                      <a:pPr algn="ctr">
                        <a:lnSpc>
                          <a:spcPct val="107000"/>
                        </a:lnSpc>
                        <a:spcAft>
                          <a:spcPts val="0"/>
                        </a:spcAft>
                      </a:pPr>
                      <a:r>
                        <a:rPr lang="en-GB" sz="1800">
                          <a:effectLst/>
                        </a:rPr>
                        <a:t>Home-learning given out</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a:txBody>
                    <a:bodyPr/>
                    <a:lstStyle/>
                    <a:p>
                      <a:pPr algn="ctr">
                        <a:lnSpc>
                          <a:spcPct val="107000"/>
                        </a:lnSpc>
                        <a:spcAft>
                          <a:spcPts val="0"/>
                        </a:spcAft>
                      </a:pPr>
                      <a:r>
                        <a:rPr lang="en-GB" sz="1800">
                          <a:effectLst/>
                        </a:rPr>
                        <a:t>Home-learning returned to school</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94513462"/>
                  </a:ext>
                </a:extLst>
              </a:tr>
              <a:tr h="755973">
                <a:tc>
                  <a:txBody>
                    <a:bodyPr/>
                    <a:lstStyle/>
                    <a:p>
                      <a:pPr algn="ctr">
                        <a:lnSpc>
                          <a:spcPct val="107000"/>
                        </a:lnSpc>
                        <a:spcAft>
                          <a:spcPts val="0"/>
                        </a:spcAft>
                      </a:pPr>
                      <a:r>
                        <a:rPr lang="en-GB" sz="1800">
                          <a:effectLst/>
                        </a:rPr>
                        <a:t>Day</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800">
                          <a:effectLst/>
                        </a:rPr>
                        <a:t>Details</a:t>
                      </a:r>
                    </a:p>
                    <a:p>
                      <a:pPr algn="ctr">
                        <a:lnSpc>
                          <a:spcPct val="107000"/>
                        </a:lnSpc>
                        <a:spcAft>
                          <a:spcPts val="0"/>
                        </a:spcAft>
                      </a:pPr>
                      <a:r>
                        <a:rPr lang="en-GB" sz="1800">
                          <a:effectLst/>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800">
                          <a:effectLst/>
                        </a:rPr>
                        <a:t>Day</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9658821"/>
                  </a:ext>
                </a:extLst>
              </a:tr>
              <a:tr h="297028">
                <a:tc>
                  <a:txBody>
                    <a:bodyPr/>
                    <a:lstStyle/>
                    <a:p>
                      <a:pPr>
                        <a:lnSpc>
                          <a:spcPct val="107000"/>
                        </a:lnSpc>
                        <a:spcAft>
                          <a:spcPts val="0"/>
                        </a:spcAft>
                      </a:pPr>
                      <a:r>
                        <a:rPr lang="en-GB" sz="1800">
                          <a:effectLst/>
                        </a:rPr>
                        <a:t>Monday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smtClean="0">
                          <a:effectLst/>
                        </a:rPr>
                        <a:t>Spelling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smtClean="0">
                          <a:effectLst/>
                          <a:latin typeface="+mn-lt"/>
                          <a:ea typeface="+mn-ea"/>
                          <a:cs typeface="+mn-cs"/>
                        </a:rPr>
                        <a:t>Following</a:t>
                      </a:r>
                      <a:r>
                        <a:rPr lang="en-GB" sz="1800" baseline="0" dirty="0" smtClean="0">
                          <a:effectLst/>
                          <a:latin typeface="+mn-lt"/>
                          <a:ea typeface="+mn-ea"/>
                          <a:cs typeface="+mn-cs"/>
                        </a:rPr>
                        <a:t> Monday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30450942"/>
                  </a:ext>
                </a:extLst>
              </a:tr>
              <a:tr h="297028">
                <a:tc>
                  <a:txBody>
                    <a:bodyPr/>
                    <a:lstStyle/>
                    <a:p>
                      <a:pPr>
                        <a:lnSpc>
                          <a:spcPct val="107000"/>
                        </a:lnSpc>
                        <a:spcAft>
                          <a:spcPts val="0"/>
                        </a:spcAft>
                      </a:pPr>
                      <a:r>
                        <a:rPr lang="en-GB" sz="1800">
                          <a:effectLst/>
                        </a:rPr>
                        <a:t>Tuesday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smtClean="0">
                          <a:effectLst/>
                        </a:rPr>
                        <a:t>English</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Monday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82568842"/>
                  </a:ext>
                </a:extLst>
              </a:tr>
              <a:tr h="297028">
                <a:tc>
                  <a:txBody>
                    <a:bodyPr/>
                    <a:lstStyle/>
                    <a:p>
                      <a:pPr>
                        <a:lnSpc>
                          <a:spcPct val="107000"/>
                        </a:lnSpc>
                        <a:spcAft>
                          <a:spcPts val="0"/>
                        </a:spcAft>
                      </a:pPr>
                      <a:r>
                        <a:rPr lang="en-GB" sz="1800">
                          <a:effectLst/>
                        </a:rPr>
                        <a:t>Wednesday</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smtClean="0">
                          <a:effectLst/>
                        </a:rPr>
                        <a:t>Maths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smtClean="0">
                          <a:effectLst/>
                        </a:rPr>
                        <a:t>Monday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22897762"/>
                  </a:ext>
                </a:extLst>
              </a:tr>
              <a:tr h="405282">
                <a:tc>
                  <a:txBody>
                    <a:bodyPr/>
                    <a:lstStyle/>
                    <a:p>
                      <a:pPr>
                        <a:lnSpc>
                          <a:spcPct val="107000"/>
                        </a:lnSpc>
                        <a:spcAft>
                          <a:spcPts val="0"/>
                        </a:spcAft>
                      </a:pPr>
                      <a:r>
                        <a:rPr lang="en-GB" sz="1800" dirty="0" smtClean="0">
                          <a:effectLst/>
                          <a:latin typeface="Calibri" panose="020F0502020204030204" pitchFamily="34" charset="0"/>
                          <a:ea typeface="Calibri" panose="020F0502020204030204" pitchFamily="34" charset="0"/>
                          <a:cs typeface="Times New Roman" panose="02020603050405020304" pitchFamily="18" charset="0"/>
                        </a:rPr>
                        <a:t>Thursday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smtClean="0">
                          <a:effectLst/>
                          <a:latin typeface="+mn-lt"/>
                          <a:ea typeface="+mn-ea"/>
                          <a:cs typeface="+mn-cs"/>
                        </a:rPr>
                        <a:t>Big Talk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smtClean="0">
                          <a:effectLst/>
                        </a:rPr>
                        <a:t>Friday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76396630"/>
                  </a:ext>
                </a:extLst>
              </a:tr>
              <a:tr h="297028">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800" b="1" i="0" u="none" strike="noStrike" kern="1200" cap="none" spc="0" normalizeH="0" baseline="0" noProof="0" dirty="0" smtClean="0">
                          <a:ln>
                            <a:noFill/>
                          </a:ln>
                          <a:solidFill>
                            <a:prstClr val="white"/>
                          </a:solidFill>
                          <a:effectLst/>
                          <a:uLnTx/>
                          <a:uFillTx/>
                          <a:latin typeface="Calibri" panose="020F0502020204030204" pitchFamily="34" charset="0"/>
                          <a:ea typeface="Calibri" panose="020F0502020204030204" pitchFamily="34" charset="0"/>
                          <a:cs typeface="Times New Roman" panose="02020603050405020304" pitchFamily="18" charset="0"/>
                        </a:rPr>
                        <a:t>Friday</a:t>
                      </a:r>
                    </a:p>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a:effectLst/>
                        </a:rPr>
                        <a:t> </a:t>
                      </a:r>
                      <a:r>
                        <a:rPr lang="en-GB" sz="1800" dirty="0" smtClean="0">
                          <a:effectLst/>
                        </a:rPr>
                        <a:t>Various subjects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smtClean="0">
                          <a:effectLst/>
                        </a:rPr>
                        <a:t>Following Monday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3655227"/>
                  </a:ext>
                </a:extLst>
              </a:tr>
            </a:tbl>
          </a:graphicData>
        </a:graphic>
      </p:graphicFrame>
      <p:sp>
        <p:nvSpPr>
          <p:cNvPr id="5" name="Rectangle 4"/>
          <p:cNvSpPr/>
          <p:nvPr/>
        </p:nvSpPr>
        <p:spPr>
          <a:xfrm>
            <a:off x="442174" y="5445224"/>
            <a:ext cx="6347048" cy="1200329"/>
          </a:xfrm>
          <a:prstGeom prst="rect">
            <a:avLst/>
          </a:prstGeom>
        </p:spPr>
        <p:txBody>
          <a:bodyPr wrap="square">
            <a:spAutoFit/>
          </a:bodyPr>
          <a:lstStyle/>
          <a:p>
            <a:r>
              <a:rPr lang="en-GB" dirty="0" smtClean="0">
                <a:solidFill>
                  <a:schemeClr val="bg1"/>
                </a:solidFill>
              </a:rPr>
              <a:t>Additional activities from revision sessions.</a:t>
            </a:r>
          </a:p>
          <a:p>
            <a:r>
              <a:rPr lang="en-GB" dirty="0" smtClean="0">
                <a:solidFill>
                  <a:schemeClr val="bg1"/>
                </a:solidFill>
              </a:rPr>
              <a:t>Incomplete revision tasks to be completed at home.</a:t>
            </a:r>
          </a:p>
          <a:p>
            <a:r>
              <a:rPr lang="en-GB" dirty="0">
                <a:solidFill>
                  <a:schemeClr val="bg1"/>
                </a:solidFill>
              </a:rPr>
              <a:t>Read daily and write comments in Reading Record </a:t>
            </a:r>
            <a:r>
              <a:rPr lang="en-GB" dirty="0" smtClean="0">
                <a:solidFill>
                  <a:schemeClr val="bg1"/>
                </a:solidFill>
              </a:rPr>
              <a:t>5 </a:t>
            </a:r>
            <a:r>
              <a:rPr lang="en-GB" dirty="0">
                <a:solidFill>
                  <a:schemeClr val="bg1"/>
                </a:solidFill>
              </a:rPr>
              <a:t>times a </a:t>
            </a:r>
            <a:r>
              <a:rPr lang="en-GB" dirty="0" smtClean="0">
                <a:solidFill>
                  <a:schemeClr val="bg1"/>
                </a:solidFill>
              </a:rPr>
              <a:t>week.</a:t>
            </a:r>
            <a:endParaRPr lang="en-GB" dirty="0">
              <a:solidFill>
                <a:schemeClr val="bg1"/>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68760"/>
            <a:ext cx="6981792" cy="5904656"/>
          </a:xfrm>
        </p:spPr>
        <p:txBody>
          <a:bodyPr>
            <a:normAutofit/>
          </a:bodyPr>
          <a:lstStyle/>
          <a:p>
            <a:r>
              <a:rPr lang="en-GB" sz="2800" b="1" dirty="0" smtClean="0">
                <a:solidFill>
                  <a:schemeClr val="bg1"/>
                </a:solidFill>
                <a:latin typeface="Comic Sans MS" pitchFamily="66" charset="0"/>
              </a:rPr>
              <a:t>The royal blue uniform is available from </a:t>
            </a:r>
            <a:r>
              <a:rPr lang="en-GB" sz="2800" b="1" dirty="0" smtClean="0">
                <a:solidFill>
                  <a:schemeClr val="bg1"/>
                </a:solidFill>
                <a:latin typeface="Comic Sans MS" pitchFamily="66" charset="0"/>
                <a:hlinkClick r:id="rId2"/>
              </a:rPr>
              <a:t>www.yourschooluniform.com</a:t>
            </a:r>
            <a:endParaRPr lang="en-GB" sz="2800" b="1" dirty="0" smtClean="0">
              <a:solidFill>
                <a:schemeClr val="bg1"/>
              </a:solidFill>
              <a:latin typeface="Comic Sans MS" pitchFamily="66" charset="0"/>
            </a:endParaRPr>
          </a:p>
          <a:p>
            <a:r>
              <a:rPr lang="en-GB" sz="2800" b="1" dirty="0" smtClean="0">
                <a:solidFill>
                  <a:schemeClr val="bg1"/>
                </a:solidFill>
                <a:latin typeface="Comic Sans MS" pitchFamily="66" charset="0"/>
              </a:rPr>
              <a:t>Or from the school hall on Tuesdays and Thursdays from 2.45pm to 3.15pm (</a:t>
            </a:r>
            <a:r>
              <a:rPr lang="en-GB" sz="2800" b="1" dirty="0" err="1" smtClean="0">
                <a:solidFill>
                  <a:schemeClr val="bg1"/>
                </a:solidFill>
                <a:latin typeface="Comic Sans MS" pitchFamily="66" charset="0"/>
              </a:rPr>
              <a:t>bookbags</a:t>
            </a:r>
            <a:r>
              <a:rPr lang="en-GB" sz="2800" b="1" dirty="0" smtClean="0">
                <a:solidFill>
                  <a:schemeClr val="bg1"/>
                </a:solidFill>
                <a:latin typeface="Comic Sans MS" pitchFamily="66" charset="0"/>
              </a:rPr>
              <a:t> and t-shirts)</a:t>
            </a:r>
          </a:p>
          <a:p>
            <a:endParaRPr lang="en-GB" sz="2800" b="1" dirty="0" smtClean="0">
              <a:solidFill>
                <a:schemeClr val="bg1"/>
              </a:solidFill>
              <a:latin typeface="Comic Sans MS" pitchFamily="66" charset="0"/>
            </a:endParaRPr>
          </a:p>
          <a:p>
            <a:r>
              <a:rPr lang="en-GB" sz="2800" b="1" dirty="0" smtClean="0">
                <a:solidFill>
                  <a:schemeClr val="bg1"/>
                </a:solidFill>
                <a:latin typeface="Comic Sans MS" pitchFamily="66" charset="0"/>
              </a:rPr>
              <a:t>Blue jumper or cardigan</a:t>
            </a:r>
            <a:endParaRPr lang="en-GB" sz="2800" b="1" dirty="0">
              <a:solidFill>
                <a:schemeClr val="bg1"/>
              </a:solidFill>
              <a:latin typeface="Comic Sans MS" pitchFamily="66" charset="0"/>
            </a:endParaRPr>
          </a:p>
          <a:p>
            <a:r>
              <a:rPr lang="en-GB" sz="2800" b="1" dirty="0" smtClean="0">
                <a:solidFill>
                  <a:schemeClr val="bg1"/>
                </a:solidFill>
                <a:latin typeface="Comic Sans MS" pitchFamily="66" charset="0"/>
              </a:rPr>
              <a:t>Black trousers or skirt </a:t>
            </a:r>
          </a:p>
          <a:p>
            <a:r>
              <a:rPr lang="en-GB" sz="2800" b="1" dirty="0">
                <a:solidFill>
                  <a:schemeClr val="bg1"/>
                </a:solidFill>
                <a:latin typeface="Comic Sans MS" pitchFamily="66" charset="0"/>
              </a:rPr>
              <a:t>W</a:t>
            </a:r>
            <a:r>
              <a:rPr lang="en-GB" sz="2800" b="1" dirty="0" smtClean="0">
                <a:solidFill>
                  <a:schemeClr val="bg1"/>
                </a:solidFill>
                <a:latin typeface="Comic Sans MS" pitchFamily="66" charset="0"/>
              </a:rPr>
              <a:t>hite shirt or t-shirt</a:t>
            </a:r>
          </a:p>
          <a:p>
            <a:r>
              <a:rPr lang="en-GB" sz="2800" b="1" dirty="0" smtClean="0">
                <a:solidFill>
                  <a:schemeClr val="bg1"/>
                </a:solidFill>
                <a:latin typeface="Comic Sans MS" pitchFamily="66" charset="0"/>
              </a:rPr>
              <a:t>Black shoes</a:t>
            </a:r>
          </a:p>
          <a:p>
            <a:r>
              <a:rPr lang="en-GB" sz="2800" b="1" dirty="0" smtClean="0">
                <a:solidFill>
                  <a:schemeClr val="bg1"/>
                </a:solidFill>
                <a:latin typeface="Comic Sans MS" pitchFamily="66" charset="0"/>
              </a:rPr>
              <a:t>Accessories in blue, black or white</a:t>
            </a:r>
            <a:endParaRPr lang="en-GB" sz="2800" b="1" dirty="0">
              <a:solidFill>
                <a:schemeClr val="bg1"/>
              </a:solidFill>
              <a:latin typeface="Comic Sans MS" pitchFamily="66" charset="0"/>
            </a:endParaRPr>
          </a:p>
        </p:txBody>
      </p:sp>
      <p:sp>
        <p:nvSpPr>
          <p:cNvPr id="2" name="Title 1"/>
          <p:cNvSpPr>
            <a:spLocks noGrp="1"/>
          </p:cNvSpPr>
          <p:nvPr>
            <p:ph type="title"/>
          </p:nvPr>
        </p:nvSpPr>
        <p:spPr>
          <a:xfrm>
            <a:off x="457200" y="274638"/>
            <a:ext cx="8229600" cy="922114"/>
          </a:xfrm>
          <a:solidFill>
            <a:srgbClr val="66FF99"/>
          </a:solidFill>
        </p:spPr>
        <p:txBody>
          <a:bodyPr/>
          <a:lstStyle/>
          <a:p>
            <a:pPr algn="ctr"/>
            <a:r>
              <a:rPr lang="en-GB" dirty="0" smtClean="0">
                <a:solidFill>
                  <a:schemeClr val="tx1"/>
                </a:solidFill>
                <a:latin typeface="Comic Sans MS" pitchFamily="66" charset="0"/>
              </a:rPr>
              <a:t>Uniform</a:t>
            </a:r>
            <a:endParaRPr lang="en-GB" dirty="0">
              <a:solidFill>
                <a:schemeClr val="tx1"/>
              </a:solidFill>
              <a:latin typeface="Comic Sans MS" pitchFamily="66" charset="0"/>
            </a:endParaRPr>
          </a:p>
        </p:txBody>
      </p:sp>
      <p:pic>
        <p:nvPicPr>
          <p:cNvPr id="4" name="Picture 3" descr="Jumper.jpg"/>
          <p:cNvPicPr>
            <a:picLocks noChangeAspect="1"/>
          </p:cNvPicPr>
          <p:nvPr/>
        </p:nvPicPr>
        <p:blipFill>
          <a:blip r:embed="rId3"/>
          <a:stretch>
            <a:fillRect/>
          </a:stretch>
        </p:blipFill>
        <p:spPr>
          <a:xfrm>
            <a:off x="7524328" y="5073743"/>
            <a:ext cx="1512168" cy="1667625"/>
          </a:xfrm>
          <a:prstGeom prst="rect">
            <a:avLst/>
          </a:prstGeom>
        </p:spPr>
      </p:pic>
      <p:pic>
        <p:nvPicPr>
          <p:cNvPr id="5" name="Picture 4" descr="skirt.jpg"/>
          <p:cNvPicPr>
            <a:picLocks noChangeAspect="1"/>
          </p:cNvPicPr>
          <p:nvPr/>
        </p:nvPicPr>
        <p:blipFill>
          <a:blip r:embed="rId4"/>
          <a:stretch>
            <a:fillRect/>
          </a:stretch>
        </p:blipFill>
        <p:spPr>
          <a:xfrm>
            <a:off x="7668344" y="2564904"/>
            <a:ext cx="1143000" cy="1133475"/>
          </a:xfrm>
          <a:prstGeom prst="rect">
            <a:avLst/>
          </a:prstGeom>
        </p:spPr>
      </p:pic>
      <p:pic>
        <p:nvPicPr>
          <p:cNvPr id="6" name="Picture 5" descr="shoes.jpg"/>
          <p:cNvPicPr>
            <a:picLocks noChangeAspect="1"/>
          </p:cNvPicPr>
          <p:nvPr/>
        </p:nvPicPr>
        <p:blipFill>
          <a:blip r:embed="rId5"/>
          <a:stretch>
            <a:fillRect/>
          </a:stretch>
        </p:blipFill>
        <p:spPr>
          <a:xfrm>
            <a:off x="7884368" y="4077072"/>
            <a:ext cx="792088" cy="792088"/>
          </a:xfrm>
          <a:prstGeom prst="rect">
            <a:avLst/>
          </a:prstGeom>
        </p:spPr>
      </p:pic>
      <p:pic>
        <p:nvPicPr>
          <p:cNvPr id="7" name="Picture 6" descr="trousers.jpg"/>
          <p:cNvPicPr>
            <a:picLocks noChangeAspect="1"/>
          </p:cNvPicPr>
          <p:nvPr/>
        </p:nvPicPr>
        <p:blipFill>
          <a:blip r:embed="rId6"/>
          <a:stretch>
            <a:fillRect/>
          </a:stretch>
        </p:blipFill>
        <p:spPr>
          <a:xfrm>
            <a:off x="6286864" y="3573016"/>
            <a:ext cx="1152128" cy="1800200"/>
          </a:xfrm>
          <a:prstGeom prst="rect">
            <a:avLst/>
          </a:prstGeom>
        </p:spPr>
      </p:pic>
      <p:pic>
        <p:nvPicPr>
          <p:cNvPr id="8" name="Picture 7" descr="white shirt.bmp"/>
          <p:cNvPicPr>
            <a:picLocks noChangeAspect="1"/>
          </p:cNvPicPr>
          <p:nvPr/>
        </p:nvPicPr>
        <p:blipFill>
          <a:blip r:embed="rId7"/>
          <a:stretch>
            <a:fillRect/>
          </a:stretch>
        </p:blipFill>
        <p:spPr>
          <a:xfrm>
            <a:off x="7258972" y="836712"/>
            <a:ext cx="1333333" cy="1333333"/>
          </a:xfrm>
          <a:prstGeom prst="rect">
            <a:avLst/>
          </a:prstGeom>
        </p:spPr>
      </p:pic>
      <p:pic>
        <p:nvPicPr>
          <p:cNvPr id="9" name="Picture 8" descr="boys shoes.bmp"/>
          <p:cNvPicPr>
            <a:picLocks noChangeAspect="1"/>
          </p:cNvPicPr>
          <p:nvPr/>
        </p:nvPicPr>
        <p:blipFill>
          <a:blip r:embed="rId8"/>
          <a:stretch>
            <a:fillRect/>
          </a:stretch>
        </p:blipFill>
        <p:spPr>
          <a:xfrm>
            <a:off x="5220072" y="5073743"/>
            <a:ext cx="792088" cy="792088"/>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043608" y="188640"/>
            <a:ext cx="7313612" cy="936104"/>
          </a:xfrm>
          <a:solidFill>
            <a:srgbClr val="CCFFCC"/>
          </a:solidFill>
        </p:spPr>
        <p:txBody>
          <a:bodyPr/>
          <a:lstStyle/>
          <a:p>
            <a:pPr algn="ctr" eaLnBrk="1" hangingPunct="1"/>
            <a:r>
              <a:rPr lang="en-GB" sz="4400" b="1" dirty="0" smtClean="0">
                <a:solidFill>
                  <a:schemeClr val="tx1"/>
                </a:solidFill>
                <a:latin typeface="Comic Sans MS" pitchFamily="66" charset="0"/>
              </a:rPr>
              <a:t>Physical Education</a:t>
            </a:r>
          </a:p>
        </p:txBody>
      </p:sp>
      <p:sp>
        <p:nvSpPr>
          <p:cNvPr id="11267" name="Rectangle 3"/>
          <p:cNvSpPr>
            <a:spLocks noGrp="1" noChangeArrowheads="1"/>
          </p:cNvSpPr>
          <p:nvPr>
            <p:ph type="body" idx="1"/>
          </p:nvPr>
        </p:nvSpPr>
        <p:spPr>
          <a:solidFill>
            <a:srgbClr val="FFFF99"/>
          </a:solidFill>
        </p:spPr>
        <p:txBody>
          <a:bodyPr/>
          <a:lstStyle/>
          <a:p>
            <a:pPr marL="0" indent="0" eaLnBrk="1" hangingPunct="1">
              <a:lnSpc>
                <a:spcPct val="90000"/>
              </a:lnSpc>
              <a:buNone/>
            </a:pPr>
            <a:endParaRPr lang="en-GB" sz="2500" dirty="0" smtClean="0">
              <a:latin typeface="Comic Sans MS" pitchFamily="66" charset="0"/>
            </a:endParaRPr>
          </a:p>
          <a:p>
            <a:pPr eaLnBrk="1" hangingPunct="1">
              <a:lnSpc>
                <a:spcPct val="90000"/>
              </a:lnSpc>
              <a:buFont typeface="Wingdings" pitchFamily="2" charset="2"/>
              <a:buNone/>
            </a:pPr>
            <a:r>
              <a:rPr lang="en-GB" sz="2500" dirty="0" smtClean="0">
                <a:latin typeface="Comic Sans MS" pitchFamily="66" charset="0"/>
              </a:rPr>
              <a:t>	* Please ensure that your child has the correct PE kit in school on the correct days</a:t>
            </a:r>
          </a:p>
          <a:p>
            <a:pPr eaLnBrk="1" hangingPunct="1">
              <a:lnSpc>
                <a:spcPct val="90000"/>
              </a:lnSpc>
              <a:buFont typeface="Wingdings" pitchFamily="2" charset="2"/>
              <a:buNone/>
            </a:pPr>
            <a:r>
              <a:rPr lang="en-GB" sz="2500" dirty="0" smtClean="0">
                <a:latin typeface="Comic Sans MS" pitchFamily="66" charset="0"/>
              </a:rPr>
              <a:t>	* No jewellery for safety reasons</a:t>
            </a:r>
          </a:p>
          <a:p>
            <a:pPr eaLnBrk="1" hangingPunct="1">
              <a:lnSpc>
                <a:spcPct val="90000"/>
              </a:lnSpc>
              <a:buFont typeface="Wingdings" pitchFamily="2" charset="2"/>
              <a:buNone/>
            </a:pPr>
            <a:r>
              <a:rPr lang="en-GB" sz="2500" dirty="0" smtClean="0">
                <a:latin typeface="Comic Sans MS" pitchFamily="66" charset="0"/>
              </a:rPr>
              <a:t>	* Long hair to be tied back</a:t>
            </a:r>
          </a:p>
          <a:p>
            <a:pPr eaLnBrk="1" hangingPunct="1">
              <a:lnSpc>
                <a:spcPct val="90000"/>
              </a:lnSpc>
              <a:buFont typeface="Wingdings" pitchFamily="2" charset="2"/>
              <a:buNone/>
            </a:pPr>
            <a:r>
              <a:rPr lang="en-GB" sz="2500" dirty="0" smtClean="0">
                <a:latin typeface="Comic Sans MS" pitchFamily="66" charset="0"/>
              </a:rPr>
              <a:t>	* Correct footwear that fits</a:t>
            </a:r>
          </a:p>
          <a:p>
            <a:pPr eaLnBrk="1" hangingPunct="1">
              <a:lnSpc>
                <a:spcPct val="90000"/>
              </a:lnSpc>
              <a:buFont typeface="Wingdings" pitchFamily="2" charset="2"/>
              <a:buNone/>
            </a:pPr>
            <a:r>
              <a:rPr lang="en-GB" sz="2500" dirty="0">
                <a:latin typeface="Comic Sans MS" pitchFamily="66" charset="0"/>
              </a:rPr>
              <a:t>	</a:t>
            </a:r>
            <a:r>
              <a:rPr lang="en-GB" sz="2500" dirty="0" smtClean="0">
                <a:latin typeface="Comic Sans MS" pitchFamily="66" charset="0"/>
              </a:rPr>
              <a:t>* Plain black trainers can be worn for outdoor lessons</a:t>
            </a:r>
          </a:p>
          <a:p>
            <a:pPr eaLnBrk="1" hangingPunct="1">
              <a:lnSpc>
                <a:spcPct val="90000"/>
              </a:lnSpc>
              <a:buFont typeface="Wingdings" pitchFamily="2" charset="2"/>
              <a:buNone/>
            </a:pPr>
            <a:r>
              <a:rPr lang="en-GB" sz="2500" dirty="0" smtClean="0">
                <a:latin typeface="Comic Sans MS" pitchFamily="66" charset="0"/>
              </a:rPr>
              <a:t>	* PE kit can stay in school for the week and be taken home on a Friday</a:t>
            </a:r>
          </a:p>
        </p:txBody>
      </p:sp>
      <p:pic>
        <p:nvPicPr>
          <p:cNvPr id="11268" name="Picture 5" descr="Velcro Plimsolls">
            <a:hlinkClick r:id="rId2" tooltip="Click to view large imag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601" y="5445224"/>
            <a:ext cx="1252975" cy="12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6" descr="sh5890 roya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19889" y="188640"/>
            <a:ext cx="16764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7" descr="SHF_Blac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512" y="4321746"/>
            <a:ext cx="1485007" cy="2079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971673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187624" y="548680"/>
            <a:ext cx="7510888" cy="936104"/>
          </a:xfrm>
          <a:solidFill>
            <a:srgbClr val="CCFFCC"/>
          </a:solidFill>
        </p:spPr>
        <p:txBody>
          <a:bodyPr/>
          <a:lstStyle/>
          <a:p>
            <a:pPr algn="ctr" eaLnBrk="1" hangingPunct="1"/>
            <a:r>
              <a:rPr lang="en-GB" sz="4400" b="1" dirty="0" smtClean="0">
                <a:solidFill>
                  <a:schemeClr val="tx1"/>
                </a:solidFill>
                <a:latin typeface="Comic Sans MS" pitchFamily="66" charset="0"/>
              </a:rPr>
              <a:t>PE</a:t>
            </a:r>
          </a:p>
        </p:txBody>
      </p:sp>
      <p:sp>
        <p:nvSpPr>
          <p:cNvPr id="11267" name="Rectangle 3"/>
          <p:cNvSpPr>
            <a:spLocks noGrp="1" noChangeArrowheads="1"/>
          </p:cNvSpPr>
          <p:nvPr>
            <p:ph type="body" idx="1"/>
          </p:nvPr>
        </p:nvSpPr>
        <p:spPr>
          <a:xfrm>
            <a:off x="1187624" y="1827213"/>
            <a:ext cx="7748877" cy="3690020"/>
          </a:xfrm>
          <a:solidFill>
            <a:srgbClr val="FFFF99"/>
          </a:solidFill>
        </p:spPr>
        <p:txBody>
          <a:bodyPr/>
          <a:lstStyle/>
          <a:p>
            <a:pPr marL="365760" lvl="0" indent="-256032" eaLnBrk="1" fontAlgn="auto" hangingPunct="1">
              <a:spcBef>
                <a:spcPts val="400"/>
              </a:spcBef>
              <a:spcAft>
                <a:spcPts val="0"/>
              </a:spcAft>
              <a:buClr>
                <a:srgbClr val="2DA2BF"/>
              </a:buClr>
              <a:buSzPct val="68000"/>
              <a:buNone/>
            </a:pPr>
            <a:r>
              <a:rPr kumimoji="0" lang="en-GB" sz="2800" b="1" i="0" u="sng" strike="noStrike" kern="1200" cap="none" spc="0" normalizeH="0" baseline="0" noProof="0" dirty="0" smtClean="0">
                <a:ln>
                  <a:noFill/>
                </a:ln>
                <a:solidFill>
                  <a:prstClr val="black"/>
                </a:solidFill>
                <a:effectLst/>
                <a:uLnTx/>
                <a:uFillTx/>
                <a:latin typeface="Comic Sans MS" pitchFamily="66" charset="0"/>
                <a:cs typeface="Kokila" pitchFamily="34" charset="0"/>
              </a:rPr>
              <a:t>P.E. Days</a:t>
            </a:r>
          </a:p>
          <a:p>
            <a:pPr marL="365760" lvl="0" indent="-256032" eaLnBrk="1" fontAlgn="auto" hangingPunct="1">
              <a:spcBef>
                <a:spcPts val="400"/>
              </a:spcBef>
              <a:spcAft>
                <a:spcPts val="0"/>
              </a:spcAft>
              <a:buClr>
                <a:srgbClr val="2DA2BF"/>
              </a:buClr>
              <a:buSzPct val="68000"/>
              <a:buFont typeface="Wingdings 3"/>
              <a:buChar char=""/>
            </a:pPr>
            <a:r>
              <a:rPr kumimoji="0" lang="en-GB" sz="2800" b="1" i="0" u="none" strike="noStrike" kern="1200" cap="none" spc="0" normalizeH="0" baseline="0" noProof="0" dirty="0" smtClean="0">
                <a:ln>
                  <a:noFill/>
                </a:ln>
                <a:solidFill>
                  <a:prstClr val="black"/>
                </a:solidFill>
                <a:effectLst/>
                <a:uLnTx/>
                <a:uFillTx/>
                <a:latin typeface="Comic Sans MS" pitchFamily="66" charset="0"/>
                <a:cs typeface="Kokila" pitchFamily="34" charset="0"/>
              </a:rPr>
              <a:t>Eagle </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 Wednesday (</a:t>
            </a:r>
            <a:r>
              <a:rPr kumimoji="0" lang="en-GB" sz="2800" b="0" i="1" u="none" strike="noStrike" kern="1200" cap="none" spc="0" normalizeH="0" baseline="0" noProof="0" dirty="0" smtClean="0">
                <a:ln>
                  <a:noFill/>
                </a:ln>
                <a:solidFill>
                  <a:prstClr val="black"/>
                </a:solidFill>
                <a:effectLst/>
                <a:uLnTx/>
                <a:uFillTx/>
                <a:latin typeface="Comic Sans MS" pitchFamily="66" charset="0"/>
                <a:cs typeface="Kokila" pitchFamily="34" charset="0"/>
              </a:rPr>
              <a:t>swimming</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a:t>
            </a:r>
            <a:r>
              <a:rPr kumimoji="0" lang="en-GB" sz="2800" b="0" i="0" u="none" strike="noStrike" kern="1200" cap="none" spc="0" normalizeH="0" noProof="0" dirty="0" smtClean="0">
                <a:ln>
                  <a:noFill/>
                </a:ln>
                <a:solidFill>
                  <a:prstClr val="black"/>
                </a:solidFill>
                <a:effectLst/>
                <a:uLnTx/>
                <a:uFillTx/>
                <a:latin typeface="Comic Sans MS" pitchFamily="66" charset="0"/>
                <a:cs typeface="Kokila" pitchFamily="34" charset="0"/>
              </a:rPr>
              <a:t> &amp; </a:t>
            </a:r>
            <a:r>
              <a:rPr lang="en-GB" sz="2800" kern="1200" noProof="0" dirty="0" smtClean="0">
                <a:solidFill>
                  <a:prstClr val="black"/>
                </a:solidFill>
                <a:latin typeface="Comic Sans MS" pitchFamily="66" charset="0"/>
                <a:cs typeface="Kokila" pitchFamily="34" charset="0"/>
              </a:rPr>
              <a:t>Mon</a:t>
            </a:r>
            <a:r>
              <a:rPr kumimoji="0" lang="en-GB" sz="2800" b="0" i="0" u="none" strike="noStrike" kern="1200" cap="none" spc="0" normalizeH="0" noProof="0" dirty="0" smtClean="0">
                <a:ln>
                  <a:noFill/>
                </a:ln>
                <a:solidFill>
                  <a:prstClr val="black"/>
                </a:solidFill>
                <a:effectLst/>
                <a:uLnTx/>
                <a:uFillTx/>
                <a:latin typeface="Comic Sans MS" pitchFamily="66" charset="0"/>
                <a:cs typeface="Kokila" pitchFamily="34" charset="0"/>
              </a:rPr>
              <a:t>day</a:t>
            </a:r>
            <a:endPar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endParaRPr>
          </a:p>
          <a:p>
            <a:pPr marL="365760" lvl="0" indent="-256032" eaLnBrk="1" fontAlgn="auto" hangingPunct="1">
              <a:spcBef>
                <a:spcPts val="400"/>
              </a:spcBef>
              <a:spcAft>
                <a:spcPts val="0"/>
              </a:spcAft>
              <a:buClr>
                <a:srgbClr val="2DA2BF"/>
              </a:buClr>
              <a:buSzPct val="68000"/>
              <a:buFont typeface="Wingdings 3"/>
              <a:buChar char=""/>
            </a:pPr>
            <a:r>
              <a:rPr lang="en-GB" sz="2800" b="1" kern="1200" dirty="0" smtClean="0">
                <a:solidFill>
                  <a:prstClr val="black"/>
                </a:solidFill>
                <a:latin typeface="Comic Sans MS" pitchFamily="66" charset="0"/>
                <a:cs typeface="Kokila" pitchFamily="34" charset="0"/>
              </a:rPr>
              <a:t>Hawk</a:t>
            </a:r>
            <a:r>
              <a:rPr kumimoji="0" lang="en-GB" sz="2800" b="1" i="0" u="none" strike="noStrike" kern="1200" cap="none" spc="0" normalizeH="0" baseline="0" noProof="0" dirty="0" smtClean="0">
                <a:ln>
                  <a:noFill/>
                </a:ln>
                <a:solidFill>
                  <a:prstClr val="black"/>
                </a:solidFill>
                <a:effectLst/>
                <a:uLnTx/>
                <a:uFillTx/>
                <a:latin typeface="Comic Sans MS" pitchFamily="66" charset="0"/>
                <a:cs typeface="Kokila" pitchFamily="34" charset="0"/>
              </a:rPr>
              <a:t> </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a:t>
            </a:r>
            <a:r>
              <a:rPr kumimoji="0" lang="en-GB" sz="2800" b="0" i="0" u="none" strike="noStrike" kern="1200" cap="none" spc="0" normalizeH="0" noProof="0" dirty="0" smtClean="0">
                <a:ln>
                  <a:noFill/>
                </a:ln>
                <a:solidFill>
                  <a:prstClr val="black"/>
                </a:solidFill>
                <a:effectLst/>
                <a:uLnTx/>
                <a:uFillTx/>
                <a:latin typeface="Comic Sans MS" pitchFamily="66" charset="0"/>
                <a:cs typeface="Kokila" pitchFamily="34" charset="0"/>
              </a:rPr>
              <a:t> </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Thursday (</a:t>
            </a:r>
            <a:r>
              <a:rPr kumimoji="0" lang="en-GB" sz="2800" b="0" i="1" u="none" strike="noStrike" kern="1200" cap="none" spc="0" normalizeH="0" baseline="0" noProof="0" dirty="0" smtClean="0">
                <a:ln>
                  <a:noFill/>
                </a:ln>
                <a:solidFill>
                  <a:prstClr val="black"/>
                </a:solidFill>
                <a:effectLst/>
                <a:uLnTx/>
                <a:uFillTx/>
                <a:latin typeface="Comic Sans MS" pitchFamily="66" charset="0"/>
                <a:cs typeface="Kokila" pitchFamily="34" charset="0"/>
              </a:rPr>
              <a:t>swimming</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 &amp; Friday</a:t>
            </a:r>
          </a:p>
          <a:p>
            <a:pPr marL="365760" lvl="0" indent="-256032" eaLnBrk="1" fontAlgn="auto" hangingPunct="1">
              <a:spcBef>
                <a:spcPts val="400"/>
              </a:spcBef>
              <a:spcAft>
                <a:spcPts val="0"/>
              </a:spcAft>
              <a:buClr>
                <a:srgbClr val="2DA2BF"/>
              </a:buClr>
              <a:buSzPct val="68000"/>
              <a:buFont typeface="Wingdings 3"/>
              <a:buChar char=""/>
            </a:pPr>
            <a:r>
              <a:rPr lang="en-GB" sz="2800" b="1" kern="1200" dirty="0" smtClean="0">
                <a:solidFill>
                  <a:prstClr val="black"/>
                </a:solidFill>
                <a:latin typeface="Comic Sans MS" pitchFamily="66" charset="0"/>
                <a:cs typeface="Kokila" pitchFamily="34" charset="0"/>
              </a:rPr>
              <a:t>Osprey</a:t>
            </a:r>
            <a:r>
              <a:rPr kumimoji="0" lang="en-GB" sz="2800" b="1" i="0" u="none" strike="noStrike" kern="1200" cap="none" spc="0" normalizeH="0" baseline="0" noProof="0" dirty="0" smtClean="0">
                <a:ln>
                  <a:noFill/>
                </a:ln>
                <a:solidFill>
                  <a:prstClr val="black"/>
                </a:solidFill>
                <a:effectLst/>
                <a:uLnTx/>
                <a:uFillTx/>
                <a:latin typeface="Comic Sans MS" pitchFamily="66" charset="0"/>
                <a:cs typeface="Kokila" pitchFamily="34" charset="0"/>
              </a:rPr>
              <a:t> </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  </a:t>
            </a:r>
            <a:r>
              <a:rPr lang="en-GB" sz="2800" kern="1200" dirty="0" smtClean="0">
                <a:solidFill>
                  <a:prstClr val="black"/>
                </a:solidFill>
                <a:latin typeface="Comic Sans MS" pitchFamily="66" charset="0"/>
                <a:cs typeface="Kokila" pitchFamily="34" charset="0"/>
              </a:rPr>
              <a:t>Tues</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day</a:t>
            </a:r>
            <a:r>
              <a:rPr kumimoji="0" lang="en-GB" sz="2800" b="0" i="0" u="none" strike="noStrike" kern="1200" cap="none" spc="0" normalizeH="0" noProof="0" dirty="0" smtClean="0">
                <a:ln>
                  <a:noFill/>
                </a:ln>
                <a:solidFill>
                  <a:prstClr val="black"/>
                </a:solidFill>
                <a:effectLst/>
                <a:uLnTx/>
                <a:uFillTx/>
                <a:latin typeface="Comic Sans MS" pitchFamily="66" charset="0"/>
                <a:cs typeface="Kokila" pitchFamily="34" charset="0"/>
              </a:rPr>
              <a:t> </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a:t>
            </a:r>
            <a:r>
              <a:rPr kumimoji="0" lang="en-GB" sz="2800" b="0" i="1" u="none" strike="noStrike" kern="1200" cap="none" spc="0" normalizeH="0" baseline="0" noProof="0" dirty="0" smtClean="0">
                <a:ln>
                  <a:noFill/>
                </a:ln>
                <a:solidFill>
                  <a:prstClr val="black"/>
                </a:solidFill>
                <a:effectLst/>
                <a:uLnTx/>
                <a:uFillTx/>
                <a:latin typeface="Comic Sans MS" pitchFamily="66" charset="0"/>
                <a:cs typeface="Kokila" pitchFamily="34" charset="0"/>
              </a:rPr>
              <a:t>swimming</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 &amp; Friday</a:t>
            </a:r>
          </a:p>
          <a:p>
            <a:pPr marL="365760" lvl="0" indent="-256032" eaLnBrk="1" fontAlgn="auto" hangingPunct="1">
              <a:spcBef>
                <a:spcPts val="400"/>
              </a:spcBef>
              <a:spcAft>
                <a:spcPts val="0"/>
              </a:spcAft>
              <a:buClr>
                <a:srgbClr val="2DA2BF"/>
              </a:buClr>
              <a:buSzPct val="68000"/>
              <a:buFont typeface="Wingdings 3"/>
              <a:buChar char=""/>
            </a:pPr>
            <a:r>
              <a:rPr kumimoji="0" lang="en-GB" sz="2800" b="1" i="0" u="none" strike="noStrike" kern="1200" cap="none" spc="0" normalizeH="0" baseline="0" noProof="0" dirty="0" smtClean="0">
                <a:ln>
                  <a:noFill/>
                </a:ln>
                <a:solidFill>
                  <a:prstClr val="black"/>
                </a:solidFill>
                <a:effectLst/>
                <a:uLnTx/>
                <a:uFillTx/>
                <a:latin typeface="Comic Sans MS" pitchFamily="66" charset="0"/>
                <a:cs typeface="Kokila" pitchFamily="34" charset="0"/>
              </a:rPr>
              <a:t>Falcon </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 Tuesday &amp; Wednesday</a:t>
            </a:r>
          </a:p>
          <a:p>
            <a:pPr marL="365760" indent="-256032" eaLnBrk="1" fontAlgn="auto" hangingPunct="1">
              <a:spcBef>
                <a:spcPts val="400"/>
              </a:spcBef>
              <a:spcAft>
                <a:spcPts val="0"/>
              </a:spcAft>
              <a:buClr>
                <a:srgbClr val="2DA2BF"/>
              </a:buClr>
              <a:buSzPct val="68000"/>
              <a:buFont typeface="Wingdings 3"/>
              <a:buChar char=""/>
            </a:pPr>
            <a:r>
              <a:rPr kumimoji="0" lang="en-GB" sz="2800" b="1" i="0" u="none" strike="noStrike" kern="1200" cap="none" spc="0" normalizeH="0" baseline="0" noProof="0" dirty="0" smtClean="0">
                <a:ln>
                  <a:noFill/>
                </a:ln>
                <a:solidFill>
                  <a:prstClr val="black"/>
                </a:solidFill>
                <a:effectLst/>
                <a:uLnTx/>
                <a:uFillTx/>
                <a:latin typeface="Comic Sans MS" pitchFamily="66" charset="0"/>
                <a:cs typeface="Kokila" pitchFamily="34" charset="0"/>
              </a:rPr>
              <a:t>Harrier –</a:t>
            </a:r>
            <a:r>
              <a:rPr lang="en-GB" sz="2800" kern="1200" dirty="0" smtClean="0">
                <a:solidFill>
                  <a:prstClr val="black"/>
                </a:solidFill>
                <a:latin typeface="Comic Sans MS" pitchFamily="66" charset="0"/>
                <a:cs typeface="Kokila" pitchFamily="34" charset="0"/>
              </a:rPr>
              <a:t>Monday &amp; Wednesday</a:t>
            </a:r>
            <a:endParaRPr lang="en-GB" sz="2800" kern="1200" dirty="0">
              <a:solidFill>
                <a:prstClr val="black"/>
              </a:solidFill>
              <a:latin typeface="Comic Sans MS" pitchFamily="66" charset="0"/>
              <a:cs typeface="Kokila" pitchFamily="34" charset="0"/>
            </a:endParaRPr>
          </a:p>
          <a:p>
            <a:pPr marL="365760" lvl="0" indent="-256032" eaLnBrk="1" fontAlgn="auto" hangingPunct="1">
              <a:spcBef>
                <a:spcPts val="400"/>
              </a:spcBef>
              <a:spcAft>
                <a:spcPts val="0"/>
              </a:spcAft>
              <a:buClr>
                <a:srgbClr val="2DA2BF"/>
              </a:buClr>
              <a:buSzPct val="68000"/>
              <a:buFont typeface="Wingdings 3"/>
              <a:buChar char=""/>
            </a:pPr>
            <a:r>
              <a:rPr kumimoji="0" lang="en-GB" sz="2800" b="1" i="0" u="none" strike="noStrike" kern="1200" cap="none" spc="0" normalizeH="0" baseline="0" noProof="0" dirty="0" smtClean="0">
                <a:ln>
                  <a:noFill/>
                </a:ln>
                <a:solidFill>
                  <a:prstClr val="black"/>
                </a:solidFill>
                <a:effectLst/>
                <a:uLnTx/>
                <a:uFillTx/>
                <a:latin typeface="Comic Sans MS" pitchFamily="66" charset="0"/>
                <a:cs typeface="Kokila" pitchFamily="34" charset="0"/>
              </a:rPr>
              <a:t>Kestrel </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 </a:t>
            </a:r>
            <a:r>
              <a:rPr lang="en-GB" sz="2800" kern="1200" dirty="0" smtClean="0">
                <a:solidFill>
                  <a:prstClr val="black"/>
                </a:solidFill>
                <a:latin typeface="Comic Sans MS" pitchFamily="66" charset="0"/>
                <a:cs typeface="Kokila" pitchFamily="34" charset="0"/>
              </a:rPr>
              <a:t>Thurs</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day &amp; </a:t>
            </a:r>
            <a:r>
              <a:rPr lang="en-GB" sz="2800" kern="1200" noProof="0" dirty="0" smtClean="0">
                <a:solidFill>
                  <a:prstClr val="black"/>
                </a:solidFill>
                <a:latin typeface="Comic Sans MS" pitchFamily="66" charset="0"/>
                <a:cs typeface="Kokila" pitchFamily="34" charset="0"/>
              </a:rPr>
              <a:t>Fri</a:t>
            </a:r>
            <a:r>
              <a:rPr lang="en-GB" sz="2800" kern="1200" dirty="0" smtClean="0">
                <a:solidFill>
                  <a:prstClr val="black"/>
                </a:solidFill>
                <a:latin typeface="Comic Sans MS" pitchFamily="66" charset="0"/>
                <a:cs typeface="Kokila" pitchFamily="34" charset="0"/>
              </a:rPr>
              <a:t>day</a:t>
            </a:r>
            <a:endParaRPr lang="en-GB" sz="2800" kern="1200" dirty="0">
              <a:solidFill>
                <a:prstClr val="black"/>
              </a:solidFill>
              <a:latin typeface="Comic Sans MS" pitchFamily="66" charset="0"/>
              <a:cs typeface="Kokila" pitchFamily="34" charset="0"/>
            </a:endParaRPr>
          </a:p>
        </p:txBody>
      </p:sp>
      <p:pic>
        <p:nvPicPr>
          <p:cNvPr id="11268" name="Picture 5" descr="Velcro Plimsolls">
            <a:hlinkClick r:id="rId2" tooltip="Click to view large imag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4897147"/>
            <a:ext cx="1700205" cy="1700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6" descr="sh5890 roya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19889" y="188640"/>
            <a:ext cx="16764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7" descr="SHF_Blac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05" y="4621349"/>
            <a:ext cx="1368152" cy="2079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306218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971600" y="260648"/>
            <a:ext cx="7313612" cy="835025"/>
          </a:xfrm>
          <a:solidFill>
            <a:srgbClr val="CCFFCC"/>
          </a:solidFill>
        </p:spPr>
        <p:txBody>
          <a:bodyPr/>
          <a:lstStyle/>
          <a:p>
            <a:pPr algn="ctr" eaLnBrk="1" hangingPunct="1"/>
            <a:r>
              <a:rPr lang="en-GB" sz="4000" b="1" dirty="0" smtClean="0">
                <a:solidFill>
                  <a:schemeClr val="tx1"/>
                </a:solidFill>
                <a:latin typeface="Comic Sans MS" pitchFamily="66" charset="0"/>
              </a:rPr>
              <a:t>Collection of children</a:t>
            </a:r>
          </a:p>
        </p:txBody>
      </p:sp>
      <p:sp>
        <p:nvSpPr>
          <p:cNvPr id="14339" name="Rectangle 3"/>
          <p:cNvSpPr>
            <a:spLocks noGrp="1" noChangeArrowheads="1"/>
          </p:cNvSpPr>
          <p:nvPr>
            <p:ph type="body" idx="1"/>
          </p:nvPr>
        </p:nvSpPr>
        <p:spPr>
          <a:xfrm>
            <a:off x="971600" y="1340768"/>
            <a:ext cx="7712025" cy="5256583"/>
          </a:xfrm>
          <a:solidFill>
            <a:srgbClr val="FFFF99"/>
          </a:solidFill>
        </p:spPr>
        <p:txBody>
          <a:bodyPr/>
          <a:lstStyle/>
          <a:p>
            <a:pPr eaLnBrk="1" hangingPunct="1">
              <a:lnSpc>
                <a:spcPct val="90000"/>
              </a:lnSpc>
            </a:pPr>
            <a:r>
              <a:rPr lang="en-GB" sz="2400" dirty="0" smtClean="0">
                <a:latin typeface="Comic Sans MS" pitchFamily="66" charset="0"/>
              </a:rPr>
              <a:t>Please also let us know if you are not going to be collecting your child at the end of the day (3.30pm) and tell us the name of the person who is (write a letter, speak to the class teacher or inform the office)</a:t>
            </a:r>
          </a:p>
          <a:p>
            <a:pPr eaLnBrk="1" hangingPunct="1">
              <a:lnSpc>
                <a:spcPct val="90000"/>
              </a:lnSpc>
            </a:pPr>
            <a:r>
              <a:rPr lang="en-GB" sz="2400" dirty="0" smtClean="0">
                <a:latin typeface="Comic Sans MS" pitchFamily="66" charset="0"/>
              </a:rPr>
              <a:t>If another grown-up is going to collect your child on a regular basis we also need to have this in writing</a:t>
            </a:r>
          </a:p>
          <a:p>
            <a:pPr eaLnBrk="1" hangingPunct="1">
              <a:lnSpc>
                <a:spcPct val="90000"/>
              </a:lnSpc>
            </a:pPr>
            <a:r>
              <a:rPr lang="en-GB" sz="2400" dirty="0" smtClean="0">
                <a:latin typeface="Comic Sans MS" pitchFamily="66" charset="0"/>
              </a:rPr>
              <a:t>Older siblings are not allowed to collect your child unless they are over 16.  </a:t>
            </a:r>
          </a:p>
          <a:p>
            <a:pPr eaLnBrk="1" hangingPunct="1">
              <a:lnSpc>
                <a:spcPct val="90000"/>
              </a:lnSpc>
            </a:pPr>
            <a:r>
              <a:rPr lang="en-GB" sz="2400" dirty="0" smtClean="0">
                <a:latin typeface="Comic Sans MS" pitchFamily="66" charset="0"/>
              </a:rPr>
              <a:t>If possible, try to introduce the person, who is going to collect your child, to the class teacher beforehand  </a:t>
            </a:r>
          </a:p>
          <a:p>
            <a:pPr eaLnBrk="1" hangingPunct="1">
              <a:lnSpc>
                <a:spcPct val="90000"/>
              </a:lnSpc>
            </a:pPr>
            <a:r>
              <a:rPr lang="en-GB" sz="2400" dirty="0" smtClean="0">
                <a:latin typeface="Comic Sans MS" pitchFamily="66" charset="0"/>
              </a:rPr>
              <a:t>Please give written permission if you allow your child to walk home from school </a:t>
            </a:r>
          </a:p>
        </p:txBody>
      </p:sp>
      <p:pic>
        <p:nvPicPr>
          <p:cNvPr id="14340" name="Picture 4" descr="stock-vector-alarm-clock-vector-illustration-383392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4800" y="152400"/>
            <a:ext cx="111601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895760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83568" y="260648"/>
            <a:ext cx="7313612" cy="737964"/>
          </a:xfrm>
          <a:solidFill>
            <a:srgbClr val="66FF99"/>
          </a:solidFill>
        </p:spPr>
        <p:txBody>
          <a:bodyPr/>
          <a:lstStyle/>
          <a:p>
            <a:pPr algn="ctr" eaLnBrk="1" hangingPunct="1"/>
            <a:r>
              <a:rPr lang="en-GB" dirty="0" smtClean="0">
                <a:solidFill>
                  <a:schemeClr val="tx1"/>
                </a:solidFill>
                <a:latin typeface="Comic Sans MS" pitchFamily="66" charset="0"/>
              </a:rPr>
              <a:t>Attendance</a:t>
            </a:r>
          </a:p>
        </p:txBody>
      </p:sp>
      <p:sp>
        <p:nvSpPr>
          <p:cNvPr id="13315" name="Rectangle 3"/>
          <p:cNvSpPr>
            <a:spLocks noGrp="1" noChangeArrowheads="1"/>
          </p:cNvSpPr>
          <p:nvPr>
            <p:ph type="body" idx="1"/>
          </p:nvPr>
        </p:nvSpPr>
        <p:spPr>
          <a:xfrm>
            <a:off x="683568" y="1340769"/>
            <a:ext cx="8000057" cy="5112568"/>
          </a:xfrm>
          <a:solidFill>
            <a:srgbClr val="FFFF99"/>
          </a:solidFill>
        </p:spPr>
        <p:txBody>
          <a:bodyPr/>
          <a:lstStyle/>
          <a:p>
            <a:pPr eaLnBrk="1" hangingPunct="1"/>
            <a:r>
              <a:rPr lang="en-GB" sz="2400" dirty="0" smtClean="0">
                <a:latin typeface="Comic Sans MS" pitchFamily="66" charset="0"/>
              </a:rPr>
              <a:t>Please ensure children are in school on time.  </a:t>
            </a:r>
          </a:p>
          <a:p>
            <a:pPr eaLnBrk="1" hangingPunct="1"/>
            <a:r>
              <a:rPr lang="en-GB" sz="2400" dirty="0" smtClean="0">
                <a:latin typeface="Comic Sans MS" pitchFamily="66" charset="0"/>
              </a:rPr>
              <a:t>The gates open at 8.30am and registration is taken at 9:00am</a:t>
            </a:r>
          </a:p>
          <a:p>
            <a:pPr eaLnBrk="1" hangingPunct="1"/>
            <a:r>
              <a:rPr lang="en-GB" sz="2400" dirty="0" smtClean="0">
                <a:latin typeface="Comic Sans MS" pitchFamily="66" charset="0"/>
              </a:rPr>
              <a:t>Please supervise your child whilst in the playground before registration and after school at the end of the day </a:t>
            </a:r>
          </a:p>
          <a:p>
            <a:pPr eaLnBrk="1" hangingPunct="1"/>
            <a:r>
              <a:rPr lang="en-GB" sz="2400" dirty="0" smtClean="0">
                <a:latin typeface="Comic Sans MS" pitchFamily="66" charset="0"/>
              </a:rPr>
              <a:t>Attendance is very important to maintain consistency in learning patterns and for children to progress.  We are working very hard at Westbrook to ensure that our rates of attendance are as high as possible and above the national average of 96%</a:t>
            </a:r>
          </a:p>
          <a:p>
            <a:pPr eaLnBrk="1" hangingPunct="1"/>
            <a:r>
              <a:rPr lang="en-GB" sz="2400" dirty="0" smtClean="0">
                <a:latin typeface="Comic Sans MS" pitchFamily="66" charset="0"/>
              </a:rPr>
              <a:t>Year 6 are coming into school for 8:00am to support their studies for the SATs   </a:t>
            </a:r>
          </a:p>
        </p:txBody>
      </p:sp>
      <p:pic>
        <p:nvPicPr>
          <p:cNvPr id="13316" name="Picture 4" descr="stock-vector-alarm-clock-vector-illustration-383392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5968" y="116632"/>
            <a:ext cx="1467294" cy="172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311687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83568" y="260648"/>
            <a:ext cx="7313612" cy="737964"/>
          </a:xfrm>
          <a:solidFill>
            <a:srgbClr val="66FF99"/>
          </a:solidFill>
        </p:spPr>
        <p:txBody>
          <a:bodyPr/>
          <a:lstStyle/>
          <a:p>
            <a:pPr algn="ctr" eaLnBrk="1" hangingPunct="1"/>
            <a:r>
              <a:rPr lang="en-GB" dirty="0" smtClean="0">
                <a:solidFill>
                  <a:schemeClr val="tx1"/>
                </a:solidFill>
                <a:latin typeface="Comic Sans MS" pitchFamily="66" charset="0"/>
              </a:rPr>
              <a:t>Birthday Books…</a:t>
            </a:r>
          </a:p>
        </p:txBody>
      </p:sp>
      <p:sp>
        <p:nvSpPr>
          <p:cNvPr id="13315" name="Rectangle 3"/>
          <p:cNvSpPr>
            <a:spLocks noGrp="1" noChangeArrowheads="1"/>
          </p:cNvSpPr>
          <p:nvPr>
            <p:ph type="body" idx="1"/>
          </p:nvPr>
        </p:nvSpPr>
        <p:spPr>
          <a:xfrm>
            <a:off x="467544" y="1196752"/>
            <a:ext cx="8000057" cy="5112568"/>
          </a:xfrm>
          <a:solidFill>
            <a:srgbClr val="FFFF99"/>
          </a:solidFill>
        </p:spPr>
        <p:txBody>
          <a:bodyPr/>
          <a:lstStyle/>
          <a:p>
            <a:pPr marL="0" indent="0" eaLnBrk="1" hangingPunct="1">
              <a:buNone/>
            </a:pPr>
            <a:r>
              <a:rPr lang="en-GB" sz="2400" dirty="0" smtClean="0">
                <a:latin typeface="Comic Sans MS" pitchFamily="66" charset="0"/>
              </a:rPr>
              <a:t>If you would like to mark your child’s birthday, we would ask that you donate a book to your child’s class library rather than bringing in food items for the class.  Your child will be able to share this book with the class before adding it to the class library. If you have a book to donate please see the office for one of our special labels to put inside.   </a:t>
            </a:r>
          </a:p>
          <a:p>
            <a:pPr marL="0" indent="0" eaLnBrk="1" hangingPunct="1">
              <a:buNone/>
            </a:pPr>
            <a:endParaRPr lang="en-GB" sz="2400" dirty="0">
              <a:latin typeface="Comic Sans MS" pitchFamily="66" charset="0"/>
            </a:endParaRPr>
          </a:p>
          <a:p>
            <a:pPr marL="0" indent="0" eaLnBrk="1" hangingPunct="1">
              <a:buNone/>
            </a:pPr>
            <a:r>
              <a:rPr lang="en-GB" sz="2400" dirty="0" smtClean="0">
                <a:latin typeface="Comic Sans MS" pitchFamily="66" charset="0"/>
              </a:rPr>
              <a:t> </a:t>
            </a:r>
          </a:p>
        </p:txBody>
      </p:sp>
      <p:pic>
        <p:nvPicPr>
          <p:cNvPr id="2" name="Picture 1"/>
          <p:cNvPicPr>
            <a:picLocks noChangeAspect="1"/>
          </p:cNvPicPr>
          <p:nvPr/>
        </p:nvPicPr>
        <p:blipFill>
          <a:blip r:embed="rId2"/>
          <a:stretch>
            <a:fillRect/>
          </a:stretch>
        </p:blipFill>
        <p:spPr>
          <a:xfrm>
            <a:off x="2512872" y="3902065"/>
            <a:ext cx="3909399" cy="2613887"/>
          </a:xfrm>
          <a:prstGeom prst="rect">
            <a:avLst/>
          </a:prstGeom>
        </p:spPr>
      </p:pic>
    </p:spTree>
    <p:extLst>
      <p:ext uri="{BB962C8B-B14F-4D97-AF65-F5344CB8AC3E}">
        <p14:creationId xmlns:p14="http://schemas.microsoft.com/office/powerpoint/2010/main" val="249481293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340768"/>
            <a:ext cx="8435280" cy="3960440"/>
          </a:xfrm>
        </p:spPr>
        <p:txBody>
          <a:bodyPr>
            <a:normAutofit/>
          </a:bodyPr>
          <a:lstStyle/>
          <a:p>
            <a:endParaRPr lang="en-GB" dirty="0" smtClean="0">
              <a:solidFill>
                <a:schemeClr val="bg1"/>
              </a:solidFill>
              <a:latin typeface="Comic Sans MS" pitchFamily="66" charset="0"/>
            </a:endParaRPr>
          </a:p>
          <a:p>
            <a:r>
              <a:rPr lang="en-GB" dirty="0" smtClean="0">
                <a:solidFill>
                  <a:schemeClr val="bg1"/>
                </a:solidFill>
                <a:latin typeface="Comic Sans MS" pitchFamily="66" charset="0"/>
              </a:rPr>
              <a:t>As your children grow older, the more independent they will become. It is vital that children gain the experience of being responsible for their own things. It would be extremely helpful if children come into school, with all their belongings ready to start the school day e.g. </a:t>
            </a:r>
            <a:r>
              <a:rPr lang="en-GB" dirty="0" err="1" smtClean="0">
                <a:solidFill>
                  <a:schemeClr val="bg1"/>
                </a:solidFill>
                <a:latin typeface="Comic Sans MS" pitchFamily="66" charset="0"/>
              </a:rPr>
              <a:t>bookbag</a:t>
            </a:r>
            <a:r>
              <a:rPr lang="en-GB" dirty="0" smtClean="0">
                <a:solidFill>
                  <a:schemeClr val="bg1"/>
                </a:solidFill>
                <a:latin typeface="Comic Sans MS" pitchFamily="66" charset="0"/>
              </a:rPr>
              <a:t>, water bottle and PE kit.</a:t>
            </a:r>
            <a:endParaRPr lang="en-GB" dirty="0">
              <a:solidFill>
                <a:schemeClr val="bg1"/>
              </a:solidFill>
              <a:latin typeface="Comic Sans MS" pitchFamily="66" charset="0"/>
            </a:endParaRPr>
          </a:p>
        </p:txBody>
      </p:sp>
      <p:sp>
        <p:nvSpPr>
          <p:cNvPr id="2" name="Title 1"/>
          <p:cNvSpPr>
            <a:spLocks noGrp="1"/>
          </p:cNvSpPr>
          <p:nvPr>
            <p:ph type="title"/>
          </p:nvPr>
        </p:nvSpPr>
        <p:spPr>
          <a:solidFill>
            <a:srgbClr val="66FF99"/>
          </a:solidFill>
        </p:spPr>
        <p:txBody>
          <a:bodyPr/>
          <a:lstStyle/>
          <a:p>
            <a:pPr algn="ctr"/>
            <a:r>
              <a:rPr lang="en-GB" dirty="0" smtClean="0">
                <a:solidFill>
                  <a:schemeClr val="tx1"/>
                </a:solidFill>
                <a:latin typeface="Comic Sans MS" pitchFamily="66" charset="0"/>
              </a:rPr>
              <a:t>Independence…</a:t>
            </a:r>
            <a:endParaRPr lang="en-GB" dirty="0">
              <a:solidFill>
                <a:schemeClr val="tx1"/>
              </a:solidFill>
              <a:latin typeface="Comic Sans MS" pitchFamily="66" charset="0"/>
            </a:endParaRPr>
          </a:p>
        </p:txBody>
      </p:sp>
      <p:pic>
        <p:nvPicPr>
          <p:cNvPr id="4" name="Picture 3" descr="lining up.bmp"/>
          <p:cNvPicPr>
            <a:picLocks noChangeAspect="1"/>
          </p:cNvPicPr>
          <p:nvPr/>
        </p:nvPicPr>
        <p:blipFill>
          <a:blip r:embed="rId2"/>
          <a:stretch>
            <a:fillRect/>
          </a:stretch>
        </p:blipFill>
        <p:spPr>
          <a:xfrm>
            <a:off x="6660232" y="4869160"/>
            <a:ext cx="2273829" cy="1774087"/>
          </a:xfrm>
          <a:prstGeom prst="rect">
            <a:avLst/>
          </a:prstGeo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628800"/>
            <a:ext cx="8435280" cy="3960440"/>
          </a:xfrm>
        </p:spPr>
        <p:txBody>
          <a:bodyPr>
            <a:normAutofit/>
          </a:bodyPr>
          <a:lstStyle/>
          <a:p>
            <a:r>
              <a:rPr lang="en-GB" dirty="0" smtClean="0">
                <a:solidFill>
                  <a:schemeClr val="bg1"/>
                </a:solidFill>
                <a:latin typeface="Comic Sans MS" pitchFamily="66" charset="0"/>
              </a:rPr>
              <a:t>Please fill out the Free School Meal application forms online if you think you might be eligible</a:t>
            </a:r>
          </a:p>
          <a:p>
            <a:endParaRPr lang="en-GB" dirty="0">
              <a:solidFill>
                <a:schemeClr val="bg1"/>
              </a:solidFill>
              <a:latin typeface="Comic Sans MS" pitchFamily="66" charset="0"/>
            </a:endParaRPr>
          </a:p>
          <a:p>
            <a:r>
              <a:rPr lang="en-GB" dirty="0" smtClean="0">
                <a:solidFill>
                  <a:schemeClr val="bg1"/>
                </a:solidFill>
                <a:latin typeface="Comic Sans MS" pitchFamily="66" charset="0"/>
              </a:rPr>
              <a:t>Onside – before school and after school care and sports activities during the day.  They will be delivering different physical activity sessions during lesson time and lunch time.</a:t>
            </a:r>
          </a:p>
        </p:txBody>
      </p:sp>
      <p:sp>
        <p:nvSpPr>
          <p:cNvPr id="2" name="Title 1"/>
          <p:cNvSpPr>
            <a:spLocks noGrp="1"/>
          </p:cNvSpPr>
          <p:nvPr>
            <p:ph type="title"/>
          </p:nvPr>
        </p:nvSpPr>
        <p:spPr>
          <a:xfrm>
            <a:off x="457200" y="274638"/>
            <a:ext cx="8229600" cy="994122"/>
          </a:xfrm>
          <a:solidFill>
            <a:srgbClr val="66FF99"/>
          </a:solidFill>
        </p:spPr>
        <p:txBody>
          <a:bodyPr/>
          <a:lstStyle/>
          <a:p>
            <a:pPr algn="ctr"/>
            <a:r>
              <a:rPr lang="en-GB" dirty="0" smtClean="0">
                <a:solidFill>
                  <a:schemeClr val="tx1"/>
                </a:solidFill>
                <a:latin typeface="Comic Sans MS" pitchFamily="66" charset="0"/>
              </a:rPr>
              <a:t>Extra information…</a:t>
            </a:r>
            <a:endParaRPr lang="en-GB" dirty="0">
              <a:solidFill>
                <a:schemeClr val="tx1"/>
              </a:solidFill>
              <a:latin typeface="Comic Sans MS" pitchFamily="66" charset="0"/>
            </a:endParaRPr>
          </a:p>
        </p:txBody>
      </p:sp>
    </p:spTree>
    <p:extLst>
      <p:ext uri="{BB962C8B-B14F-4D97-AF65-F5344CB8AC3E}">
        <p14:creationId xmlns:p14="http://schemas.microsoft.com/office/powerpoint/2010/main" val="278083325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19256" cy="4525963"/>
          </a:xfrm>
        </p:spPr>
        <p:txBody>
          <a:bodyPr>
            <a:normAutofit/>
          </a:bodyPr>
          <a:lstStyle/>
          <a:p>
            <a:pPr marL="109728" indent="0" algn="ctr">
              <a:buNone/>
            </a:pPr>
            <a:r>
              <a:rPr lang="en-GB" sz="3200" dirty="0" smtClean="0">
                <a:solidFill>
                  <a:schemeClr val="bg1"/>
                </a:solidFill>
                <a:latin typeface="Comic Sans MS" pitchFamily="66" charset="0"/>
              </a:rPr>
              <a:t>Thank you for attending the Upper Key Stage 2 Curriculum meeting.</a:t>
            </a:r>
          </a:p>
          <a:p>
            <a:pPr marL="109728" indent="0" algn="ctr">
              <a:buNone/>
            </a:pPr>
            <a:endParaRPr lang="en-GB" sz="3200" dirty="0">
              <a:solidFill>
                <a:schemeClr val="bg1"/>
              </a:solidFill>
              <a:latin typeface="Comic Sans MS" pitchFamily="66" charset="0"/>
            </a:endParaRPr>
          </a:p>
          <a:p>
            <a:pPr marL="109728" indent="0" algn="ctr">
              <a:buNone/>
            </a:pPr>
            <a:r>
              <a:rPr lang="en-GB" sz="3200" dirty="0" smtClean="0">
                <a:solidFill>
                  <a:schemeClr val="bg1"/>
                </a:solidFill>
                <a:latin typeface="Comic Sans MS" pitchFamily="66" charset="0"/>
              </a:rPr>
              <a:t>We look forward to working in partnership with you</a:t>
            </a:r>
            <a:r>
              <a:rPr lang="en-GB" sz="3600" dirty="0" smtClean="0">
                <a:solidFill>
                  <a:schemeClr val="bg1"/>
                </a:solidFill>
                <a:latin typeface="Comic Sans MS" pitchFamily="66" charset="0"/>
              </a:rPr>
              <a:t>.</a:t>
            </a:r>
          </a:p>
        </p:txBody>
      </p:sp>
      <p:sp>
        <p:nvSpPr>
          <p:cNvPr id="3" name="Title 2"/>
          <p:cNvSpPr>
            <a:spLocks noGrp="1"/>
          </p:cNvSpPr>
          <p:nvPr>
            <p:ph type="title"/>
          </p:nvPr>
        </p:nvSpPr>
        <p:spPr/>
        <p:txBody>
          <a:bodyPr/>
          <a:lstStyle/>
          <a:p>
            <a:endParaRPr lang="en-US"/>
          </a:p>
        </p:txBody>
      </p:sp>
      <p:pic>
        <p:nvPicPr>
          <p:cNvPr id="4" name="Picture 4" descr="thank_you"/>
          <p:cNvPicPr>
            <a:picLocks noChangeAspect="1" noChangeArrowheads="1"/>
          </p:cNvPicPr>
          <p:nvPr/>
        </p:nvPicPr>
        <p:blipFill>
          <a:blip r:embed="rId2">
            <a:extLst>
              <a:ext uri="{28A0092B-C50C-407E-A947-70E740481C1C}">
                <a14:useLocalDpi xmlns:a14="http://schemas.microsoft.com/office/drawing/2010/main" val="0"/>
              </a:ext>
            </a:extLst>
          </a:blip>
          <a:srcRect t="6506" b="19328"/>
          <a:stretch>
            <a:fillRect/>
          </a:stretch>
        </p:blipFill>
        <p:spPr bwMode="auto">
          <a:xfrm>
            <a:off x="6750918" y="4077072"/>
            <a:ext cx="2319338"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259632" y="4679973"/>
            <a:ext cx="5491286" cy="1569660"/>
          </a:xfrm>
          <a:prstGeom prst="rect">
            <a:avLst/>
          </a:prstGeom>
        </p:spPr>
        <p:txBody>
          <a:bodyPr wrap="square">
            <a:spAutoFit/>
          </a:bodyPr>
          <a:lstStyle/>
          <a:p>
            <a:pPr lvl="0" algn="ctr" fontAlgn="base">
              <a:spcBef>
                <a:spcPct val="20000"/>
              </a:spcBef>
              <a:spcAft>
                <a:spcPct val="0"/>
              </a:spcAft>
              <a:buClr>
                <a:srgbClr val="006666"/>
              </a:buClr>
              <a:buSzPct val="70000"/>
            </a:pPr>
            <a:r>
              <a:rPr lang="en-GB" sz="3200" b="1" kern="0" dirty="0" smtClean="0">
                <a:solidFill>
                  <a:schemeClr val="bg1"/>
                </a:solidFill>
                <a:latin typeface="Comic Sans MS" pitchFamily="66" charset="0"/>
              </a:rPr>
              <a:t>Please </a:t>
            </a:r>
            <a:r>
              <a:rPr lang="en-GB" sz="3200" b="1" kern="0" dirty="0">
                <a:solidFill>
                  <a:schemeClr val="bg1"/>
                </a:solidFill>
                <a:latin typeface="Comic Sans MS" pitchFamily="66" charset="0"/>
              </a:rPr>
              <a:t>feel free to ask staff any questions you may </a:t>
            </a:r>
            <a:r>
              <a:rPr lang="en-GB" sz="3200" b="1" kern="0" dirty="0" smtClean="0">
                <a:solidFill>
                  <a:schemeClr val="bg1"/>
                </a:solidFill>
                <a:latin typeface="Comic Sans MS" pitchFamily="66" charset="0"/>
              </a:rPr>
              <a:t>have.</a:t>
            </a:r>
            <a:endParaRPr lang="en-GB" sz="3200" b="1" kern="0" dirty="0">
              <a:solidFill>
                <a:schemeClr val="bg1"/>
              </a:solidFill>
              <a:latin typeface="Comic Sans MS" pitchFamily="66" charset="0"/>
            </a:endParaRPr>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7086" r="7535"/>
          <a:stretch/>
        </p:blipFill>
        <p:spPr bwMode="auto">
          <a:xfrm>
            <a:off x="2164508" y="188641"/>
            <a:ext cx="4837711" cy="1224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71359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5_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1969</TotalTime>
  <Words>1627</Words>
  <Application>Microsoft Office PowerPoint</Application>
  <PresentationFormat>On-screen Show (4:3)</PresentationFormat>
  <Paragraphs>279</Paragraphs>
  <Slides>31</Slides>
  <Notes>0</Notes>
  <HiddenSlides>0</HiddenSlides>
  <MMClips>0</MMClips>
  <ScaleCrop>false</ScaleCrop>
  <HeadingPairs>
    <vt:vector size="6" baseType="variant">
      <vt:variant>
        <vt:lpstr>Fonts Used</vt:lpstr>
      </vt:variant>
      <vt:variant>
        <vt:i4>10</vt:i4>
      </vt:variant>
      <vt:variant>
        <vt:lpstr>Theme</vt:lpstr>
      </vt:variant>
      <vt:variant>
        <vt:i4>6</vt:i4>
      </vt:variant>
      <vt:variant>
        <vt:lpstr>Slide Titles</vt:lpstr>
      </vt:variant>
      <vt:variant>
        <vt:i4>31</vt:i4>
      </vt:variant>
    </vt:vector>
  </HeadingPairs>
  <TitlesOfParts>
    <vt:vector size="47" baseType="lpstr">
      <vt:lpstr>Arial</vt:lpstr>
      <vt:lpstr>Calibri</vt:lpstr>
      <vt:lpstr>Comic Sans MS</vt:lpstr>
      <vt:lpstr>Kokila</vt:lpstr>
      <vt:lpstr>Lucida Sans Unicode</vt:lpstr>
      <vt:lpstr>Times New Roman</vt:lpstr>
      <vt:lpstr>Verdana</vt:lpstr>
      <vt:lpstr>Wingdings</vt:lpstr>
      <vt:lpstr>Wingdings 2</vt:lpstr>
      <vt:lpstr>Wingdings 3</vt:lpstr>
      <vt:lpstr>Concourse</vt:lpstr>
      <vt:lpstr>Eclipse</vt:lpstr>
      <vt:lpstr>2_Eclipse</vt:lpstr>
      <vt:lpstr>3_Eclipse</vt:lpstr>
      <vt:lpstr>4_Eclipse</vt:lpstr>
      <vt:lpstr>5_Eclipse</vt:lpstr>
      <vt:lpstr>Upper Key Stage 2 Curriculum Meeting</vt:lpstr>
      <vt:lpstr>Upper Key Stage 2 Teachers</vt:lpstr>
      <vt:lpstr>Upper Key Stage 2 Support Staff</vt:lpstr>
      <vt:lpstr>Westbrook Vision…</vt:lpstr>
      <vt:lpstr>Westbrook Vision…</vt:lpstr>
      <vt:lpstr>The curriculum…</vt:lpstr>
      <vt:lpstr>End of KS2 Assessments</vt:lpstr>
      <vt:lpstr>English - reading</vt:lpstr>
      <vt:lpstr>Reading Records</vt:lpstr>
      <vt:lpstr>Destination Reader</vt:lpstr>
      <vt:lpstr> KS2 (English - Writing) </vt:lpstr>
      <vt:lpstr>Writing</vt:lpstr>
      <vt:lpstr>Writing</vt:lpstr>
      <vt:lpstr>Writing…</vt:lpstr>
      <vt:lpstr>Maths…</vt:lpstr>
      <vt:lpstr>Maths…</vt:lpstr>
      <vt:lpstr>Westbrook Wonder World Curriculum……</vt:lpstr>
      <vt:lpstr>Westbrook Wonder World Curriculum…</vt:lpstr>
      <vt:lpstr>Key Texts…</vt:lpstr>
      <vt:lpstr>Home-learning</vt:lpstr>
      <vt:lpstr>Year 5 Home-Learning</vt:lpstr>
      <vt:lpstr>Year 6 Home-Learning</vt:lpstr>
      <vt:lpstr>Uniform</vt:lpstr>
      <vt:lpstr>Physical Education</vt:lpstr>
      <vt:lpstr>PE</vt:lpstr>
      <vt:lpstr>Collection of children</vt:lpstr>
      <vt:lpstr>Attendance</vt:lpstr>
      <vt:lpstr>Birthday Books…</vt:lpstr>
      <vt:lpstr>Independence…</vt:lpstr>
      <vt:lpstr>Extra information…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1 Homework &amp; Curriculum Meeting</dc:title>
  <dc:creator>rchahal</dc:creator>
  <cp:lastModifiedBy>Carly Benton</cp:lastModifiedBy>
  <cp:revision>125</cp:revision>
  <cp:lastPrinted>2018-09-20T09:03:23Z</cp:lastPrinted>
  <dcterms:created xsi:type="dcterms:W3CDTF">2011-09-20T10:02:39Z</dcterms:created>
  <dcterms:modified xsi:type="dcterms:W3CDTF">2019-09-24T08:47:56Z</dcterms:modified>
</cp:coreProperties>
</file>